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65" r:id="rId3"/>
    <p:sldId id="257" r:id="rId4"/>
    <p:sldId id="258" r:id="rId5"/>
    <p:sldId id="280" r:id="rId6"/>
    <p:sldId id="281" r:id="rId7"/>
    <p:sldId id="282" r:id="rId8"/>
    <p:sldId id="305" r:id="rId9"/>
    <p:sldId id="283" r:id="rId10"/>
    <p:sldId id="306" r:id="rId11"/>
    <p:sldId id="284" r:id="rId12"/>
    <p:sldId id="285" r:id="rId13"/>
    <p:sldId id="286" r:id="rId14"/>
    <p:sldId id="259" r:id="rId15"/>
    <p:sldId id="288" r:id="rId16"/>
    <p:sldId id="289" r:id="rId17"/>
    <p:sldId id="290" r:id="rId18"/>
    <p:sldId id="291" r:id="rId19"/>
    <p:sldId id="292" r:id="rId20"/>
    <p:sldId id="293" r:id="rId21"/>
    <p:sldId id="294" r:id="rId22"/>
    <p:sldId id="295" r:id="rId23"/>
    <p:sldId id="296" r:id="rId24"/>
    <p:sldId id="297" r:id="rId25"/>
    <p:sldId id="298" r:id="rId26"/>
    <p:sldId id="277" r:id="rId27"/>
    <p:sldId id="299" r:id="rId28"/>
    <p:sldId id="300" r:id="rId29"/>
    <p:sldId id="301" r:id="rId30"/>
    <p:sldId id="302" r:id="rId31"/>
    <p:sldId id="303" r:id="rId32"/>
    <p:sldId id="304" r:id="rId33"/>
    <p:sldId id="266" r:id="rId34"/>
    <p:sldId id="267" r:id="rId35"/>
    <p:sldId id="268" r:id="rId36"/>
    <p:sldId id="272" r:id="rId37"/>
    <p:sldId id="269" r:id="rId38"/>
    <p:sldId id="273" r:id="rId39"/>
    <p:sldId id="270" r:id="rId40"/>
    <p:sldId id="275" r:id="rId41"/>
    <p:sldId id="271" r:id="rId42"/>
    <p:sldId id="274" r:id="rId43"/>
    <p:sldId id="264" r:id="rId44"/>
    <p:sldId id="276"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342A"/>
    <a:srgbClr val="94C11E"/>
    <a:srgbClr val="36A9E0"/>
    <a:srgbClr val="FEED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snapToGrid="0">
      <p:cViewPr varScale="1">
        <p:scale>
          <a:sx n="84" d="100"/>
          <a:sy n="84" d="100"/>
        </p:scale>
        <p:origin x="643" y="72"/>
      </p:cViewPr>
      <p:guideLst/>
    </p:cSldViewPr>
  </p:slideViewPr>
  <p:notesTextViewPr>
    <p:cViewPr>
      <p:scale>
        <a:sx n="1" d="1"/>
        <a:sy n="1" d="1"/>
      </p:scale>
      <p:origin x="0" y="0"/>
    </p:cViewPr>
  </p:notesText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7BA9A3F-76E4-E300-FFE1-91D2A8145F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2D2F2322-FF18-59F5-121F-8A7893D2D59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A000CA-C5E3-4DD1-AE8B-782CCB8381A3}" type="datetimeFigureOut">
              <a:rPr lang="en-GB" smtClean="0"/>
              <a:t>17/09/2024</a:t>
            </a:fld>
            <a:endParaRPr lang="en-GB"/>
          </a:p>
        </p:txBody>
      </p:sp>
      <p:sp>
        <p:nvSpPr>
          <p:cNvPr id="4" name="Marcador de pie de página 3">
            <a:extLst>
              <a:ext uri="{FF2B5EF4-FFF2-40B4-BE49-F238E27FC236}">
                <a16:creationId xmlns:a16="http://schemas.microsoft.com/office/drawing/2014/main" id="{558D2E8F-B7D5-0C88-1E60-030AD652B5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CBF980A7-FE97-2EC0-7483-7526B28E70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8A6BF8-1F6F-403C-98FC-89D138CB2D43}" type="slidenum">
              <a:rPr lang="en-GB" smtClean="0"/>
              <a:t>‹Nº›</a:t>
            </a:fld>
            <a:endParaRPr lang="en-GB"/>
          </a:p>
        </p:txBody>
      </p:sp>
    </p:spTree>
    <p:extLst>
      <p:ext uri="{BB962C8B-B14F-4D97-AF65-F5344CB8AC3E}">
        <p14:creationId xmlns:p14="http://schemas.microsoft.com/office/powerpoint/2010/main" val="1968687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B0C83-D37A-4663-A430-E394FD17CEFD}" type="datetimeFigureOut">
              <a:rPr lang="en-GB" smtClean="0"/>
              <a:t>17/09/2024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0BB2C-58D0-46AB-86E4-A144D29597AF}" type="slidenum">
              <a:rPr lang="en-GB" smtClean="0"/>
              <a:t>‹Nº›</a:t>
            </a:fld>
            <a:endParaRPr lang="en-GB"/>
          </a:p>
        </p:txBody>
      </p:sp>
    </p:spTree>
    <p:extLst>
      <p:ext uri="{BB962C8B-B14F-4D97-AF65-F5344CB8AC3E}">
        <p14:creationId xmlns:p14="http://schemas.microsoft.com/office/powerpoint/2010/main" val="415993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fld id="{4420BB2C-58D0-46AB-86E4-A144D29597AF}" type="slidenum">
              <a:rPr lang="en-GB" smtClean="0"/>
              <a:t>16</a:t>
            </a:fld>
            <a:endParaRPr lang="en-GB"/>
          </a:p>
        </p:txBody>
      </p:sp>
    </p:spTree>
    <p:extLst>
      <p:ext uri="{BB962C8B-B14F-4D97-AF65-F5344CB8AC3E}">
        <p14:creationId xmlns:p14="http://schemas.microsoft.com/office/powerpoint/2010/main" val="37622586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5CA816F-9BCE-452E-1E83-976B51EF70F7}"/>
              </a:ext>
            </a:extLst>
          </p:cNvPr>
          <p:cNvSpPr>
            <a:spLocks noGrp="1"/>
          </p:cNvSpPr>
          <p:nvPr>
            <p:ph type="subTitle" idx="1"/>
          </p:nvPr>
        </p:nvSpPr>
        <p:spPr>
          <a:xfrm>
            <a:off x="1524000" y="3429000"/>
            <a:ext cx="9144000" cy="1655762"/>
          </a:xfrm>
          <a:prstGeom prst="rect">
            <a:avLst/>
          </a:prstGeom>
        </p:spPr>
        <p:txBody>
          <a:bodyPr/>
          <a:lstStyle>
            <a:lvl1pPr marL="0" indent="0" algn="ctr">
              <a:buNone/>
              <a:defRPr sz="3200" b="1">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GB"/>
          </a:p>
        </p:txBody>
      </p:sp>
      <p:pic>
        <p:nvPicPr>
          <p:cNvPr id="30" name="Imagen 29" descr="Forma&#10;&#10;Descripción generada automáticamente con confianza baja">
            <a:extLst>
              <a:ext uri="{FF2B5EF4-FFF2-40B4-BE49-F238E27FC236}">
                <a16:creationId xmlns:a16="http://schemas.microsoft.com/office/drawing/2014/main" id="{DDD0B5F4-6AA9-0032-C1EC-F3549970F2A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649274" y="1232735"/>
            <a:ext cx="4893452" cy="1223363"/>
          </a:xfrm>
          <a:prstGeom prst="rect">
            <a:avLst/>
          </a:prstGeom>
        </p:spPr>
      </p:pic>
      <p:pic>
        <p:nvPicPr>
          <p:cNvPr id="32" name="Imagen 31" descr="Texto&#10;&#10;Descripción generada automáticamente">
            <a:extLst>
              <a:ext uri="{FF2B5EF4-FFF2-40B4-BE49-F238E27FC236}">
                <a16:creationId xmlns:a16="http://schemas.microsoft.com/office/drawing/2014/main" id="{F6057D68-E185-01AE-B94F-43D4074FFF1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sp>
        <p:nvSpPr>
          <p:cNvPr id="65" name="Rectángulo 64">
            <a:extLst>
              <a:ext uri="{FF2B5EF4-FFF2-40B4-BE49-F238E27FC236}">
                <a16:creationId xmlns:a16="http://schemas.microsoft.com/office/drawing/2014/main" id="{47731D57-BD22-1926-70D2-428C1151B313}"/>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6" name="Grupo 65">
            <a:extLst>
              <a:ext uri="{FF2B5EF4-FFF2-40B4-BE49-F238E27FC236}">
                <a16:creationId xmlns:a16="http://schemas.microsoft.com/office/drawing/2014/main" id="{D1387FC0-74D8-9A57-68A2-10041F0B5CBB}"/>
              </a:ext>
            </a:extLst>
          </p:cNvPr>
          <p:cNvGrpSpPr/>
          <p:nvPr userDrawn="1"/>
        </p:nvGrpSpPr>
        <p:grpSpPr>
          <a:xfrm rot="10800000">
            <a:off x="9575441" y="5676129"/>
            <a:ext cx="1708402" cy="109529"/>
            <a:chOff x="904702" y="1533987"/>
            <a:chExt cx="1708402" cy="109529"/>
          </a:xfrm>
        </p:grpSpPr>
        <p:sp>
          <p:nvSpPr>
            <p:cNvPr id="67" name="Rectángulo 66">
              <a:extLst>
                <a:ext uri="{FF2B5EF4-FFF2-40B4-BE49-F238E27FC236}">
                  <a16:creationId xmlns:a16="http://schemas.microsoft.com/office/drawing/2014/main" id="{C317CB25-96F8-F9DD-6B52-4B7152E3887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ipse 67">
              <a:extLst>
                <a:ext uri="{FF2B5EF4-FFF2-40B4-BE49-F238E27FC236}">
                  <a16:creationId xmlns:a16="http://schemas.microsoft.com/office/drawing/2014/main" id="{ACB6967A-0652-B4F9-4903-67C62E631E51}"/>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ipse 68">
              <a:extLst>
                <a:ext uri="{FF2B5EF4-FFF2-40B4-BE49-F238E27FC236}">
                  <a16:creationId xmlns:a16="http://schemas.microsoft.com/office/drawing/2014/main" id="{55F2D12B-32CA-3313-61EF-904617BDD0FC}"/>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ipse 69">
              <a:extLst>
                <a:ext uri="{FF2B5EF4-FFF2-40B4-BE49-F238E27FC236}">
                  <a16:creationId xmlns:a16="http://schemas.microsoft.com/office/drawing/2014/main" id="{CB4BD023-5FB9-C7CE-3C40-AA66240F93EC}"/>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ipse 70">
              <a:extLst>
                <a:ext uri="{FF2B5EF4-FFF2-40B4-BE49-F238E27FC236}">
                  <a16:creationId xmlns:a16="http://schemas.microsoft.com/office/drawing/2014/main" id="{E42C023C-6CCC-73B3-27D7-75FBC8E4AE7C}"/>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ipse 71">
              <a:extLst>
                <a:ext uri="{FF2B5EF4-FFF2-40B4-BE49-F238E27FC236}">
                  <a16:creationId xmlns:a16="http://schemas.microsoft.com/office/drawing/2014/main" id="{8C05EEDA-62AC-B6F7-DF42-B004C0BBFD1C}"/>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8A22785F-0E16-3134-6C7B-CEF90876FB10}"/>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46380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objec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2E1CB9-113E-F822-2E98-623042247330}"/>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16C37E7E-C4C5-64DA-116B-66CC2BDC8B36}"/>
              </a:ext>
            </a:extLst>
          </p:cNvPr>
          <p:cNvSpPr>
            <a:spLocks noGrp="1"/>
          </p:cNvSpPr>
          <p:nvPr>
            <p:ph idx="1"/>
          </p:nvPr>
        </p:nvSpPr>
        <p:spPr>
          <a:xfrm>
            <a:off x="838200" y="1633140"/>
            <a:ext cx="10515600" cy="3937927"/>
          </a:xfrm>
          <a:prstGeom prst="rect">
            <a:avLst/>
          </a:prstGeom>
        </p:spPr>
        <p:txBody>
          <a:bodyPr/>
          <a:lstStyle>
            <a:lvl1pPr marL="0" indent="0">
              <a:buNone/>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a:p>
        </p:txBody>
      </p:sp>
      <p:pic>
        <p:nvPicPr>
          <p:cNvPr id="7" name="Imagen 6" descr="Imagen que contiene Texto&#10;&#10;Descripción generada automáticamente">
            <a:extLst>
              <a:ext uri="{FF2B5EF4-FFF2-40B4-BE49-F238E27FC236}">
                <a16:creationId xmlns:a16="http://schemas.microsoft.com/office/drawing/2014/main" id="{9652FC86-B7F0-45DF-E01C-3D065373C95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pic>
        <p:nvPicPr>
          <p:cNvPr id="14" name="Imagen 13" descr="Texto&#10;&#10;Descripción generada automáticamente">
            <a:extLst>
              <a:ext uri="{FF2B5EF4-FFF2-40B4-BE49-F238E27FC236}">
                <a16:creationId xmlns:a16="http://schemas.microsoft.com/office/drawing/2014/main" id="{4DE3E7E2-D91C-2FC0-F43E-AD02489B34E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sp>
        <p:nvSpPr>
          <p:cNvPr id="49" name="Rectángulo 48">
            <a:extLst>
              <a:ext uri="{FF2B5EF4-FFF2-40B4-BE49-F238E27FC236}">
                <a16:creationId xmlns:a16="http://schemas.microsoft.com/office/drawing/2014/main" id="{DDA62A7D-9C0F-ED3D-A80A-B5672C4D1CF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upo 54">
            <a:extLst>
              <a:ext uri="{FF2B5EF4-FFF2-40B4-BE49-F238E27FC236}">
                <a16:creationId xmlns:a16="http://schemas.microsoft.com/office/drawing/2014/main" id="{40A6057E-697A-CBAF-C6DB-BD777159E584}"/>
              </a:ext>
            </a:extLst>
          </p:cNvPr>
          <p:cNvGrpSpPr/>
          <p:nvPr userDrawn="1"/>
        </p:nvGrpSpPr>
        <p:grpSpPr>
          <a:xfrm rot="10800000">
            <a:off x="9575441" y="5676129"/>
            <a:ext cx="1708402" cy="109529"/>
            <a:chOff x="904702" y="1533987"/>
            <a:chExt cx="1708402" cy="109529"/>
          </a:xfrm>
        </p:grpSpPr>
        <p:sp>
          <p:nvSpPr>
            <p:cNvPr id="56" name="Rectángulo 55">
              <a:extLst>
                <a:ext uri="{FF2B5EF4-FFF2-40B4-BE49-F238E27FC236}">
                  <a16:creationId xmlns:a16="http://schemas.microsoft.com/office/drawing/2014/main" id="{4D369D08-5B28-A8ED-012A-521B34F9C9AF}"/>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ipse 56">
              <a:extLst>
                <a:ext uri="{FF2B5EF4-FFF2-40B4-BE49-F238E27FC236}">
                  <a16:creationId xmlns:a16="http://schemas.microsoft.com/office/drawing/2014/main" id="{F681B39B-0E98-FDED-977A-6F6CB0D8B92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ipse 57">
              <a:extLst>
                <a:ext uri="{FF2B5EF4-FFF2-40B4-BE49-F238E27FC236}">
                  <a16:creationId xmlns:a16="http://schemas.microsoft.com/office/drawing/2014/main" id="{910FE8C3-638B-4026-C4DA-35FB7107AB6E}"/>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ipse 58">
              <a:extLst>
                <a:ext uri="{FF2B5EF4-FFF2-40B4-BE49-F238E27FC236}">
                  <a16:creationId xmlns:a16="http://schemas.microsoft.com/office/drawing/2014/main" id="{03FF55A4-43DD-5E04-1A67-C6FF7C294149}"/>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ipse 59">
              <a:extLst>
                <a:ext uri="{FF2B5EF4-FFF2-40B4-BE49-F238E27FC236}">
                  <a16:creationId xmlns:a16="http://schemas.microsoft.com/office/drawing/2014/main" id="{B7601748-B6D8-B39F-295A-3EB530E1C4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ipse 60">
              <a:extLst>
                <a:ext uri="{FF2B5EF4-FFF2-40B4-BE49-F238E27FC236}">
                  <a16:creationId xmlns:a16="http://schemas.microsoft.com/office/drawing/2014/main" id="{58994030-CA8D-2825-1B64-1ED6CF1D2661}"/>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 name="CuadroTexto 4">
            <a:extLst>
              <a:ext uri="{FF2B5EF4-FFF2-40B4-BE49-F238E27FC236}">
                <a16:creationId xmlns:a16="http://schemas.microsoft.com/office/drawing/2014/main" id="{A31D9E11-AC02-9C01-4CC1-336F3E61A26C}"/>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256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objects">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9330F6-5ACE-2CD1-A28B-51488021370C}"/>
              </a:ext>
            </a:extLst>
          </p:cNvPr>
          <p:cNvSpPr>
            <a:spLocks noGrp="1"/>
          </p:cNvSpPr>
          <p:nvPr>
            <p:ph sz="half" idx="1"/>
          </p:nvPr>
        </p:nvSpPr>
        <p:spPr>
          <a:xfrm>
            <a:off x="838200" y="1633140"/>
            <a:ext cx="5181600" cy="3946394"/>
          </a:xfrm>
          <a:prstGeom prst="rect">
            <a:avLst/>
          </a:prstGeom>
        </p:spPr>
        <p:txBody>
          <a:bodyPr/>
          <a:lstStyle>
            <a:lvl1pPr marL="0" indent="0">
              <a:buNone/>
              <a:defRPr sz="1800"/>
            </a:lvl1pPr>
          </a:lstStyle>
          <a:p>
            <a:pPr lvl="0"/>
            <a:endParaRPr lang="en-GB"/>
          </a:p>
        </p:txBody>
      </p:sp>
      <p:sp>
        <p:nvSpPr>
          <p:cNvPr id="4" name="Marcador de contenido 3">
            <a:extLst>
              <a:ext uri="{FF2B5EF4-FFF2-40B4-BE49-F238E27FC236}">
                <a16:creationId xmlns:a16="http://schemas.microsoft.com/office/drawing/2014/main" id="{B29104D4-6091-6217-B288-97FE54F3611C}"/>
              </a:ext>
            </a:extLst>
          </p:cNvPr>
          <p:cNvSpPr>
            <a:spLocks noGrp="1"/>
          </p:cNvSpPr>
          <p:nvPr>
            <p:ph sz="half" idx="2"/>
          </p:nvPr>
        </p:nvSpPr>
        <p:spPr>
          <a:xfrm>
            <a:off x="6172200" y="1633139"/>
            <a:ext cx="5181600" cy="3946394"/>
          </a:xfrm>
          <a:prstGeom prst="rect">
            <a:avLst/>
          </a:prstGeom>
        </p:spPr>
        <p:txBody>
          <a:bodyPr/>
          <a:lstStyle>
            <a:lvl1pPr marL="0" indent="0">
              <a:buNone/>
              <a:defRPr sz="1800"/>
            </a:lvl1pPr>
          </a:lstStyle>
          <a:p>
            <a:pPr lvl="0"/>
            <a:endParaRPr lang="en-GB"/>
          </a:p>
        </p:txBody>
      </p:sp>
      <p:sp>
        <p:nvSpPr>
          <p:cNvPr id="8" name="Título 1">
            <a:extLst>
              <a:ext uri="{FF2B5EF4-FFF2-40B4-BE49-F238E27FC236}">
                <a16:creationId xmlns:a16="http://schemas.microsoft.com/office/drawing/2014/main" id="{F6CF2A1E-1AA1-73D4-A1FC-0B01A327DF9F}"/>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9" name="Imagen 8" descr="Imagen que contiene Texto&#10;&#10;Descripción generada automáticamente">
            <a:extLst>
              <a:ext uri="{FF2B5EF4-FFF2-40B4-BE49-F238E27FC236}">
                <a16:creationId xmlns:a16="http://schemas.microsoft.com/office/drawing/2014/main" id="{4120CC68-7245-9B20-D886-1BEFF991ED6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pic>
        <p:nvPicPr>
          <p:cNvPr id="10" name="Imagen 9" descr="Texto&#10;&#10;Descripción generada automáticamente">
            <a:extLst>
              <a:ext uri="{FF2B5EF4-FFF2-40B4-BE49-F238E27FC236}">
                <a16:creationId xmlns:a16="http://schemas.microsoft.com/office/drawing/2014/main" id="{C9A00709-46BE-A179-4172-CDB46391F92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12" name="Grupo 11">
            <a:extLst>
              <a:ext uri="{FF2B5EF4-FFF2-40B4-BE49-F238E27FC236}">
                <a16:creationId xmlns:a16="http://schemas.microsoft.com/office/drawing/2014/main" id="{D5C542E4-A495-834D-318D-8E77B9FA4BB3}"/>
              </a:ext>
            </a:extLst>
          </p:cNvPr>
          <p:cNvGrpSpPr/>
          <p:nvPr userDrawn="1"/>
        </p:nvGrpSpPr>
        <p:grpSpPr>
          <a:xfrm rot="10800000">
            <a:off x="9575441" y="5676129"/>
            <a:ext cx="1708402" cy="109529"/>
            <a:chOff x="904702" y="1533987"/>
            <a:chExt cx="1708402" cy="109529"/>
          </a:xfrm>
        </p:grpSpPr>
        <p:sp>
          <p:nvSpPr>
            <p:cNvPr id="13" name="Rectángulo 12">
              <a:extLst>
                <a:ext uri="{FF2B5EF4-FFF2-40B4-BE49-F238E27FC236}">
                  <a16:creationId xmlns:a16="http://schemas.microsoft.com/office/drawing/2014/main" id="{458DB8C3-33A8-819D-939F-75CA20DB259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AB50B099-C66B-4C50-D9A3-735AA636BD3E}"/>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41C82D64-A569-3067-CD0D-14937928F066}"/>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DE79576D-0DEE-4392-B183-DEFC8848D89A}"/>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E8B54E7E-2452-E954-B012-7A4ED94ABE88}"/>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1CEFE897-26A3-BB7E-AFF7-F8848BBC54AF}"/>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Rectángulo 18">
            <a:extLst>
              <a:ext uri="{FF2B5EF4-FFF2-40B4-BE49-F238E27FC236}">
                <a16:creationId xmlns:a16="http://schemas.microsoft.com/office/drawing/2014/main" id="{660E4FDF-5BE0-A429-6AB7-00BA14407402}"/>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uadroTexto 1">
            <a:extLst>
              <a:ext uri="{FF2B5EF4-FFF2-40B4-BE49-F238E27FC236}">
                <a16:creationId xmlns:a16="http://schemas.microsoft.com/office/drawing/2014/main" id="{EB352CBD-93DF-317F-8248-247E3574C77A}"/>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66447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2 objects with subtitles">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925BC0E0-9ABD-4051-5CE8-3D5C374A6F51}"/>
              </a:ext>
            </a:extLst>
          </p:cNvPr>
          <p:cNvSpPr>
            <a:spLocks noGrp="1"/>
          </p:cNvSpPr>
          <p:nvPr>
            <p:ph type="body" idx="1"/>
          </p:nvPr>
        </p:nvSpPr>
        <p:spPr>
          <a:xfrm>
            <a:off x="839788" y="1633141"/>
            <a:ext cx="5157787"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1AE73F3-BF2F-10A0-36F4-E1ABB1D64E9D}"/>
              </a:ext>
            </a:extLst>
          </p:cNvPr>
          <p:cNvSpPr>
            <a:spLocks noGrp="1"/>
          </p:cNvSpPr>
          <p:nvPr>
            <p:ph sz="half" idx="2"/>
          </p:nvPr>
        </p:nvSpPr>
        <p:spPr>
          <a:xfrm>
            <a:off x="839788" y="2505075"/>
            <a:ext cx="5157787" cy="3063053"/>
          </a:xfrm>
          <a:prstGeom prst="rect">
            <a:avLst/>
          </a:prstGeom>
        </p:spPr>
        <p:txBody>
          <a:bodyPr/>
          <a:lstStyle>
            <a:lvl1pPr marL="0" indent="0">
              <a:buNone/>
              <a:defRPr sz="1600"/>
            </a:lvl1pPr>
          </a:lstStyle>
          <a:p>
            <a:pPr lvl="0"/>
            <a:endParaRPr lang="en-GB"/>
          </a:p>
        </p:txBody>
      </p:sp>
      <p:sp>
        <p:nvSpPr>
          <p:cNvPr id="5" name="Marcador de texto 4">
            <a:extLst>
              <a:ext uri="{FF2B5EF4-FFF2-40B4-BE49-F238E27FC236}">
                <a16:creationId xmlns:a16="http://schemas.microsoft.com/office/drawing/2014/main" id="{9CEF8812-A652-2E53-6B01-171E8C359E70}"/>
              </a:ext>
            </a:extLst>
          </p:cNvPr>
          <p:cNvSpPr>
            <a:spLocks noGrp="1"/>
          </p:cNvSpPr>
          <p:nvPr>
            <p:ph type="body" sz="quarter" idx="3"/>
          </p:nvPr>
        </p:nvSpPr>
        <p:spPr>
          <a:xfrm>
            <a:off x="6172200" y="1633141"/>
            <a:ext cx="5183188"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CD212AA-2E22-B37E-7CFE-A8FC3A696737}"/>
              </a:ext>
            </a:extLst>
          </p:cNvPr>
          <p:cNvSpPr>
            <a:spLocks noGrp="1"/>
          </p:cNvSpPr>
          <p:nvPr>
            <p:ph sz="quarter" idx="4"/>
          </p:nvPr>
        </p:nvSpPr>
        <p:spPr>
          <a:xfrm>
            <a:off x="6172200" y="2505075"/>
            <a:ext cx="5183188" cy="3049058"/>
          </a:xfrm>
          <a:prstGeom prst="rect">
            <a:avLst/>
          </a:prstGeom>
        </p:spPr>
        <p:txBody>
          <a:bodyPr/>
          <a:lstStyle>
            <a:lvl1pPr marL="0" indent="0">
              <a:buNone/>
              <a:defRPr sz="1600"/>
            </a:lvl1pPr>
          </a:lstStyle>
          <a:p>
            <a:pPr lvl="0"/>
            <a:endParaRPr lang="en-GB"/>
          </a:p>
        </p:txBody>
      </p:sp>
      <p:sp>
        <p:nvSpPr>
          <p:cNvPr id="10" name="Rectángulo 9">
            <a:extLst>
              <a:ext uri="{FF2B5EF4-FFF2-40B4-BE49-F238E27FC236}">
                <a16:creationId xmlns:a16="http://schemas.microsoft.com/office/drawing/2014/main" id="{C6EDDAC1-4E65-CAFE-3897-584455212A80}"/>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ítulo 1">
            <a:extLst>
              <a:ext uri="{FF2B5EF4-FFF2-40B4-BE49-F238E27FC236}">
                <a16:creationId xmlns:a16="http://schemas.microsoft.com/office/drawing/2014/main" id="{36790F1B-29BD-7B81-23B8-2C282EE9F9F1}"/>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12" name="Imagen 11" descr="Imagen que contiene Texto&#10;&#10;Descripción generada automáticamente">
            <a:extLst>
              <a:ext uri="{FF2B5EF4-FFF2-40B4-BE49-F238E27FC236}">
                <a16:creationId xmlns:a16="http://schemas.microsoft.com/office/drawing/2014/main" id="{1662EEB4-436A-322D-614A-D440396021A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pic>
        <p:nvPicPr>
          <p:cNvPr id="13" name="Imagen 12" descr="Texto&#10;&#10;Descripción generada automáticamente">
            <a:extLst>
              <a:ext uri="{FF2B5EF4-FFF2-40B4-BE49-F238E27FC236}">
                <a16:creationId xmlns:a16="http://schemas.microsoft.com/office/drawing/2014/main" id="{D22B3B30-0CB0-6261-0119-E2C21D3A229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15" name="Grupo 14">
            <a:extLst>
              <a:ext uri="{FF2B5EF4-FFF2-40B4-BE49-F238E27FC236}">
                <a16:creationId xmlns:a16="http://schemas.microsoft.com/office/drawing/2014/main" id="{71D3717B-A1E0-04DE-3603-0CDAC6C1F1E8}"/>
              </a:ext>
            </a:extLst>
          </p:cNvPr>
          <p:cNvGrpSpPr/>
          <p:nvPr userDrawn="1"/>
        </p:nvGrpSpPr>
        <p:grpSpPr>
          <a:xfrm rot="10800000">
            <a:off x="9575441" y="5676129"/>
            <a:ext cx="1708402" cy="109529"/>
            <a:chOff x="904702" y="1533987"/>
            <a:chExt cx="1708402" cy="109529"/>
          </a:xfrm>
        </p:grpSpPr>
        <p:sp>
          <p:nvSpPr>
            <p:cNvPr id="16" name="Rectángulo 15">
              <a:extLst>
                <a:ext uri="{FF2B5EF4-FFF2-40B4-BE49-F238E27FC236}">
                  <a16:creationId xmlns:a16="http://schemas.microsoft.com/office/drawing/2014/main" id="{E715797C-8539-BEB5-C3C2-A0D0A0E2260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CE30B77D-7E43-ADE1-5467-BFB1B088645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F4D59BB6-7F1C-1EFE-F5E2-0FE5238A15A9}"/>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Elipse 18">
              <a:extLst>
                <a:ext uri="{FF2B5EF4-FFF2-40B4-BE49-F238E27FC236}">
                  <a16:creationId xmlns:a16="http://schemas.microsoft.com/office/drawing/2014/main" id="{156C32B1-DAB5-F688-ACA3-9328C1B4F7CE}"/>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ipse 19">
              <a:extLst>
                <a:ext uri="{FF2B5EF4-FFF2-40B4-BE49-F238E27FC236}">
                  <a16:creationId xmlns:a16="http://schemas.microsoft.com/office/drawing/2014/main" id="{C1D76321-595D-A0B1-8D48-A5636AB309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ipse 20">
              <a:extLst>
                <a:ext uri="{FF2B5EF4-FFF2-40B4-BE49-F238E27FC236}">
                  <a16:creationId xmlns:a16="http://schemas.microsoft.com/office/drawing/2014/main" id="{6474979A-E1EF-2DE2-C8F7-762CDA7F42BE}"/>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FA430303-9419-A455-1A73-D49339AE5833}"/>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71451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Lateral layou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E6123C-8E37-B2EB-919D-34C6A0474EA1}"/>
              </a:ext>
            </a:extLst>
          </p:cNvPr>
          <p:cNvSpPr>
            <a:spLocks noGrp="1"/>
          </p:cNvSpPr>
          <p:nvPr>
            <p:ph type="title"/>
          </p:nvPr>
        </p:nvSpPr>
        <p:spPr>
          <a:xfrm>
            <a:off x="839788" y="457200"/>
            <a:ext cx="3932237" cy="1600200"/>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28FA5170-3A5B-4E85-D8DF-86A8C869D4E6}"/>
              </a:ext>
            </a:extLst>
          </p:cNvPr>
          <p:cNvSpPr>
            <a:spLocks noGrp="1"/>
          </p:cNvSpPr>
          <p:nvPr>
            <p:ph idx="1"/>
          </p:nvPr>
        </p:nvSpPr>
        <p:spPr>
          <a:xfrm>
            <a:off x="5183188" y="1278738"/>
            <a:ext cx="6172200" cy="4292329"/>
          </a:xfrm>
          <a:prstGeom prst="rect">
            <a:avLst/>
          </a:prstGeom>
        </p:spPr>
        <p:txBody>
          <a:bodyPr/>
          <a:lstStyle>
            <a:lvl1pPr marL="0" indent="0">
              <a:buNone/>
              <a:defRPr sz="16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GB"/>
          </a:p>
        </p:txBody>
      </p:sp>
      <p:sp>
        <p:nvSpPr>
          <p:cNvPr id="4" name="Marcador de texto 3">
            <a:extLst>
              <a:ext uri="{FF2B5EF4-FFF2-40B4-BE49-F238E27FC236}">
                <a16:creationId xmlns:a16="http://schemas.microsoft.com/office/drawing/2014/main" id="{ACF0EF77-6400-BEA6-3D04-9202A49FA9D1}"/>
              </a:ext>
            </a:extLst>
          </p:cNvPr>
          <p:cNvSpPr>
            <a:spLocks noGrp="1"/>
          </p:cNvSpPr>
          <p:nvPr>
            <p:ph type="body" sz="half" idx="2"/>
          </p:nvPr>
        </p:nvSpPr>
        <p:spPr>
          <a:xfrm>
            <a:off x="839788" y="2057400"/>
            <a:ext cx="3932237" cy="351366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Rectángulo 7">
            <a:extLst>
              <a:ext uri="{FF2B5EF4-FFF2-40B4-BE49-F238E27FC236}">
                <a16:creationId xmlns:a16="http://schemas.microsoft.com/office/drawing/2014/main" id="{559683ED-55B9-3D72-BE6C-38E9D4250FD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Texto&#10;&#10;Descripción generada automáticamente">
            <a:extLst>
              <a:ext uri="{FF2B5EF4-FFF2-40B4-BE49-F238E27FC236}">
                <a16:creationId xmlns:a16="http://schemas.microsoft.com/office/drawing/2014/main" id="{77F8436E-46A6-B8AA-8012-872B73B34F0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11" name="Grupo 10">
            <a:extLst>
              <a:ext uri="{FF2B5EF4-FFF2-40B4-BE49-F238E27FC236}">
                <a16:creationId xmlns:a16="http://schemas.microsoft.com/office/drawing/2014/main" id="{3EFAE89D-0EB9-BE74-00C4-F8422AA795AE}"/>
              </a:ext>
            </a:extLst>
          </p:cNvPr>
          <p:cNvGrpSpPr/>
          <p:nvPr userDrawn="1"/>
        </p:nvGrpSpPr>
        <p:grpSpPr>
          <a:xfrm rot="10800000">
            <a:off x="9575441" y="5676129"/>
            <a:ext cx="1708402" cy="109529"/>
            <a:chOff x="904702" y="1533987"/>
            <a:chExt cx="1708402" cy="109529"/>
          </a:xfrm>
        </p:grpSpPr>
        <p:sp>
          <p:nvSpPr>
            <p:cNvPr id="12" name="Rectángulo 11">
              <a:extLst>
                <a:ext uri="{FF2B5EF4-FFF2-40B4-BE49-F238E27FC236}">
                  <a16:creationId xmlns:a16="http://schemas.microsoft.com/office/drawing/2014/main" id="{0983C941-1884-8A9D-C35D-98C427E2160C}"/>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CE2B95B8-8614-134A-5C63-5868D5445BF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EB62C31E-81B4-B82F-31AA-D14C3601631F}"/>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116492A8-B158-CC32-565C-C177ABAA0373}"/>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63EF0C93-D324-4795-0D97-4B7B62217C71}"/>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A15DA6B1-F717-074A-BC99-416770B160EB}"/>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 name="Imagen 17" descr="Imagen que contiene Texto&#10;&#10;Descripción generada automáticamente">
            <a:extLst>
              <a:ext uri="{FF2B5EF4-FFF2-40B4-BE49-F238E27FC236}">
                <a16:creationId xmlns:a16="http://schemas.microsoft.com/office/drawing/2014/main" id="{8C6A1E49-4C42-CF96-DF38-9EB50D007929}"/>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sp>
        <p:nvSpPr>
          <p:cNvPr id="5" name="CuadroTexto 4">
            <a:extLst>
              <a:ext uri="{FF2B5EF4-FFF2-40B4-BE49-F238E27FC236}">
                <a16:creationId xmlns:a16="http://schemas.microsoft.com/office/drawing/2014/main" id="{C3A18ED7-AA6F-6573-ECE1-94CBC5037F68}"/>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46398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with style">
    <p:spTree>
      <p:nvGrpSpPr>
        <p:cNvPr id="1" name=""/>
        <p:cNvGrpSpPr/>
        <p:nvPr/>
      </p:nvGrpSpPr>
      <p:grpSpPr>
        <a:xfrm>
          <a:off x="0" y="0"/>
          <a:ext cx="0" cy="0"/>
          <a:chOff x="0" y="0"/>
          <a:chExt cx="0" cy="0"/>
        </a:xfrm>
      </p:grpSpPr>
      <p:pic>
        <p:nvPicPr>
          <p:cNvPr id="5" name="Imagen 4" descr="Texto&#10;&#10;Descripción generada automáticamente">
            <a:extLst>
              <a:ext uri="{FF2B5EF4-FFF2-40B4-BE49-F238E27FC236}">
                <a16:creationId xmlns:a16="http://schemas.microsoft.com/office/drawing/2014/main" id="{40E06BD0-DC4E-50B4-1A51-F07BD8EDD1B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grpSp>
        <p:nvGrpSpPr>
          <p:cNvPr id="7" name="Grupo 6">
            <a:extLst>
              <a:ext uri="{FF2B5EF4-FFF2-40B4-BE49-F238E27FC236}">
                <a16:creationId xmlns:a16="http://schemas.microsoft.com/office/drawing/2014/main" id="{3E0D256E-4094-96E6-3A5F-099812D1A50B}"/>
              </a:ext>
            </a:extLst>
          </p:cNvPr>
          <p:cNvGrpSpPr/>
          <p:nvPr userDrawn="1"/>
        </p:nvGrpSpPr>
        <p:grpSpPr>
          <a:xfrm rot="10800000">
            <a:off x="9575441" y="5676129"/>
            <a:ext cx="1708402" cy="109529"/>
            <a:chOff x="904702" y="1533987"/>
            <a:chExt cx="1708402" cy="109529"/>
          </a:xfrm>
        </p:grpSpPr>
        <p:sp>
          <p:nvSpPr>
            <p:cNvPr id="8" name="Rectángulo 7">
              <a:extLst>
                <a:ext uri="{FF2B5EF4-FFF2-40B4-BE49-F238E27FC236}">
                  <a16:creationId xmlns:a16="http://schemas.microsoft.com/office/drawing/2014/main" id="{00114C96-816F-A0A6-83B2-4594E2D9A8E3}"/>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39723C18-634C-BF12-8391-9D4593ECAA1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058E8996-B727-3447-51E1-74D84383F995}"/>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522E727E-D285-762E-774E-6F0DA844070B}"/>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Elipse 11">
              <a:extLst>
                <a:ext uri="{FF2B5EF4-FFF2-40B4-BE49-F238E27FC236}">
                  <a16:creationId xmlns:a16="http://schemas.microsoft.com/office/drawing/2014/main" id="{F1221036-22A0-6A8D-9ACD-A4D44D92746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716FD144-BF6D-FA4D-EA13-E30E73C46E74}"/>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Rectángulo 13">
            <a:extLst>
              <a:ext uri="{FF2B5EF4-FFF2-40B4-BE49-F238E27FC236}">
                <a16:creationId xmlns:a16="http://schemas.microsoft.com/office/drawing/2014/main" id="{62EFF10E-BBB9-801E-BC61-8DE1E0D4F6C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Imagen 14" descr="Imagen que contiene Texto&#10;&#10;Descripción generada automáticamente">
            <a:extLst>
              <a:ext uri="{FF2B5EF4-FFF2-40B4-BE49-F238E27FC236}">
                <a16:creationId xmlns:a16="http://schemas.microsoft.com/office/drawing/2014/main" id="{99FFE6AE-5AE1-32F8-60BD-288A2913203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157328" y="611895"/>
            <a:ext cx="1935480" cy="483870"/>
          </a:xfrm>
          <a:prstGeom prst="rect">
            <a:avLst/>
          </a:prstGeom>
        </p:spPr>
      </p:pic>
      <p:sp>
        <p:nvSpPr>
          <p:cNvPr id="2" name="CuadroTexto 1">
            <a:extLst>
              <a:ext uri="{FF2B5EF4-FFF2-40B4-BE49-F238E27FC236}">
                <a16:creationId xmlns:a16="http://schemas.microsoft.com/office/drawing/2014/main" id="{7758BC1D-1185-EAE6-A7CD-43CBB62FA9F9}"/>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6290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 disclaimer">
    <p:spTree>
      <p:nvGrpSpPr>
        <p:cNvPr id="1" name=""/>
        <p:cNvGrpSpPr/>
        <p:nvPr/>
      </p:nvGrpSpPr>
      <p:grpSpPr>
        <a:xfrm>
          <a:off x="0" y="0"/>
          <a:ext cx="0" cy="0"/>
          <a:chOff x="0" y="0"/>
          <a:chExt cx="0" cy="0"/>
        </a:xfrm>
      </p:grpSpPr>
      <p:pic>
        <p:nvPicPr>
          <p:cNvPr id="3" name="Imagen 2" descr="Texto&#10;&#10;Descripción generada automáticamente">
            <a:extLst>
              <a:ext uri="{FF2B5EF4-FFF2-40B4-BE49-F238E27FC236}">
                <a16:creationId xmlns:a16="http://schemas.microsoft.com/office/drawing/2014/main" id="{7D7269E4-2FC4-EFC3-80D0-EDEF7D28778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200" y="6057664"/>
            <a:ext cx="2043649" cy="455963"/>
          </a:xfrm>
          <a:prstGeom prst="rect">
            <a:avLst/>
          </a:prstGeom>
        </p:spPr>
      </p:pic>
      <p:sp>
        <p:nvSpPr>
          <p:cNvPr id="2" name="CuadroTexto 1">
            <a:extLst>
              <a:ext uri="{FF2B5EF4-FFF2-40B4-BE49-F238E27FC236}">
                <a16:creationId xmlns:a16="http://schemas.microsoft.com/office/drawing/2014/main" id="{71D47887-334E-C0E9-F9EC-4B234D1CF41E}"/>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7626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872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823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3" r:id="rId4"/>
    <p:sldLayoutId id="2147483656" r:id="rId5"/>
    <p:sldLayoutId id="2147483655" r:id="rId6"/>
    <p:sldLayoutId id="2147483659" r:id="rId7"/>
    <p:sldLayoutId id="2147483660"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Dynasty_(1981_TV_series)" TargetMode="External"/><Relationship Id="rId2" Type="http://schemas.openxmlformats.org/officeDocument/2006/relationships/hyperlink" Target="https://en.wikipedia.org/wiki/Jack_Coleman_(actor)" TargetMode="External"/><Relationship Id="rId1" Type="http://schemas.openxmlformats.org/officeDocument/2006/relationships/slideLayout" Target="../slideLayouts/slideLayout3.xml"/><Relationship Id="rId5" Type="http://schemas.openxmlformats.org/officeDocument/2006/relationships/image" Target="../media/image15.jpeg"/><Relationship Id="rId4" Type="http://schemas.openxmlformats.org/officeDocument/2006/relationships/hyperlink" Target="https://creativecommons.org/licenses/by/2.0/deed.e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2.0/deed.en" TargetMode="External"/><Relationship Id="rId2" Type="http://schemas.openxmlformats.org/officeDocument/2006/relationships/hyperlink" Target="https://en.wikipedia.org/wiki/Buffy_the_Vampire_Slayer" TargetMode="Externa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A32000L0043" TargetMode="External"/><Relationship Id="rId2" Type="http://schemas.openxmlformats.org/officeDocument/2006/relationships/hyperlink" Target="https://digital-strategy.ec.europa.eu/en/policies/audiovisual-and-media-services" TargetMode="External"/><Relationship Id="rId1" Type="http://schemas.openxmlformats.org/officeDocument/2006/relationships/slideLayout" Target="../slideLayouts/slideLayout4.xml"/><Relationship Id="rId5" Type="http://schemas.openxmlformats.org/officeDocument/2006/relationships/hyperlink" Target="https://culture.ec.europa.eu/creative-europe" TargetMode="External"/><Relationship Id="rId4" Type="http://schemas.openxmlformats.org/officeDocument/2006/relationships/hyperlink" Target="https://commission.europa.eu/aid-development-cooperation-fundamental-rights/your-rights-eu/eu-charter-fundamental-rights_e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legifrance.gouv.fr/loda/id/LEGISCTA000043969260" TargetMode="External"/><Relationship Id="rId2" Type="http://schemas.openxmlformats.org/officeDocument/2006/relationships/hyperlink" Target="https://www.boe.es/buscar/act.php?id=BOE-A-2022-11311" TargetMode="External"/><Relationship Id="rId1" Type="http://schemas.openxmlformats.org/officeDocument/2006/relationships/slideLayout" Target="../slideLayouts/slideLayout4.xml"/><Relationship Id="rId4" Type="http://schemas.openxmlformats.org/officeDocument/2006/relationships/hyperlink" Target="https://www.gov.pl/attachment/ae9ab3d7-0288-420e-9c8f-f46c92dac578"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creativecommons.org/licenses/by/2.0/deed.en" TargetMode="External"/><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creativecommons.org/licenses/by/3.0/deed.en" TargetMode="External"/><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Quind%C3%ADo" TargetMode="External"/><Relationship Id="rId7" Type="http://schemas.openxmlformats.org/officeDocument/2006/relationships/image" Target="../media/image21.jpeg"/><Relationship Id="rId2" Type="http://schemas.openxmlformats.org/officeDocument/2006/relationships/hyperlink" Target="https://creativecommons.org/licenses/by-sa/4.0/deed.en" TargetMode="External"/><Relationship Id="rId1" Type="http://schemas.openxmlformats.org/officeDocument/2006/relationships/slideLayout" Target="../slideLayouts/slideLayout4.xml"/><Relationship Id="rId6" Type="http://schemas.openxmlformats.org/officeDocument/2006/relationships/hyperlink" Target="https://en.wikipedia.org/wiki/Santander_Department" TargetMode="External"/><Relationship Id="rId5" Type="http://schemas.openxmlformats.org/officeDocument/2006/relationships/hyperlink" Target="https://en.wikipedia.org/wiki/Barichara" TargetMode="External"/><Relationship Id="rId4" Type="http://schemas.openxmlformats.org/officeDocument/2006/relationships/hyperlink" Target="https://en.wikipedia.org/wiki/Cocora_Valley"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s://creativecommons.org/licenses/by-sa/4.0/deed.en"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nBNWK8BcF38" TargetMode="External"/><Relationship Id="rId2" Type="http://schemas.openxmlformats.org/officeDocument/2006/relationships/slideLayout" Target="../slideLayouts/slideLayout4.xml"/><Relationship Id="rId1" Type="http://schemas.openxmlformats.org/officeDocument/2006/relationships/video" Target="https://www.youtube.com/embed/nBNWK8BcF38?feature=oembed" TargetMode="External"/><Relationship Id="rId4" Type="http://schemas.openxmlformats.org/officeDocument/2006/relationships/image" Target="../media/image2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allin-inclusion.eu/"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Tarzan_of_the_Apes" TargetMode="External"/><Relationship Id="rId2" Type="http://schemas.openxmlformats.org/officeDocument/2006/relationships/image" Target="../media/image8.jpg"/><Relationship Id="rId1" Type="http://schemas.openxmlformats.org/officeDocument/2006/relationships/slideLayout" Target="../slideLayouts/slideLayout3.xml"/><Relationship Id="rId4" Type="http://schemas.openxmlformats.org/officeDocument/2006/relationships/hyperlink" Target="https://en.wikipedia.org/wiki/Edgar_Rice_Burrough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The_Birth_of_a_Nation" TargetMode="External"/><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The_Well_of_Loneliness" TargetMode="External"/><Relationship Id="rId2" Type="http://schemas.openxmlformats.org/officeDocument/2006/relationships/image" Target="../media/image10.jpeg"/><Relationship Id="rId1" Type="http://schemas.openxmlformats.org/officeDocument/2006/relationships/slideLayout" Target="../slideLayouts/slideLayout3.xml"/><Relationship Id="rId4" Type="http://schemas.openxmlformats.org/officeDocument/2006/relationships/hyperlink" Target="https://en.wikipedia.org/wiki/Radclyffe_Hal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s.wikipedia.org/wiki/Nichelle_Nichols" TargetMode="External"/><Relationship Id="rId2" Type="http://schemas.openxmlformats.org/officeDocument/2006/relationships/hyperlink" Target="https://en.wikipedia.org/wiki/Star_Trek:_The_Original_Series" TargetMode="External"/><Relationship Id="rId1" Type="http://schemas.openxmlformats.org/officeDocument/2006/relationships/slideLayout" Target="../slideLayouts/slideLayout3.xml"/><Relationship Id="rId6" Type="http://schemas.openxmlformats.org/officeDocument/2006/relationships/image" Target="../media/image13.jpeg"/><Relationship Id="rId5" Type="http://schemas.openxmlformats.org/officeDocument/2006/relationships/image" Target="../media/image12.sv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Sherman_Hemsley" TargetMode="External"/><Relationship Id="rId2" Type="http://schemas.openxmlformats.org/officeDocument/2006/relationships/hyperlink" Target="https://en.wikipedia.org/wiki/Isabel_Sanford" TargetMode="External"/><Relationship Id="rId1" Type="http://schemas.openxmlformats.org/officeDocument/2006/relationships/slideLayout" Target="../slideLayouts/slideLayout3.xml"/><Relationship Id="rId6" Type="http://schemas.openxmlformats.org/officeDocument/2006/relationships/image" Target="../media/image14.jpeg"/><Relationship Id="rId5" Type="http://schemas.openxmlformats.org/officeDocument/2006/relationships/hyperlink" Target="https://en.wikipedia.org/wiki/The_Jeffersons" TargetMode="External"/><Relationship Id="rId4" Type="http://schemas.openxmlformats.org/officeDocument/2006/relationships/hyperlink" Target="https://en.wikipedia.org/wiki/Mike_Evans_(acto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s-ES"/>
              <a:t>Inclusive Representation in the Media</a:t>
            </a:r>
          </a:p>
          <a:p>
            <a:endParaRPr lang="es-ES"/>
          </a:p>
          <a:p>
            <a:r>
              <a:rPr lang="es-ES" sz="2400" b="0"/>
              <a:t>Developed by IT Solutions for All</a:t>
            </a:r>
            <a:endParaRPr lang="en-GB" sz="2400" b="0"/>
          </a:p>
        </p:txBody>
      </p:sp>
      <p:pic>
        <p:nvPicPr>
          <p:cNvPr id="3" name="Imagen 2" descr="Dibujo en blanco y negro&#10;&#10;Descripción generada automáticamente con confianza media">
            <a:extLst>
              <a:ext uri="{FF2B5EF4-FFF2-40B4-BE49-F238E27FC236}">
                <a16:creationId xmlns:a16="http://schemas.microsoft.com/office/drawing/2014/main" id="{6C8415E7-254A-FBBF-EC2C-9DA95B77787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4163" y="5215975"/>
            <a:ext cx="1583756" cy="554315"/>
          </a:xfrm>
          <a:prstGeom prst="rect">
            <a:avLst/>
          </a:prstGeom>
        </p:spPr>
      </p:pic>
    </p:spTree>
    <p:extLst>
      <p:ext uri="{BB962C8B-B14F-4D97-AF65-F5344CB8AC3E}">
        <p14:creationId xmlns:p14="http://schemas.microsoft.com/office/powerpoint/2010/main" val="4002013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5257800" cy="3946394"/>
          </a:xfrm>
        </p:spPr>
        <p:txBody>
          <a:bodyPr/>
          <a:lstStyle/>
          <a:p>
            <a:pPr>
              <a:lnSpc>
                <a:spcPct val="107000"/>
              </a:lnSpc>
              <a:spcAft>
                <a:spcPts val="800"/>
              </a:spcAft>
            </a:pPr>
            <a:r>
              <a:rPr lang="en-GB" sz="2000" b="1" kern="100">
                <a:solidFill>
                  <a:srgbClr val="E6342A"/>
                </a:solidFill>
                <a:latin typeface="Calibri" panose="020F0502020204030204" pitchFamily="34" charset="0"/>
                <a:ea typeface="Yu Mincho" panose="02020400000000000000" pitchFamily="18" charset="-128"/>
                <a:cs typeface="Arial" panose="020B0604020202020204" pitchFamily="34" charset="0"/>
              </a:rPr>
              <a:t>1980s</a:t>
            </a: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LGBTQ+ representation started emerging in the </a:t>
            </a:r>
            <a:r>
              <a:rPr lang="en-GB" sz="1800" b="1" kern="100">
                <a:effectLst/>
                <a:latin typeface="Calibri" panose="020F0502020204030204" pitchFamily="34" charset="0"/>
                <a:ea typeface="Yu Mincho" panose="02020400000000000000" pitchFamily="18" charset="-128"/>
                <a:cs typeface="Arial" panose="020B0604020202020204" pitchFamily="34" charset="0"/>
              </a:rPr>
              <a:t>1980s</a:t>
            </a:r>
            <a:r>
              <a:rPr lang="en-GB" sz="1800" kern="100">
                <a:effectLst/>
                <a:latin typeface="Calibri" panose="020F0502020204030204" pitchFamily="34" charset="0"/>
                <a:ea typeface="Yu Mincho" panose="02020400000000000000" pitchFamily="18" charset="-128"/>
                <a:cs typeface="Arial" panose="020B0604020202020204" pitchFamily="34" charset="0"/>
              </a:rPr>
              <a:t>, but it was often marked by negative connotations, like portraying gay men primarily in the context of the AIDS crisis.</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(6)</a:t>
            </a:r>
            <a:endParaRPr lang="en-GB" b="0"/>
          </a:p>
        </p:txBody>
      </p:sp>
      <p:sp>
        <p:nvSpPr>
          <p:cNvPr id="3" name="Marcador de contenido 1">
            <a:extLst>
              <a:ext uri="{FF2B5EF4-FFF2-40B4-BE49-F238E27FC236}">
                <a16:creationId xmlns:a16="http://schemas.microsoft.com/office/drawing/2014/main" id="{AE0C5906-C134-5D2E-2738-B99550252539}"/>
              </a:ext>
            </a:extLst>
          </p:cNvPr>
          <p:cNvSpPr txBox="1">
            <a:spLocks/>
          </p:cNvSpPr>
          <p:nvPr/>
        </p:nvSpPr>
        <p:spPr>
          <a:xfrm>
            <a:off x="8885079" y="1633140"/>
            <a:ext cx="2590641" cy="412597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hlinkClick r:id="rId2"/>
              </a:rPr>
              <a:t>Jack Coleman </a:t>
            </a:r>
            <a:r>
              <a:rPr lang="en-GB" sz="1400"/>
              <a:t>was one of the actors who played Steven Carrington in the </a:t>
            </a:r>
            <a:r>
              <a:rPr lang="en-GB" sz="1400">
                <a:hlinkClick r:id="rId3"/>
              </a:rPr>
              <a:t>Dynasty</a:t>
            </a:r>
            <a:r>
              <a:rPr lang="en-GB" sz="1400"/>
              <a:t> (1981-1989) TV series. Although the portrayal of LGBTQ+ characters was still problematic, the character of Steven Carrington was one of the first regular gay characters on primetime TV, albeit framed through negative and stereotypical narratives.</a:t>
            </a:r>
          </a:p>
          <a:p>
            <a:r>
              <a:rPr lang="en-GB" sz="1400"/>
              <a:t>(cropped version of the photo by Anthony Citrano for Flickr, under </a:t>
            </a:r>
            <a:r>
              <a:rPr lang="en-GB" sz="1400">
                <a:hlinkClick r:id="rId4"/>
              </a:rPr>
              <a:t>CC-BY-2.0</a:t>
            </a:r>
            <a:r>
              <a:rPr lang="en-GB" sz="1400"/>
              <a:t>)</a:t>
            </a:r>
          </a:p>
        </p:txBody>
      </p:sp>
      <p:pic>
        <p:nvPicPr>
          <p:cNvPr id="7" name="Imagen 6" descr="Un hombre con un traje de color negro con letras blancas&#10;&#10;Descripción generada automáticamente">
            <a:extLst>
              <a:ext uri="{FF2B5EF4-FFF2-40B4-BE49-F238E27FC236}">
                <a16:creationId xmlns:a16="http://schemas.microsoft.com/office/drawing/2014/main" id="{745A5AF9-9763-0FB7-7F83-815CBF73C309}"/>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7052625" y="1633140"/>
            <a:ext cx="1771653" cy="2798445"/>
          </a:xfrm>
          <a:prstGeom prst="rect">
            <a:avLst/>
          </a:prstGeom>
        </p:spPr>
      </p:pic>
    </p:spTree>
    <p:extLst>
      <p:ext uri="{BB962C8B-B14F-4D97-AF65-F5344CB8AC3E}">
        <p14:creationId xmlns:p14="http://schemas.microsoft.com/office/powerpoint/2010/main" val="1103030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199" y="1633140"/>
            <a:ext cx="7790411" cy="3946394"/>
          </a:xfrm>
        </p:spPr>
        <p:txBody>
          <a:bodyPr/>
          <a:lstStyle/>
          <a:p>
            <a:pPr>
              <a:lnSpc>
                <a:spcPct val="107000"/>
              </a:lnSpc>
              <a:spcAft>
                <a:spcPts val="800"/>
              </a:spcAft>
            </a:pPr>
            <a:r>
              <a:rPr lang="en-GB" sz="2000" b="1" kern="100">
                <a:solidFill>
                  <a:srgbClr val="E6342A"/>
                </a:solidFill>
                <a:latin typeface="Calibri" panose="020F0502020204030204" pitchFamily="34" charset="0"/>
                <a:ea typeface="Yu Mincho" panose="02020400000000000000" pitchFamily="18" charset="-128"/>
                <a:cs typeface="Arial" panose="020B0604020202020204" pitchFamily="34" charset="0"/>
              </a:rPr>
              <a:t>1990s and 2000: expanding representation</a:t>
            </a: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The </a:t>
            </a:r>
            <a:r>
              <a:rPr lang="en-GB" sz="1800" b="1" kern="100">
                <a:effectLst/>
                <a:latin typeface="Calibri" panose="020F0502020204030204" pitchFamily="34" charset="0"/>
                <a:ea typeface="Yu Mincho" panose="02020400000000000000" pitchFamily="18" charset="-128"/>
                <a:cs typeface="Arial" panose="020B0604020202020204" pitchFamily="34" charset="0"/>
              </a:rPr>
              <a:t>1990s and 2000s</a:t>
            </a:r>
            <a:r>
              <a:rPr lang="en-GB" sz="1800" kern="100">
                <a:effectLst/>
                <a:latin typeface="Calibri" panose="020F0502020204030204" pitchFamily="34" charset="0"/>
                <a:ea typeface="Yu Mincho" panose="02020400000000000000" pitchFamily="18" charset="-128"/>
                <a:cs typeface="Arial" panose="020B0604020202020204" pitchFamily="34" charset="0"/>
              </a:rPr>
              <a:t> marked a turning point toward more inclusive and varied representation:</a:t>
            </a:r>
          </a:p>
          <a:p>
            <a:pPr marL="342900" lvl="0" indent="-342900">
              <a:lnSpc>
                <a:spcPct val="107000"/>
              </a:lnSpc>
              <a:spcAft>
                <a:spcPts val="800"/>
              </a:spcAft>
              <a:buSzPts val="1000"/>
              <a:buFont typeface="Symbol" panose="05050102010706020507" pitchFamily="18" charset="2"/>
              <a:buChar char=""/>
              <a:tabLst>
                <a:tab pos="457200" algn="l"/>
              </a:tabLst>
            </a:pPr>
            <a:r>
              <a:rPr lang="en-GB" sz="1800" b="1" kern="100">
                <a:effectLst/>
                <a:latin typeface="Calibri" panose="020F0502020204030204" pitchFamily="34" charset="0"/>
                <a:ea typeface="Yu Mincho" panose="02020400000000000000" pitchFamily="18" charset="-128"/>
                <a:cs typeface="Arial" panose="020B0604020202020204" pitchFamily="34" charset="0"/>
              </a:rPr>
              <a:t>Women</a:t>
            </a:r>
            <a:r>
              <a:rPr lang="en-GB" sz="1800" kern="100">
                <a:effectLst/>
                <a:latin typeface="Calibri" panose="020F0502020204030204" pitchFamily="34" charset="0"/>
                <a:ea typeface="Yu Mincho" panose="02020400000000000000" pitchFamily="18" charset="-128"/>
                <a:cs typeface="Arial" panose="020B0604020202020204" pitchFamily="34" charset="0"/>
              </a:rPr>
              <a:t> gained more complex, leading roles in media, with shows like </a:t>
            </a:r>
            <a:r>
              <a:rPr lang="en-GB" sz="1800" i="1" kern="100">
                <a:effectLst/>
                <a:latin typeface="Calibri" panose="020F0502020204030204" pitchFamily="34" charset="0"/>
                <a:ea typeface="Yu Mincho" panose="02020400000000000000" pitchFamily="18" charset="-128"/>
                <a:cs typeface="Arial" panose="020B0604020202020204" pitchFamily="34" charset="0"/>
              </a:rPr>
              <a:t>Buffy the Vampire Slayer</a:t>
            </a:r>
            <a:r>
              <a:rPr lang="en-GB" sz="1800" kern="100">
                <a:effectLst/>
                <a:latin typeface="Calibri" panose="020F0502020204030204" pitchFamily="34" charset="0"/>
                <a:ea typeface="Yu Mincho" panose="02020400000000000000" pitchFamily="18" charset="-128"/>
                <a:cs typeface="Arial" panose="020B0604020202020204" pitchFamily="34" charset="0"/>
              </a:rPr>
              <a:t> and </a:t>
            </a:r>
            <a:r>
              <a:rPr lang="en-GB" sz="1800" i="1" kern="100">
                <a:effectLst/>
                <a:latin typeface="Calibri" panose="020F0502020204030204" pitchFamily="34" charset="0"/>
                <a:ea typeface="Yu Mincho" panose="02020400000000000000" pitchFamily="18" charset="-128"/>
                <a:cs typeface="Arial" panose="020B0604020202020204" pitchFamily="34" charset="0"/>
              </a:rPr>
              <a:t>Sex and the City</a:t>
            </a:r>
            <a:r>
              <a:rPr lang="en-GB" sz="1800" kern="100">
                <a:effectLst/>
                <a:latin typeface="Calibri" panose="020F0502020204030204" pitchFamily="34" charset="0"/>
                <a:ea typeface="Yu Mincho" panose="02020400000000000000" pitchFamily="18" charset="-128"/>
                <a:cs typeface="Arial" panose="020B0604020202020204" pitchFamily="34" charset="0"/>
              </a:rPr>
              <a:t> challenging traditional gender norms.</a:t>
            </a:r>
          </a:p>
          <a:p>
            <a:pPr marL="342900" lvl="0" indent="-342900">
              <a:lnSpc>
                <a:spcPct val="107000"/>
              </a:lnSpc>
              <a:spcAft>
                <a:spcPts val="800"/>
              </a:spcAft>
              <a:buSzPts val="1000"/>
              <a:buFont typeface="Symbol" panose="05050102010706020507" pitchFamily="18" charset="2"/>
              <a:buChar char=""/>
              <a:tabLst>
                <a:tab pos="457200" algn="l"/>
              </a:tabLst>
            </a:pPr>
            <a:r>
              <a:rPr lang="en-GB" sz="1800" b="1" kern="100">
                <a:effectLst/>
                <a:latin typeface="Calibri" panose="020F0502020204030204" pitchFamily="34" charset="0"/>
                <a:ea typeface="Yu Mincho" panose="02020400000000000000" pitchFamily="18" charset="-128"/>
                <a:cs typeface="Arial" panose="020B0604020202020204" pitchFamily="34" charset="0"/>
              </a:rPr>
              <a:t>Racial and ethnic diversity</a:t>
            </a:r>
            <a:r>
              <a:rPr lang="en-GB" sz="1800" kern="100">
                <a:effectLst/>
                <a:latin typeface="Calibri" panose="020F0502020204030204" pitchFamily="34" charset="0"/>
                <a:ea typeface="Yu Mincho" panose="02020400000000000000" pitchFamily="18" charset="-128"/>
                <a:cs typeface="Arial" panose="020B0604020202020204" pitchFamily="34" charset="0"/>
              </a:rPr>
              <a:t> became more visible, with more people of color in mainstream media, from shows like </a:t>
            </a:r>
            <a:r>
              <a:rPr lang="en-GB" sz="1800" i="1" kern="100">
                <a:effectLst/>
                <a:latin typeface="Calibri" panose="020F0502020204030204" pitchFamily="34" charset="0"/>
                <a:ea typeface="Yu Mincho" panose="02020400000000000000" pitchFamily="18" charset="-128"/>
                <a:cs typeface="Arial" panose="020B0604020202020204" pitchFamily="34" charset="0"/>
              </a:rPr>
              <a:t>The Fresh Prince of Bel-Air</a:t>
            </a:r>
            <a:r>
              <a:rPr lang="en-GB" sz="1800" kern="100">
                <a:effectLst/>
                <a:latin typeface="Calibri" panose="020F0502020204030204" pitchFamily="34" charset="0"/>
                <a:ea typeface="Yu Mincho" panose="02020400000000000000" pitchFamily="18" charset="-128"/>
                <a:cs typeface="Arial" panose="020B0604020202020204" pitchFamily="34" charset="0"/>
              </a:rPr>
              <a:t> to movies like </a:t>
            </a:r>
            <a:r>
              <a:rPr lang="en-GB" sz="1800" i="1" kern="100">
                <a:effectLst/>
                <a:latin typeface="Calibri" panose="020F0502020204030204" pitchFamily="34" charset="0"/>
                <a:ea typeface="Yu Mincho" panose="02020400000000000000" pitchFamily="18" charset="-128"/>
                <a:cs typeface="Arial" panose="020B0604020202020204" pitchFamily="34" charset="0"/>
              </a:rPr>
              <a:t>Boyz n the Hood</a:t>
            </a:r>
            <a:r>
              <a:rPr lang="en-GB" sz="1800" kern="100">
                <a:effectLst/>
                <a:latin typeface="Calibri" panose="020F0502020204030204" pitchFamily="34" charset="0"/>
                <a:ea typeface="Yu Mincho" panose="02020400000000000000" pitchFamily="18" charset="-128"/>
                <a:cs typeface="Arial" panose="020B0604020202020204" pitchFamily="34"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GB" sz="1800" b="1" kern="100">
                <a:effectLst/>
                <a:latin typeface="Calibri" panose="020F0502020204030204" pitchFamily="34" charset="0"/>
                <a:ea typeface="Yu Mincho" panose="02020400000000000000" pitchFamily="18" charset="-128"/>
                <a:cs typeface="Arial" panose="020B0604020202020204" pitchFamily="34" charset="0"/>
              </a:rPr>
              <a:t>LGBTQ+ characters</a:t>
            </a:r>
            <a:r>
              <a:rPr lang="en-GB" sz="1800" kern="100">
                <a:effectLst/>
                <a:latin typeface="Calibri" panose="020F0502020204030204" pitchFamily="34" charset="0"/>
                <a:ea typeface="Yu Mincho" panose="02020400000000000000" pitchFamily="18" charset="-128"/>
                <a:cs typeface="Arial" panose="020B0604020202020204" pitchFamily="34" charset="0"/>
              </a:rPr>
              <a:t> gained visibility in shows like </a:t>
            </a:r>
            <a:r>
              <a:rPr lang="en-GB" sz="1800" i="1" kern="100">
                <a:effectLst/>
                <a:latin typeface="Calibri" panose="020F0502020204030204" pitchFamily="34" charset="0"/>
                <a:ea typeface="Yu Mincho" panose="02020400000000000000" pitchFamily="18" charset="-128"/>
                <a:cs typeface="Arial" panose="020B0604020202020204" pitchFamily="34" charset="0"/>
              </a:rPr>
              <a:t>Will &amp; Grace</a:t>
            </a:r>
            <a:r>
              <a:rPr lang="en-GB" sz="1800" kern="100">
                <a:effectLst/>
                <a:latin typeface="Calibri" panose="020F0502020204030204" pitchFamily="34" charset="0"/>
                <a:ea typeface="Yu Mincho" panose="02020400000000000000" pitchFamily="18" charset="-128"/>
                <a:cs typeface="Arial" panose="020B0604020202020204" pitchFamily="34" charset="0"/>
              </a:rPr>
              <a:t> and </a:t>
            </a:r>
            <a:r>
              <a:rPr lang="en-GB" sz="1800" i="1" kern="100">
                <a:effectLst/>
                <a:latin typeface="Calibri" panose="020F0502020204030204" pitchFamily="34" charset="0"/>
                <a:ea typeface="Yu Mincho" panose="02020400000000000000" pitchFamily="18" charset="-128"/>
                <a:cs typeface="Arial" panose="020B0604020202020204" pitchFamily="34" charset="0"/>
              </a:rPr>
              <a:t>Ellen</a:t>
            </a:r>
            <a:r>
              <a:rPr lang="en-GB" sz="1800" kern="100">
                <a:effectLst/>
                <a:latin typeface="Calibri" panose="020F0502020204030204" pitchFamily="34" charset="0"/>
                <a:ea typeface="Yu Mincho" panose="02020400000000000000" pitchFamily="18" charset="-128"/>
                <a:cs typeface="Arial" panose="020B0604020202020204" pitchFamily="34" charset="0"/>
              </a:rPr>
              <a:t>, breaking ground for future portrayals.</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(7)</a:t>
            </a:r>
            <a:endParaRPr lang="en-GB" b="0"/>
          </a:p>
        </p:txBody>
      </p:sp>
      <p:sp>
        <p:nvSpPr>
          <p:cNvPr id="3" name="Marcador de contenido 1">
            <a:extLst>
              <a:ext uri="{FF2B5EF4-FFF2-40B4-BE49-F238E27FC236}">
                <a16:creationId xmlns:a16="http://schemas.microsoft.com/office/drawing/2014/main" id="{200386D8-F8CC-0CB8-B90C-73CEA48A2782}"/>
              </a:ext>
            </a:extLst>
          </p:cNvPr>
          <p:cNvSpPr txBox="1">
            <a:spLocks/>
          </p:cNvSpPr>
          <p:nvPr/>
        </p:nvSpPr>
        <p:spPr>
          <a:xfrm>
            <a:off x="8887968" y="3498516"/>
            <a:ext cx="2851149" cy="169527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Cast of the TV series “</a:t>
            </a:r>
            <a:r>
              <a:rPr lang="en-GB" sz="1400">
                <a:hlinkClick r:id="rId2"/>
              </a:rPr>
              <a:t>Buffy the Vampire Slayer</a:t>
            </a:r>
            <a:r>
              <a:rPr lang="en-GB" sz="1400"/>
              <a:t>” (1997-2003). Buffy was a groundbreaking character who challenged traditional gender roles, presenting a strong, independent female lead who could fight both literal and metaphorical demons.</a:t>
            </a:r>
          </a:p>
          <a:p>
            <a:r>
              <a:rPr lang="en-GB" sz="1400"/>
              <a:t>(photo by Patrick Lee, under the license </a:t>
            </a:r>
            <a:r>
              <a:rPr lang="en-GB" sz="1400">
                <a:hlinkClick r:id="rId3"/>
              </a:rPr>
              <a:t>CC-BY-2.0</a:t>
            </a:r>
            <a:r>
              <a:rPr lang="en-GB" sz="1400"/>
              <a:t>)</a:t>
            </a:r>
          </a:p>
          <a:p>
            <a:endParaRPr lang="en-GB" sz="1400"/>
          </a:p>
        </p:txBody>
      </p:sp>
      <p:pic>
        <p:nvPicPr>
          <p:cNvPr id="7" name="Imagen 6" descr="Un grupo de personas posando para una foto&#10;&#10;Descripción generada automáticamente">
            <a:extLst>
              <a:ext uri="{FF2B5EF4-FFF2-40B4-BE49-F238E27FC236}">
                <a16:creationId xmlns:a16="http://schemas.microsoft.com/office/drawing/2014/main" id="{8460D45D-E838-09DC-1935-DDF9F2BA7CE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956452" y="1611767"/>
            <a:ext cx="2468212" cy="1747717"/>
          </a:xfrm>
          <a:prstGeom prst="rect">
            <a:avLst/>
          </a:prstGeom>
        </p:spPr>
      </p:pic>
    </p:spTree>
    <p:extLst>
      <p:ext uri="{BB962C8B-B14F-4D97-AF65-F5344CB8AC3E}">
        <p14:creationId xmlns:p14="http://schemas.microsoft.com/office/powerpoint/2010/main" val="2198328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199" y="1633140"/>
            <a:ext cx="10555225" cy="3946394"/>
          </a:xfrm>
        </p:spPr>
        <p:txBody>
          <a:bodyPr/>
          <a:lstStyle/>
          <a:p>
            <a:pPr>
              <a:lnSpc>
                <a:spcPct val="107000"/>
              </a:lnSpc>
              <a:spcAft>
                <a:spcPts val="800"/>
              </a:spcAft>
            </a:pPr>
            <a:r>
              <a:rPr lang="en-GB" sz="2000" b="1" kern="100">
                <a:solidFill>
                  <a:srgbClr val="E6342A"/>
                </a:solidFill>
                <a:latin typeface="Calibri" panose="020F0502020204030204" pitchFamily="34" charset="0"/>
                <a:ea typeface="Yu Mincho" panose="02020400000000000000" pitchFamily="18" charset="-128"/>
                <a:cs typeface="Arial" panose="020B0604020202020204" pitchFamily="34" charset="0"/>
              </a:rPr>
              <a:t>Current Trends: Toward True Inclusivity</a:t>
            </a: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Today, there is an increasing demand for </a:t>
            </a:r>
            <a:r>
              <a:rPr lang="en-GB" sz="1800" b="1" kern="100">
                <a:effectLst/>
                <a:latin typeface="Calibri" panose="020F0502020204030204" pitchFamily="34" charset="0"/>
                <a:ea typeface="Yu Mincho" panose="02020400000000000000" pitchFamily="18" charset="-128"/>
                <a:cs typeface="Arial" panose="020B0604020202020204" pitchFamily="34" charset="0"/>
              </a:rPr>
              <a:t>authentic and multidimensional representation</a:t>
            </a:r>
            <a:r>
              <a:rPr lang="en-GB" sz="1800" kern="100">
                <a:effectLst/>
                <a:latin typeface="Calibri" panose="020F0502020204030204" pitchFamily="34" charset="0"/>
                <a:ea typeface="Yu Mincho" panose="02020400000000000000" pitchFamily="18" charset="-128"/>
                <a:cs typeface="Arial" panose="020B0604020202020204" pitchFamily="34" charset="0"/>
              </a:rPr>
              <a:t>. This includes:</a:t>
            </a:r>
          </a:p>
          <a:p>
            <a:pPr marL="342900" lvl="0" indent="-342900">
              <a:lnSpc>
                <a:spcPct val="107000"/>
              </a:lnSpc>
              <a:spcAft>
                <a:spcPts val="800"/>
              </a:spcAft>
              <a:buSzPts val="1000"/>
              <a:buFont typeface="Symbol" panose="05050102010706020507" pitchFamily="18" charset="2"/>
              <a:buChar char=""/>
              <a:tabLst>
                <a:tab pos="457200" algn="l"/>
              </a:tabLst>
            </a:pPr>
            <a:r>
              <a:rPr lang="en-GB" sz="1800" b="1" kern="100">
                <a:effectLst/>
                <a:latin typeface="Calibri" panose="020F0502020204030204" pitchFamily="34" charset="0"/>
                <a:ea typeface="Yu Mincho" panose="02020400000000000000" pitchFamily="18" charset="-128"/>
                <a:cs typeface="Arial" panose="020B0604020202020204" pitchFamily="34" charset="0"/>
              </a:rPr>
              <a:t>Intersectionality</a:t>
            </a:r>
            <a:r>
              <a:rPr lang="en-GB" sz="1800" kern="100">
                <a:effectLst/>
                <a:latin typeface="Calibri" panose="020F0502020204030204" pitchFamily="34" charset="0"/>
                <a:ea typeface="Yu Mincho" panose="02020400000000000000" pitchFamily="18" charset="-128"/>
                <a:cs typeface="Arial" panose="020B0604020202020204" pitchFamily="34" charset="0"/>
              </a:rPr>
              <a:t>: recognizing that people’s identities are complex, media has started reflecting characters who embody multiple facets of identity (e.g., race, gender, and sexuality).</a:t>
            </a:r>
          </a:p>
          <a:p>
            <a:pPr marL="342900" lvl="0" indent="-342900">
              <a:lnSpc>
                <a:spcPct val="107000"/>
              </a:lnSpc>
              <a:spcAft>
                <a:spcPts val="800"/>
              </a:spcAft>
              <a:buSzPts val="1000"/>
              <a:buFont typeface="Symbol" panose="05050102010706020507" pitchFamily="18" charset="2"/>
              <a:buChar char=""/>
              <a:tabLst>
                <a:tab pos="457200" algn="l"/>
              </a:tabLst>
            </a:pPr>
            <a:r>
              <a:rPr lang="en-GB" sz="1800" b="1" kern="100">
                <a:effectLst/>
                <a:latin typeface="Calibri" panose="020F0502020204030204" pitchFamily="34" charset="0"/>
                <a:ea typeface="Yu Mincho" panose="02020400000000000000" pitchFamily="18" charset="-128"/>
                <a:cs typeface="Arial" panose="020B0604020202020204" pitchFamily="34" charset="0"/>
              </a:rPr>
              <a:t>Diverse storytelling</a:t>
            </a:r>
            <a:r>
              <a:rPr lang="en-GB" sz="1800" kern="100">
                <a:effectLst/>
                <a:latin typeface="Calibri" panose="020F0502020204030204" pitchFamily="34" charset="0"/>
                <a:ea typeface="Yu Mincho" panose="02020400000000000000" pitchFamily="18" charset="-128"/>
                <a:cs typeface="Arial" panose="020B0604020202020204" pitchFamily="34" charset="0"/>
              </a:rPr>
              <a:t>: Stories now highlight a wider range of lived experiences. Films like </a:t>
            </a:r>
            <a:r>
              <a:rPr lang="en-GB" sz="1800" i="1" kern="100">
                <a:effectLst/>
                <a:latin typeface="Calibri" panose="020F0502020204030204" pitchFamily="34" charset="0"/>
                <a:ea typeface="Yu Mincho" panose="02020400000000000000" pitchFamily="18" charset="-128"/>
                <a:cs typeface="Arial" panose="020B0604020202020204" pitchFamily="34" charset="0"/>
              </a:rPr>
              <a:t>Black Panther</a:t>
            </a:r>
            <a:r>
              <a:rPr lang="en-GB" sz="1800" kern="100">
                <a:effectLst/>
                <a:latin typeface="Calibri" panose="020F0502020204030204" pitchFamily="34" charset="0"/>
                <a:ea typeface="Yu Mincho" panose="02020400000000000000" pitchFamily="18" charset="-128"/>
                <a:cs typeface="Arial" panose="020B0604020202020204" pitchFamily="34" charset="0"/>
              </a:rPr>
              <a:t> and </a:t>
            </a:r>
            <a:r>
              <a:rPr lang="en-GB" sz="1800" i="1" kern="100">
                <a:effectLst/>
                <a:latin typeface="Calibri" panose="020F0502020204030204" pitchFamily="34" charset="0"/>
                <a:ea typeface="Yu Mincho" panose="02020400000000000000" pitchFamily="18" charset="-128"/>
                <a:cs typeface="Arial" panose="020B0604020202020204" pitchFamily="34" charset="0"/>
              </a:rPr>
              <a:t>Crazy Rich Asians</a:t>
            </a:r>
            <a:r>
              <a:rPr lang="en-GB" sz="1800" kern="100">
                <a:effectLst/>
                <a:latin typeface="Calibri" panose="020F0502020204030204" pitchFamily="34" charset="0"/>
                <a:ea typeface="Yu Mincho" panose="02020400000000000000" pitchFamily="18" charset="-128"/>
                <a:cs typeface="Arial" panose="020B0604020202020204" pitchFamily="34" charset="0"/>
              </a:rPr>
              <a:t> showcase cultural pride and nuance, while TV shows like </a:t>
            </a:r>
            <a:r>
              <a:rPr lang="en-GB" sz="1800" i="1" kern="100">
                <a:effectLst/>
                <a:latin typeface="Calibri" panose="020F0502020204030204" pitchFamily="34" charset="0"/>
                <a:ea typeface="Yu Mincho" panose="02020400000000000000" pitchFamily="18" charset="-128"/>
                <a:cs typeface="Arial" panose="020B0604020202020204" pitchFamily="34" charset="0"/>
              </a:rPr>
              <a:t>Pose</a:t>
            </a:r>
            <a:r>
              <a:rPr lang="en-GB" sz="1800" kern="100">
                <a:effectLst/>
                <a:latin typeface="Calibri" panose="020F0502020204030204" pitchFamily="34" charset="0"/>
                <a:ea typeface="Yu Mincho" panose="02020400000000000000" pitchFamily="18" charset="-128"/>
                <a:cs typeface="Arial" panose="020B0604020202020204" pitchFamily="34" charset="0"/>
              </a:rPr>
              <a:t> feature transgender people of color in leading roles.</a:t>
            </a:r>
          </a:p>
          <a:p>
            <a:pPr marL="342900" lvl="0" indent="-342900">
              <a:lnSpc>
                <a:spcPct val="107000"/>
              </a:lnSpc>
              <a:spcAft>
                <a:spcPts val="800"/>
              </a:spcAft>
              <a:buSzPts val="1000"/>
              <a:buFont typeface="Symbol" panose="05050102010706020507" pitchFamily="18" charset="2"/>
              <a:buChar char=""/>
              <a:tabLst>
                <a:tab pos="457200" algn="l"/>
              </a:tabLst>
            </a:pPr>
            <a:r>
              <a:rPr lang="en-GB" sz="1800" b="1" kern="100">
                <a:effectLst/>
                <a:latin typeface="Calibri" panose="020F0502020204030204" pitchFamily="34" charset="0"/>
                <a:ea typeface="Yu Mincho" panose="02020400000000000000" pitchFamily="18" charset="-128"/>
                <a:cs typeface="Arial" panose="020B0604020202020204" pitchFamily="34" charset="0"/>
              </a:rPr>
              <a:t>Behind-the-scenes inclusion</a:t>
            </a:r>
            <a:r>
              <a:rPr lang="en-GB" sz="1800" kern="100">
                <a:effectLst/>
                <a:latin typeface="Calibri" panose="020F0502020204030204" pitchFamily="34" charset="0"/>
                <a:ea typeface="Yu Mincho" panose="02020400000000000000" pitchFamily="18" charset="-128"/>
                <a:cs typeface="Arial" panose="020B0604020202020204" pitchFamily="34" charset="0"/>
              </a:rPr>
              <a:t>: There’s greater attention to the diversity of creators, writers, and directors, ensuring more authentic storytelling.</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(8)</a:t>
            </a:r>
            <a:endParaRPr lang="en-GB" b="0"/>
          </a:p>
        </p:txBody>
      </p:sp>
    </p:spTree>
    <p:extLst>
      <p:ext uri="{BB962C8B-B14F-4D97-AF65-F5344CB8AC3E}">
        <p14:creationId xmlns:p14="http://schemas.microsoft.com/office/powerpoint/2010/main" val="472307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199" y="1633140"/>
            <a:ext cx="5873497" cy="3946394"/>
          </a:xfrm>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The legal framework of inclusive representation in the media is shaped by laws, regulations, and policies that aim to promote equality, prevent discrimination, and ensure fair representation of diverse groups. These frameworks vary by country but typically focus on preventing harmful stereotypes, ensuring non-discrimination, and promoting diversity in media content and production.</a:t>
            </a: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1.3. Legal and Ethical Considerations (1)</a:t>
            </a:r>
            <a:endParaRPr lang="en-GB" b="0"/>
          </a:p>
        </p:txBody>
      </p:sp>
      <p:pic>
        <p:nvPicPr>
          <p:cNvPr id="3" name="Imagen 2" descr="Imagen que contiene reloj, computadora, cuarto&#10;&#10;Descripción generada automáticamente">
            <a:extLst>
              <a:ext uri="{FF2B5EF4-FFF2-40B4-BE49-F238E27FC236}">
                <a16:creationId xmlns:a16="http://schemas.microsoft.com/office/drawing/2014/main" id="{AA9D45C3-48B8-6205-ED05-A8956A2E3AE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67903" y="1775992"/>
            <a:ext cx="4039593" cy="3660690"/>
          </a:xfrm>
          <a:prstGeom prst="rect">
            <a:avLst/>
          </a:prstGeom>
        </p:spPr>
      </p:pic>
    </p:spTree>
    <p:extLst>
      <p:ext uri="{BB962C8B-B14F-4D97-AF65-F5344CB8AC3E}">
        <p14:creationId xmlns:p14="http://schemas.microsoft.com/office/powerpoint/2010/main" val="24661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a:xfrm>
            <a:off x="838200" y="1366837"/>
            <a:ext cx="5157787" cy="754460"/>
          </a:xfrm>
        </p:spPr>
        <p:txBody>
          <a:bodyPr/>
          <a:lstStyle/>
          <a:p>
            <a:r>
              <a:rPr lang="es-ES"/>
              <a:t>EU Framework</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a:xfrm>
            <a:off x="839788" y="2249043"/>
            <a:ext cx="5157787" cy="3063053"/>
          </a:xfrm>
        </p:spPr>
        <p:txBody>
          <a:bodyPr/>
          <a:lstStyle/>
          <a:p>
            <a:pPr marL="342900" lvl="0" indent="-342900">
              <a:lnSpc>
                <a:spcPct val="107000"/>
              </a:lnSpc>
              <a:buFont typeface="Symbol" panose="05050102010706020507" pitchFamily="18" charset="2"/>
              <a:buChar char=""/>
            </a:pPr>
            <a:r>
              <a:rPr lang="en-GB" b="1"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2"/>
              </a:rPr>
              <a:t>Audiovisual Media Services Directive (AVMSD)</a:t>
            </a:r>
            <a:r>
              <a:rPr lang="en-GB" b="0"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2"/>
              </a:rPr>
              <a:t>:</a:t>
            </a:r>
            <a:r>
              <a:rPr lang="en-GB" kern="100">
                <a:effectLst/>
                <a:latin typeface="Calibri" panose="020F0502020204030204" pitchFamily="34" charset="0"/>
                <a:ea typeface="Yu Mincho" panose="02020400000000000000" pitchFamily="18" charset="-128"/>
                <a:cs typeface="Arial" panose="020B0604020202020204" pitchFamily="34" charset="0"/>
              </a:rPr>
              <a:t> This EU directive sets the baseline for media services across member states. It encourages </a:t>
            </a:r>
            <a:r>
              <a:rPr lang="en-GB" b="1" kern="100">
                <a:effectLst/>
                <a:latin typeface="Calibri" panose="020F0502020204030204" pitchFamily="34" charset="0"/>
                <a:ea typeface="Yu Mincho" panose="02020400000000000000" pitchFamily="18" charset="-128"/>
                <a:cs typeface="Arial" panose="020B0604020202020204" pitchFamily="34" charset="0"/>
              </a:rPr>
              <a:t>cultural diversity and inclusivity</a:t>
            </a:r>
            <a:r>
              <a:rPr lang="en-GB" kern="100">
                <a:effectLst/>
                <a:latin typeface="Calibri" panose="020F0502020204030204" pitchFamily="34" charset="0"/>
                <a:ea typeface="Yu Mincho" panose="02020400000000000000" pitchFamily="18" charset="-128"/>
                <a:cs typeface="Arial" panose="020B0604020202020204" pitchFamily="34" charset="0"/>
              </a:rPr>
              <a:t> in broadcasting, requiring media companies to promote European works and respect diversity in their programming.</a:t>
            </a:r>
          </a:p>
          <a:p>
            <a:pPr marL="342900" lvl="0" indent="-342900">
              <a:lnSpc>
                <a:spcPct val="107000"/>
              </a:lnSpc>
              <a:spcAft>
                <a:spcPts val="800"/>
              </a:spcAft>
              <a:buFont typeface="Symbol" panose="05050102010706020507" pitchFamily="18" charset="2"/>
              <a:buChar char=""/>
            </a:pPr>
            <a:r>
              <a:rPr lang="en-GB" b="1"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Racial Equality Directive (2000/43/EC)</a:t>
            </a:r>
            <a:r>
              <a:rPr lang="en-GB" b="0"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a:t>
            </a:r>
            <a:r>
              <a:rPr lang="en-GB" kern="100">
                <a:effectLst/>
                <a:latin typeface="Calibri" panose="020F0502020204030204" pitchFamily="34" charset="0"/>
                <a:ea typeface="Yu Mincho" panose="02020400000000000000" pitchFamily="18" charset="-128"/>
                <a:cs typeface="Arial" panose="020B0604020202020204" pitchFamily="34" charset="0"/>
              </a:rPr>
              <a:t> This directive prohibits discrimination based on race or ethnicity in various areas, including media and advertising, setting the groundwork for inclusive representation of racial and ethnic minorities.</a:t>
            </a:r>
          </a:p>
          <a:p>
            <a:endParaRPr lang="en-GB"/>
          </a:p>
        </p:txBody>
      </p:sp>
      <p:sp>
        <p:nvSpPr>
          <p:cNvPr id="5" name="Marcador de contenido 4">
            <a:extLst>
              <a:ext uri="{FF2B5EF4-FFF2-40B4-BE49-F238E27FC236}">
                <a16:creationId xmlns:a16="http://schemas.microsoft.com/office/drawing/2014/main" id="{3CAAE5E0-245A-6C13-DE1B-C27B1CDC79DF}"/>
              </a:ext>
            </a:extLst>
          </p:cNvPr>
          <p:cNvSpPr>
            <a:spLocks noGrp="1"/>
          </p:cNvSpPr>
          <p:nvPr>
            <p:ph sz="quarter" idx="4"/>
          </p:nvPr>
        </p:nvSpPr>
        <p:spPr>
          <a:xfrm>
            <a:off x="6172200" y="2249043"/>
            <a:ext cx="5183188" cy="3049058"/>
          </a:xfrm>
        </p:spPr>
        <p:txBody>
          <a:bodyPr/>
          <a:lstStyle/>
          <a:p>
            <a:pPr marL="342900" lvl="0" indent="-342900">
              <a:lnSpc>
                <a:spcPct val="107000"/>
              </a:lnSpc>
              <a:buFont typeface="Symbol" panose="05050102010706020507" pitchFamily="18" charset="2"/>
              <a:buChar char=""/>
            </a:pPr>
            <a:r>
              <a:rPr lang="en-GB" b="1"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4"/>
              </a:rPr>
              <a:t>Charter of Fundamental Rights of the EU</a:t>
            </a:r>
            <a:r>
              <a:rPr lang="en-GB" kern="100">
                <a:effectLst/>
                <a:latin typeface="Calibri" panose="020F0502020204030204" pitchFamily="34" charset="0"/>
                <a:ea typeface="Yu Mincho" panose="02020400000000000000" pitchFamily="18" charset="-128"/>
                <a:cs typeface="Arial" panose="020B0604020202020204" pitchFamily="34" charset="0"/>
              </a:rPr>
              <a:t>: Article 21 prohibits discrimination based on race, gender, sexual orientation, disability, and other characteristics, laying a broad foundation for inclusive representation in all media and cultural expressions.</a:t>
            </a:r>
          </a:p>
          <a:p>
            <a:pPr marL="342900" lvl="0" indent="-342900">
              <a:lnSpc>
                <a:spcPct val="107000"/>
              </a:lnSpc>
              <a:spcAft>
                <a:spcPts val="800"/>
              </a:spcAft>
              <a:buFont typeface="Symbol" panose="05050102010706020507" pitchFamily="18" charset="2"/>
              <a:buChar char=""/>
            </a:pPr>
            <a:r>
              <a:rPr lang="en-GB" kern="100">
                <a:effectLst/>
                <a:latin typeface="Calibri" panose="020F0502020204030204" pitchFamily="34" charset="0"/>
                <a:ea typeface="Yu Mincho" panose="02020400000000000000" pitchFamily="18" charset="-128"/>
                <a:cs typeface="Arial" panose="020B0604020202020204" pitchFamily="34" charset="0"/>
              </a:rPr>
              <a:t>The EU also supports media diversity initiatives through funding programs like </a:t>
            </a:r>
            <a:r>
              <a:rPr lang="en-GB" b="1"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5"/>
              </a:rPr>
              <a:t>Creative Europe</a:t>
            </a:r>
            <a:r>
              <a:rPr lang="en-GB" kern="100">
                <a:effectLst/>
                <a:latin typeface="Calibri" panose="020F0502020204030204" pitchFamily="34" charset="0"/>
                <a:ea typeface="Yu Mincho" panose="02020400000000000000" pitchFamily="18" charset="-128"/>
                <a:cs typeface="Arial" panose="020B0604020202020204" pitchFamily="34" charset="0"/>
              </a:rPr>
              <a:t>, which promotes cultural diversity, including underrepresented voices in film, TV, and other creative industries.</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1.3. Legal and Ethical Considerations (2)</a:t>
            </a:r>
            <a:endParaRPr lang="en-GB"/>
          </a:p>
        </p:txBody>
      </p:sp>
    </p:spTree>
    <p:extLst>
      <p:ext uri="{BB962C8B-B14F-4D97-AF65-F5344CB8AC3E}">
        <p14:creationId xmlns:p14="http://schemas.microsoft.com/office/powerpoint/2010/main" val="59786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a:xfrm>
            <a:off x="838200" y="1366837"/>
            <a:ext cx="5157787" cy="754460"/>
          </a:xfrm>
        </p:spPr>
        <p:txBody>
          <a:bodyPr/>
          <a:lstStyle/>
          <a:p>
            <a:r>
              <a:rPr lang="es-ES"/>
              <a:t>Other countries (examples)</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a:xfrm>
            <a:off x="839788" y="2249043"/>
            <a:ext cx="5157787" cy="3063053"/>
          </a:xfrm>
        </p:spPr>
        <p:txBody>
          <a:bodyPr/>
          <a:lstStyle/>
          <a:p>
            <a:pPr marL="342900" lvl="0" indent="-342900">
              <a:lnSpc>
                <a:spcPct val="107000"/>
              </a:lnSpc>
              <a:buFont typeface="Symbol" panose="05050102010706020507" pitchFamily="18" charset="2"/>
              <a:buChar char=""/>
            </a:pPr>
            <a:r>
              <a:rPr lang="en-GB" b="1" kern="100">
                <a:effectLst/>
                <a:latin typeface="Calibri" panose="020F0502020204030204" pitchFamily="34" charset="0"/>
                <a:ea typeface="Yu Mincho" panose="02020400000000000000" pitchFamily="18" charset="-128"/>
                <a:cs typeface="Arial" panose="020B0604020202020204" pitchFamily="34" charset="0"/>
              </a:rPr>
              <a:t>Spain</a:t>
            </a:r>
            <a:r>
              <a:rPr lang="en-GB" kern="100">
                <a:effectLst/>
                <a:latin typeface="Calibri" panose="020F0502020204030204" pitchFamily="34" charset="0"/>
                <a:ea typeface="Yu Mincho" panose="02020400000000000000" pitchFamily="18" charset="-128"/>
                <a:cs typeface="Arial" panose="020B0604020202020204" pitchFamily="34" charset="0"/>
              </a:rPr>
              <a:t>: </a:t>
            </a:r>
            <a:r>
              <a:rPr lang="en-GB" b="1"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2"/>
              </a:rPr>
              <a:t>Spanish General Audiovisual Communication Law</a:t>
            </a:r>
            <a:r>
              <a:rPr lang="en-GB" kern="100">
                <a:effectLst/>
                <a:latin typeface="Calibri" panose="020F0502020204030204" pitchFamily="34" charset="0"/>
                <a:ea typeface="Yu Mincho" panose="02020400000000000000" pitchFamily="18" charset="-128"/>
                <a:cs typeface="Arial" panose="020B0604020202020204" pitchFamily="34" charset="0"/>
              </a:rPr>
              <a:t>. This law aligns with the AVMSD, promoting gender equality, cultural diversity, and respect for individuals’ rights. It includes provisions that ensure equal treatment and prevent discriminatory content in Spanish media.</a:t>
            </a:r>
          </a:p>
          <a:p>
            <a:pPr marL="342900" lvl="0" indent="-342900">
              <a:lnSpc>
                <a:spcPct val="107000"/>
              </a:lnSpc>
              <a:buFont typeface="Symbol" panose="05050102010706020507" pitchFamily="18" charset="2"/>
              <a:buChar char=""/>
            </a:pPr>
            <a:r>
              <a:rPr lang="en-GB" b="1" kern="100">
                <a:effectLst/>
                <a:latin typeface="Calibri" panose="020F0502020204030204" pitchFamily="34" charset="0"/>
                <a:ea typeface="Yu Mincho" panose="02020400000000000000" pitchFamily="18" charset="-128"/>
                <a:cs typeface="Arial" panose="020B0604020202020204" pitchFamily="34" charset="0"/>
              </a:rPr>
              <a:t>France</a:t>
            </a:r>
            <a:r>
              <a:rPr lang="en-GB" kern="100">
                <a:effectLst/>
                <a:latin typeface="Calibri" panose="020F0502020204030204" pitchFamily="34" charset="0"/>
                <a:ea typeface="Yu Mincho" panose="02020400000000000000" pitchFamily="18" charset="-128"/>
                <a:cs typeface="Arial" panose="020B0604020202020204" pitchFamily="34" charset="0"/>
              </a:rPr>
              <a:t>: </a:t>
            </a:r>
            <a:r>
              <a:rPr lang="en-GB" b="1"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Freedom of Communication Act</a:t>
            </a:r>
            <a:r>
              <a:rPr lang="en-GB" kern="100">
                <a:effectLst/>
                <a:latin typeface="Calibri" panose="020F0502020204030204" pitchFamily="34" charset="0"/>
                <a:ea typeface="Yu Mincho" panose="02020400000000000000" pitchFamily="18" charset="-128"/>
                <a:cs typeface="Arial" panose="020B0604020202020204" pitchFamily="34" charset="0"/>
              </a:rPr>
              <a:t>. This act, in line with EU directives, emphasizes </a:t>
            </a:r>
            <a:r>
              <a:rPr lang="en-GB" b="1" kern="100">
                <a:effectLst/>
                <a:latin typeface="Calibri" panose="020F0502020204030204" pitchFamily="34" charset="0"/>
                <a:ea typeface="Yu Mincho" panose="02020400000000000000" pitchFamily="18" charset="-128"/>
                <a:cs typeface="Arial" panose="020B0604020202020204" pitchFamily="34" charset="0"/>
              </a:rPr>
              <a:t>cultural diversity</a:t>
            </a:r>
            <a:r>
              <a:rPr lang="en-GB" kern="100">
                <a:effectLst/>
                <a:latin typeface="Calibri" panose="020F0502020204030204" pitchFamily="34" charset="0"/>
                <a:ea typeface="Yu Mincho" panose="02020400000000000000" pitchFamily="18" charset="-128"/>
                <a:cs typeface="Arial" panose="020B0604020202020204" pitchFamily="34" charset="0"/>
              </a:rPr>
              <a:t> in French media and prohibits discriminatory content. It also promotes the representation of </a:t>
            </a:r>
            <a:r>
              <a:rPr lang="en-GB" b="1" kern="100">
                <a:effectLst/>
                <a:latin typeface="Calibri" panose="020F0502020204030204" pitchFamily="34" charset="0"/>
                <a:ea typeface="Yu Mincho" panose="02020400000000000000" pitchFamily="18" charset="-128"/>
                <a:cs typeface="Arial" panose="020B0604020202020204" pitchFamily="34" charset="0"/>
              </a:rPr>
              <a:t>minority languages</a:t>
            </a:r>
            <a:r>
              <a:rPr lang="en-GB" kern="100">
                <a:effectLst/>
                <a:latin typeface="Calibri" panose="020F0502020204030204" pitchFamily="34" charset="0"/>
                <a:ea typeface="Yu Mincho" panose="02020400000000000000" pitchFamily="18" charset="-128"/>
                <a:cs typeface="Arial" panose="020B0604020202020204" pitchFamily="34" charset="0"/>
              </a:rPr>
              <a:t> and cultures.</a:t>
            </a:r>
          </a:p>
          <a:p>
            <a:endParaRPr lang="en-GB"/>
          </a:p>
        </p:txBody>
      </p:sp>
      <p:sp>
        <p:nvSpPr>
          <p:cNvPr id="5" name="Marcador de contenido 4">
            <a:extLst>
              <a:ext uri="{FF2B5EF4-FFF2-40B4-BE49-F238E27FC236}">
                <a16:creationId xmlns:a16="http://schemas.microsoft.com/office/drawing/2014/main" id="{3CAAE5E0-245A-6C13-DE1B-C27B1CDC79DF}"/>
              </a:ext>
            </a:extLst>
          </p:cNvPr>
          <p:cNvSpPr>
            <a:spLocks noGrp="1"/>
          </p:cNvSpPr>
          <p:nvPr>
            <p:ph sz="quarter" idx="4"/>
          </p:nvPr>
        </p:nvSpPr>
        <p:spPr>
          <a:xfrm>
            <a:off x="6172200" y="2249043"/>
            <a:ext cx="5183188" cy="3049058"/>
          </a:xfrm>
        </p:spPr>
        <p:txBody>
          <a:bodyPr/>
          <a:lstStyle/>
          <a:p>
            <a:pPr marL="285750" indent="-285750">
              <a:buFont typeface="Arial" panose="020B0604020202020204" pitchFamily="34" charset="0"/>
              <a:buChar char="•"/>
            </a:pPr>
            <a:r>
              <a:rPr lang="en-GB" b="1" kern="100">
                <a:effectLst/>
                <a:latin typeface="Calibri" panose="020F0502020204030204" pitchFamily="34" charset="0"/>
                <a:ea typeface="Yu Mincho" panose="02020400000000000000" pitchFamily="18" charset="-128"/>
                <a:cs typeface="Arial" panose="020B0604020202020204" pitchFamily="34" charset="0"/>
              </a:rPr>
              <a:t>Poland</a:t>
            </a:r>
            <a:r>
              <a:rPr lang="en-GB" kern="100">
                <a:effectLst/>
                <a:latin typeface="Calibri" panose="020F0502020204030204" pitchFamily="34" charset="0"/>
                <a:ea typeface="Yu Mincho" panose="02020400000000000000" pitchFamily="18" charset="-128"/>
                <a:cs typeface="Arial" panose="020B0604020202020204" pitchFamily="34" charset="0"/>
              </a:rPr>
              <a:t>: </a:t>
            </a:r>
            <a:r>
              <a:rPr lang="en-GB" b="1"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4"/>
              </a:rPr>
              <a:t>Polish Broadcasting Act (1992).</a:t>
            </a:r>
            <a:r>
              <a:rPr lang="en-GB" kern="100">
                <a:effectLst/>
                <a:latin typeface="Calibri" panose="020F0502020204030204" pitchFamily="34" charset="0"/>
                <a:ea typeface="Yu Mincho" panose="02020400000000000000" pitchFamily="18" charset="-128"/>
                <a:cs typeface="Arial" panose="020B0604020202020204" pitchFamily="34" charset="0"/>
              </a:rPr>
              <a:t> This law governs the national media landscape, requiring broadcasters to respect human dignity and avoid content that incites discrimination. However, enforcement of diversity standards is less comprehensive compared to other EU countries, with limited provisions for minority representation.</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1.3. Legal and Ethical Considerations (3)</a:t>
            </a:r>
            <a:endParaRPr lang="en-GB"/>
          </a:p>
        </p:txBody>
      </p:sp>
    </p:spTree>
    <p:extLst>
      <p:ext uri="{BB962C8B-B14F-4D97-AF65-F5344CB8AC3E}">
        <p14:creationId xmlns:p14="http://schemas.microsoft.com/office/powerpoint/2010/main" val="168683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6486144" cy="3946394"/>
          </a:xfrm>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Diverse narratives have a profound impact on society, shaping perceptions, fostering empathy, and promoting a more inclusive understanding of the world. In media, literature, film, and other forms of storytelling, diverse narratives challenge dominant viewpoints, elevate marginalized voices, and encourage more nuanced and complex portrayals of individuals and communities.</a:t>
            </a:r>
          </a:p>
          <a:p>
            <a:pPr>
              <a:lnSpc>
                <a:spcPct val="107000"/>
              </a:lnSpc>
              <a:spcAft>
                <a:spcPts val="800"/>
              </a:spcAft>
            </a:pPr>
            <a:r>
              <a:rPr lang="en-GB" kern="100">
                <a:latin typeface="Calibri" panose="020F0502020204030204" pitchFamily="34" charset="0"/>
                <a:ea typeface="Yu Mincho" panose="02020400000000000000" pitchFamily="18" charset="-128"/>
                <a:cs typeface="Arial" panose="020B0604020202020204" pitchFamily="34" charset="0"/>
              </a:rPr>
              <a:t>Key ways in which diverse narratives hold power (see next slides):</a:t>
            </a:r>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2.1. The Power of Diverse Narratives (1)</a:t>
            </a:r>
            <a:endParaRPr lang="en-GB" b="0"/>
          </a:p>
        </p:txBody>
      </p:sp>
      <p:pic>
        <p:nvPicPr>
          <p:cNvPr id="3" name="Imagen 2" descr="Una caricatura de una persona&#10;&#10;Descripción generada automáticamente con confianza media">
            <a:extLst>
              <a:ext uri="{FF2B5EF4-FFF2-40B4-BE49-F238E27FC236}">
                <a16:creationId xmlns:a16="http://schemas.microsoft.com/office/drawing/2014/main" id="{59377118-9DCB-AFBD-8EA3-052093FB0CD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28501" y="1633140"/>
            <a:ext cx="3725299" cy="3232414"/>
          </a:xfrm>
          <a:prstGeom prst="rect">
            <a:avLst/>
          </a:prstGeom>
        </p:spPr>
      </p:pic>
    </p:spTree>
    <p:extLst>
      <p:ext uri="{BB962C8B-B14F-4D97-AF65-F5344CB8AC3E}">
        <p14:creationId xmlns:p14="http://schemas.microsoft.com/office/powerpoint/2010/main" val="2750381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1. Challenging stereotypes and breaking norms</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r>
              <a:rPr lang="en-GB" sz="1800" kern="100">
                <a:effectLst/>
                <a:latin typeface="Calibri" panose="020F0502020204030204" pitchFamily="34" charset="0"/>
                <a:ea typeface="Yu Mincho" panose="02020400000000000000" pitchFamily="18" charset="-128"/>
                <a:cs typeface="Arial" panose="020B0604020202020204" pitchFamily="34" charset="0"/>
              </a:rPr>
              <a:t>Diverse narratives dismantle harmful stereotypes and disrupt traditional norms by offering fresh perspectives and more complex portrayals of underrepresented groups. When stories are told from varied points of view, they reveal the limitations of single-story representations, helping audiences understand that no group is monolithic.</a:t>
            </a:r>
          </a:p>
          <a:p>
            <a:endParaRPr lang="en-GB"/>
          </a:p>
        </p:txBody>
      </p:sp>
      <p:sp>
        <p:nvSpPr>
          <p:cNvPr id="4" name="Marcador de texto 3">
            <a:extLst>
              <a:ext uri="{FF2B5EF4-FFF2-40B4-BE49-F238E27FC236}">
                <a16:creationId xmlns:a16="http://schemas.microsoft.com/office/drawing/2014/main" id="{92BBB9F7-BDBC-7EEE-3F62-DFAF45EB5545}"/>
              </a:ext>
            </a:extLst>
          </p:cNvPr>
          <p:cNvSpPr>
            <a:spLocks noGrp="1"/>
          </p:cNvSpPr>
          <p:nvPr>
            <p:ph type="body" sz="quarter" idx="3"/>
          </p:nvPr>
        </p:nvSpPr>
        <p:spPr/>
        <p:txBody>
          <a:bodyPr/>
          <a:lstStyle/>
          <a:p>
            <a:r>
              <a:rPr lang="es-ES"/>
              <a:t>2. Fostering empathy and understanding</a:t>
            </a:r>
            <a:endParaRPr lang="en-GB"/>
          </a:p>
        </p:txBody>
      </p:sp>
      <p:sp>
        <p:nvSpPr>
          <p:cNvPr id="5" name="Marcador de contenido 4">
            <a:extLst>
              <a:ext uri="{FF2B5EF4-FFF2-40B4-BE49-F238E27FC236}">
                <a16:creationId xmlns:a16="http://schemas.microsoft.com/office/drawing/2014/main" id="{3CAAE5E0-245A-6C13-DE1B-C27B1CDC79DF}"/>
              </a:ext>
            </a:extLst>
          </p:cNvPr>
          <p:cNvSpPr>
            <a:spLocks noGrp="1"/>
          </p:cNvSpPr>
          <p:nvPr>
            <p:ph sz="quarter" idx="4"/>
          </p:nvPr>
        </p:nvSpPr>
        <p:spPr/>
        <p:txBody>
          <a:bodyPr/>
          <a:lstStyle/>
          <a:p>
            <a:r>
              <a:rPr lang="en-GB" sz="1800" kern="100">
                <a:effectLst/>
                <a:latin typeface="Calibri" panose="020F0502020204030204" pitchFamily="34" charset="0"/>
                <a:ea typeface="Yu Mincho" panose="02020400000000000000" pitchFamily="18" charset="-128"/>
                <a:cs typeface="Arial" panose="020B0604020202020204" pitchFamily="34" charset="0"/>
              </a:rPr>
              <a:t>Stories that reflect diverse experiences allow audiences to step into the shoes of others, fostering empathy. When people encounter narratives that highlight different cultural, racial, or social realities, they are more likely to develop an understanding and appreciation for experiences outside their own.</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2.1. The Power of Diverse Narratives (2)</a:t>
            </a:r>
            <a:endParaRPr lang="en-GB"/>
          </a:p>
        </p:txBody>
      </p:sp>
    </p:spTree>
    <p:extLst>
      <p:ext uri="{BB962C8B-B14F-4D97-AF65-F5344CB8AC3E}">
        <p14:creationId xmlns:p14="http://schemas.microsoft.com/office/powerpoint/2010/main" val="4122981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3. Reflecting the complexity of human experience</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Diverse narratives show that life is multifaceted, encompassing not only gender, race, and culture but also intersections of identity—such as the combination of class, religion, ability, and sexuality. These stories offer audiences a more holistic understanding of what it means to navigate the world.</a:t>
            </a:r>
          </a:p>
          <a:p>
            <a:endParaRPr lang="en-GB"/>
          </a:p>
        </p:txBody>
      </p:sp>
      <p:sp>
        <p:nvSpPr>
          <p:cNvPr id="4" name="Marcador de texto 3">
            <a:extLst>
              <a:ext uri="{FF2B5EF4-FFF2-40B4-BE49-F238E27FC236}">
                <a16:creationId xmlns:a16="http://schemas.microsoft.com/office/drawing/2014/main" id="{92BBB9F7-BDBC-7EEE-3F62-DFAF45EB5545}"/>
              </a:ext>
            </a:extLst>
          </p:cNvPr>
          <p:cNvSpPr>
            <a:spLocks noGrp="1"/>
          </p:cNvSpPr>
          <p:nvPr>
            <p:ph type="body" sz="quarter" idx="3"/>
          </p:nvPr>
        </p:nvSpPr>
        <p:spPr/>
        <p:txBody>
          <a:bodyPr/>
          <a:lstStyle/>
          <a:p>
            <a:r>
              <a:rPr lang="es-ES"/>
              <a:t>4. Empowering marginalized communities</a:t>
            </a:r>
            <a:endParaRPr lang="en-GB"/>
          </a:p>
        </p:txBody>
      </p:sp>
      <p:sp>
        <p:nvSpPr>
          <p:cNvPr id="5" name="Marcador de contenido 4">
            <a:extLst>
              <a:ext uri="{FF2B5EF4-FFF2-40B4-BE49-F238E27FC236}">
                <a16:creationId xmlns:a16="http://schemas.microsoft.com/office/drawing/2014/main" id="{3CAAE5E0-245A-6C13-DE1B-C27B1CDC79DF}"/>
              </a:ext>
            </a:extLst>
          </p:cNvPr>
          <p:cNvSpPr>
            <a:spLocks noGrp="1"/>
          </p:cNvSpPr>
          <p:nvPr>
            <p:ph sz="quarter" idx="4"/>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When media and literature include authentic, positive representations of marginalized groups, those communities feel seen, validated, and empowered. Representation provides role models, affirms identity, and can counteract feelings of exclusion. Diverse narratives help dismantle societal barriers by showing individuals from these communities as multidimensional, capable, and resilient.</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2.1. The Power of Diverse Narratives (3)</a:t>
            </a:r>
            <a:endParaRPr lang="en-GB"/>
          </a:p>
        </p:txBody>
      </p:sp>
    </p:spTree>
    <p:extLst>
      <p:ext uri="{BB962C8B-B14F-4D97-AF65-F5344CB8AC3E}">
        <p14:creationId xmlns:p14="http://schemas.microsoft.com/office/powerpoint/2010/main" val="1334470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5. Promoting social change</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Diverse narratives can drive social change by sparking conversations about inequality, justice, and human rights. When stories highlight systemic issues—such as racism, sexism, or ableism—they draw attention to these problems and can inspire collective action toward solutions.</a:t>
            </a:r>
          </a:p>
          <a:p>
            <a:endParaRPr lang="en-GB"/>
          </a:p>
        </p:txBody>
      </p:sp>
      <p:sp>
        <p:nvSpPr>
          <p:cNvPr id="4" name="Marcador de texto 3">
            <a:extLst>
              <a:ext uri="{FF2B5EF4-FFF2-40B4-BE49-F238E27FC236}">
                <a16:creationId xmlns:a16="http://schemas.microsoft.com/office/drawing/2014/main" id="{92BBB9F7-BDBC-7EEE-3F62-DFAF45EB5545}"/>
              </a:ext>
            </a:extLst>
          </p:cNvPr>
          <p:cNvSpPr>
            <a:spLocks noGrp="1"/>
          </p:cNvSpPr>
          <p:nvPr>
            <p:ph type="body" sz="quarter" idx="3"/>
          </p:nvPr>
        </p:nvSpPr>
        <p:spPr/>
        <p:txBody>
          <a:bodyPr/>
          <a:lstStyle/>
          <a:p>
            <a:r>
              <a:rPr lang="es-ES"/>
              <a:t>6. Broadening creative and cultural horizons</a:t>
            </a:r>
            <a:endParaRPr lang="en-GB"/>
          </a:p>
        </p:txBody>
      </p:sp>
      <p:sp>
        <p:nvSpPr>
          <p:cNvPr id="5" name="Marcador de contenido 4">
            <a:extLst>
              <a:ext uri="{FF2B5EF4-FFF2-40B4-BE49-F238E27FC236}">
                <a16:creationId xmlns:a16="http://schemas.microsoft.com/office/drawing/2014/main" id="{3CAAE5E0-245A-6C13-DE1B-C27B1CDC79DF}"/>
              </a:ext>
            </a:extLst>
          </p:cNvPr>
          <p:cNvSpPr>
            <a:spLocks noGrp="1"/>
          </p:cNvSpPr>
          <p:nvPr>
            <p:ph sz="quarter" idx="4"/>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Diverse storytelling enriches the creative landscape, offering new themes, voices, and traditions to the broader media and literary world.</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2.1. The Power of Diverse Narratives (4)</a:t>
            </a:r>
            <a:endParaRPr lang="en-GB"/>
          </a:p>
        </p:txBody>
      </p:sp>
    </p:spTree>
    <p:extLst>
      <p:ext uri="{BB962C8B-B14F-4D97-AF65-F5344CB8AC3E}">
        <p14:creationId xmlns:p14="http://schemas.microsoft.com/office/powerpoint/2010/main" val="1834284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614D0E-ED7B-87D8-4618-D1E6438F6133}"/>
              </a:ext>
            </a:extLst>
          </p:cNvPr>
          <p:cNvSpPr>
            <a:spLocks noGrp="1"/>
          </p:cNvSpPr>
          <p:nvPr>
            <p:ph type="title"/>
          </p:nvPr>
        </p:nvSpPr>
        <p:spPr/>
        <p:txBody>
          <a:bodyPr/>
          <a:lstStyle/>
          <a:p>
            <a:r>
              <a:rPr lang="es-ES"/>
              <a:t>Index</a:t>
            </a:r>
            <a:endParaRPr lang="en-GB"/>
          </a:p>
        </p:txBody>
      </p:sp>
      <p:pic>
        <p:nvPicPr>
          <p:cNvPr id="9" name="Imagen 8" descr="Una caricatura de una persona&#10;&#10;Descripción generada automáticamente con confianza baja">
            <a:extLst>
              <a:ext uri="{FF2B5EF4-FFF2-40B4-BE49-F238E27FC236}">
                <a16:creationId xmlns:a16="http://schemas.microsoft.com/office/drawing/2014/main" id="{2B306778-AB14-FE20-0AFB-0434DD0DAF52}"/>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442665" y="1894488"/>
            <a:ext cx="2787969" cy="3160451"/>
          </a:xfrm>
          <a:prstGeom prst="rect">
            <a:avLst/>
          </a:prstGeom>
        </p:spPr>
      </p:pic>
      <p:sp>
        <p:nvSpPr>
          <p:cNvPr id="12" name="Marcador de contenido 2">
            <a:extLst>
              <a:ext uri="{FF2B5EF4-FFF2-40B4-BE49-F238E27FC236}">
                <a16:creationId xmlns:a16="http://schemas.microsoft.com/office/drawing/2014/main" id="{C997AD34-E7CC-E7F1-01B1-5241F7932030}"/>
              </a:ext>
            </a:extLst>
          </p:cNvPr>
          <p:cNvSpPr txBox="1">
            <a:spLocks/>
          </p:cNvSpPr>
          <p:nvPr/>
        </p:nvSpPr>
        <p:spPr>
          <a:xfrm>
            <a:off x="1778960" y="1894488"/>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b="1"/>
              <a:t>Unit 1. </a:t>
            </a:r>
            <a:r>
              <a:rPr lang="es-ES"/>
              <a:t>Understanding Inclusive Representation</a:t>
            </a:r>
            <a:endParaRPr lang="en-GB"/>
          </a:p>
        </p:txBody>
      </p:sp>
      <p:sp>
        <p:nvSpPr>
          <p:cNvPr id="13" name="Elipse 12">
            <a:extLst>
              <a:ext uri="{FF2B5EF4-FFF2-40B4-BE49-F238E27FC236}">
                <a16:creationId xmlns:a16="http://schemas.microsoft.com/office/drawing/2014/main" id="{6B0E6388-BBA6-164C-9B69-9AC92DFDD70A}"/>
              </a:ext>
            </a:extLst>
          </p:cNvPr>
          <p:cNvSpPr/>
          <p:nvPr/>
        </p:nvSpPr>
        <p:spPr>
          <a:xfrm>
            <a:off x="1228818" y="193664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Marcador de contenido 2">
            <a:extLst>
              <a:ext uri="{FF2B5EF4-FFF2-40B4-BE49-F238E27FC236}">
                <a16:creationId xmlns:a16="http://schemas.microsoft.com/office/drawing/2014/main" id="{82016A05-52D7-E878-3674-F7535E783D87}"/>
              </a:ext>
            </a:extLst>
          </p:cNvPr>
          <p:cNvSpPr txBox="1">
            <a:spLocks/>
          </p:cNvSpPr>
          <p:nvPr/>
        </p:nvSpPr>
        <p:spPr>
          <a:xfrm>
            <a:off x="1778960" y="2890125"/>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b="1"/>
              <a:t>Unit 2. </a:t>
            </a:r>
            <a:r>
              <a:rPr lang="es-ES"/>
              <a:t>Importance of Diversity in Representation</a:t>
            </a:r>
            <a:endParaRPr lang="en-GB"/>
          </a:p>
        </p:txBody>
      </p:sp>
      <p:sp>
        <p:nvSpPr>
          <p:cNvPr id="15" name="Elipse 14">
            <a:extLst>
              <a:ext uri="{FF2B5EF4-FFF2-40B4-BE49-F238E27FC236}">
                <a16:creationId xmlns:a16="http://schemas.microsoft.com/office/drawing/2014/main" id="{110B07D8-B7CC-5587-1EB2-1A3CC5AA9B71}"/>
              </a:ext>
            </a:extLst>
          </p:cNvPr>
          <p:cNvSpPr/>
          <p:nvPr/>
        </p:nvSpPr>
        <p:spPr>
          <a:xfrm>
            <a:off x="1228818" y="2932282"/>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Marcador de contenido 2">
            <a:extLst>
              <a:ext uri="{FF2B5EF4-FFF2-40B4-BE49-F238E27FC236}">
                <a16:creationId xmlns:a16="http://schemas.microsoft.com/office/drawing/2014/main" id="{558517E8-14CF-F7CD-9B9F-A0D4CB1BF34F}"/>
              </a:ext>
            </a:extLst>
          </p:cNvPr>
          <p:cNvSpPr txBox="1">
            <a:spLocks/>
          </p:cNvSpPr>
          <p:nvPr/>
        </p:nvSpPr>
        <p:spPr>
          <a:xfrm>
            <a:off x="1778960" y="3885762"/>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b="1"/>
              <a:t>Unit 3. </a:t>
            </a:r>
            <a:r>
              <a:rPr lang="es-ES"/>
              <a:t>Creating Inclusive Content</a:t>
            </a:r>
            <a:endParaRPr lang="en-GB"/>
          </a:p>
        </p:txBody>
      </p:sp>
      <p:sp>
        <p:nvSpPr>
          <p:cNvPr id="17" name="Elipse 16">
            <a:extLst>
              <a:ext uri="{FF2B5EF4-FFF2-40B4-BE49-F238E27FC236}">
                <a16:creationId xmlns:a16="http://schemas.microsoft.com/office/drawing/2014/main" id="{B905E8E0-5A70-866E-173B-4A2E9AF55957}"/>
              </a:ext>
            </a:extLst>
          </p:cNvPr>
          <p:cNvSpPr/>
          <p:nvPr/>
        </p:nvSpPr>
        <p:spPr>
          <a:xfrm>
            <a:off x="1228818" y="3927919"/>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26789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7. Countering the dominance of a single narrative</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For much of history, mainstream media and literature have been dominated by narratives created by and for a narrow demographic, often centered on white, male, heterosexual experiences. Diverse narratives counter this by offering stories that include a wider array of experiences, pushing back against the idea that there is only one "universal" experience or way to tell a story.</a:t>
            </a:r>
          </a:p>
          <a:p>
            <a:endParaRPr lang="en-GB"/>
          </a:p>
        </p:txBody>
      </p:sp>
      <p:sp>
        <p:nvSpPr>
          <p:cNvPr id="4" name="Marcador de texto 3">
            <a:extLst>
              <a:ext uri="{FF2B5EF4-FFF2-40B4-BE49-F238E27FC236}">
                <a16:creationId xmlns:a16="http://schemas.microsoft.com/office/drawing/2014/main" id="{92BBB9F7-BDBC-7EEE-3F62-DFAF45EB5545}"/>
              </a:ext>
            </a:extLst>
          </p:cNvPr>
          <p:cNvSpPr>
            <a:spLocks noGrp="1"/>
          </p:cNvSpPr>
          <p:nvPr>
            <p:ph type="body" sz="quarter" idx="3"/>
          </p:nvPr>
        </p:nvSpPr>
        <p:spPr/>
        <p:txBody>
          <a:bodyPr/>
          <a:lstStyle/>
          <a:p>
            <a:r>
              <a:rPr lang="es-ES"/>
              <a:t>8. Economic benefits of diversity</a:t>
            </a:r>
            <a:endParaRPr lang="en-GB"/>
          </a:p>
        </p:txBody>
      </p:sp>
      <p:sp>
        <p:nvSpPr>
          <p:cNvPr id="5" name="Marcador de contenido 4">
            <a:extLst>
              <a:ext uri="{FF2B5EF4-FFF2-40B4-BE49-F238E27FC236}">
                <a16:creationId xmlns:a16="http://schemas.microsoft.com/office/drawing/2014/main" id="{3CAAE5E0-245A-6C13-DE1B-C27B1CDC79DF}"/>
              </a:ext>
            </a:extLst>
          </p:cNvPr>
          <p:cNvSpPr>
            <a:spLocks noGrp="1"/>
          </p:cNvSpPr>
          <p:nvPr>
            <p:ph sz="quarter" idx="4"/>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In addition to social and cultural benefits, diverse narratives can also generate significant economic value. Audiences are increasingly demanding content that reflects their realities, and media that embraces diversity has often seen greater commercial success.</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2.1. The Power of Diverse Narratives (5)</a:t>
            </a:r>
            <a:endParaRPr lang="en-GB"/>
          </a:p>
        </p:txBody>
      </p:sp>
    </p:spTree>
    <p:extLst>
      <p:ext uri="{BB962C8B-B14F-4D97-AF65-F5344CB8AC3E}">
        <p14:creationId xmlns:p14="http://schemas.microsoft.com/office/powerpoint/2010/main" val="3905850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TV: Pose (2018-2021)</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i="1" kern="100">
                <a:effectLst/>
                <a:latin typeface="Calibri" panose="020F0502020204030204" pitchFamily="34" charset="0"/>
                <a:ea typeface="Yu Mincho" panose="02020400000000000000" pitchFamily="18" charset="-128"/>
                <a:cs typeface="Arial" panose="020B0604020202020204" pitchFamily="34" charset="0"/>
              </a:rPr>
              <a:t>Pose</a:t>
            </a:r>
            <a:r>
              <a:rPr lang="en-GB" sz="1800" kern="100">
                <a:effectLst/>
                <a:latin typeface="Calibri" panose="020F0502020204030204" pitchFamily="34" charset="0"/>
                <a:ea typeface="Yu Mincho" panose="02020400000000000000" pitchFamily="18" charset="-128"/>
                <a:cs typeface="Arial" panose="020B0604020202020204" pitchFamily="34" charset="0"/>
              </a:rPr>
              <a:t> made history by featuring the largest-ever cast of transgender actors in series regular roles, alongside a diverse supporting cast. Set in the ballroom culture of 1980s New York, the show explores issues facing LGBTQ+ people of color, including HIV/AIDS, discrimination, and poverty.</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2.2. Real-World Examples of Inclusive Representation (1)</a:t>
            </a:r>
            <a:endParaRPr lang="en-GB"/>
          </a:p>
        </p:txBody>
      </p:sp>
      <p:pic>
        <p:nvPicPr>
          <p:cNvPr id="12" name="Imagen 11" descr="Un grupo de personas junto a un camión de bomberos&#10;&#10;Descripción generada automáticamente con confianza media">
            <a:extLst>
              <a:ext uri="{FF2B5EF4-FFF2-40B4-BE49-F238E27FC236}">
                <a16:creationId xmlns:a16="http://schemas.microsoft.com/office/drawing/2014/main" id="{C171C997-3666-5C1B-6C9D-9657ED4A9E7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52616" y="2189052"/>
            <a:ext cx="3505200" cy="2617216"/>
          </a:xfrm>
          <a:prstGeom prst="rect">
            <a:avLst/>
          </a:prstGeom>
        </p:spPr>
      </p:pic>
      <p:sp>
        <p:nvSpPr>
          <p:cNvPr id="13" name="Marcador de contenido 1">
            <a:extLst>
              <a:ext uri="{FF2B5EF4-FFF2-40B4-BE49-F238E27FC236}">
                <a16:creationId xmlns:a16="http://schemas.microsoft.com/office/drawing/2014/main" id="{60B98B36-2651-E032-AD6F-37CA7F2B38CD}"/>
              </a:ext>
            </a:extLst>
          </p:cNvPr>
          <p:cNvSpPr txBox="1">
            <a:spLocks/>
          </p:cNvSpPr>
          <p:nvPr/>
        </p:nvSpPr>
        <p:spPr>
          <a:xfrm>
            <a:off x="10097960" y="2189052"/>
            <a:ext cx="1441768" cy="261721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Photo by DVSROSS in Flickr under the </a:t>
            </a:r>
            <a:r>
              <a:rPr lang="en-GB" sz="1400">
                <a:hlinkClick r:id="rId3"/>
              </a:rPr>
              <a:t>Creative Commons Attribution 2.0 Generic license</a:t>
            </a:r>
            <a:r>
              <a:rPr lang="en-GB" sz="1400"/>
              <a:t>.</a:t>
            </a:r>
          </a:p>
          <a:p>
            <a:endParaRPr lang="en-GB" sz="1400"/>
          </a:p>
        </p:txBody>
      </p:sp>
    </p:spTree>
    <p:extLst>
      <p:ext uri="{BB962C8B-B14F-4D97-AF65-F5344CB8AC3E}">
        <p14:creationId xmlns:p14="http://schemas.microsoft.com/office/powerpoint/2010/main" val="2791344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Literature: The Hate U Give (2017)</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This young adult novel by Angie Thomas tells the story of Starr Carter, a Black teenager who witnesses the police shooting of her best friend, and her struggle to speak out against systemic racism. The book presents the realities of police violence, racial profiling, and the Black Lives Matter movement, while centering a young Black female protagonist. The novel became a bestseller and was adapted into a successful film.</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2.2. Real-World Examples of Inclusive Representation (2)</a:t>
            </a:r>
            <a:endParaRPr lang="en-GB"/>
          </a:p>
        </p:txBody>
      </p:sp>
      <p:pic>
        <p:nvPicPr>
          <p:cNvPr id="5" name="Imagen 4" descr="Una persona sonriendo&#10;&#10;Descripción generada automáticamente">
            <a:extLst>
              <a:ext uri="{FF2B5EF4-FFF2-40B4-BE49-F238E27FC236}">
                <a16:creationId xmlns:a16="http://schemas.microsoft.com/office/drawing/2014/main" id="{793590EA-CC42-1675-66A8-7C1CA06321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98146" y="2054345"/>
            <a:ext cx="3439137" cy="2749310"/>
          </a:xfrm>
          <a:prstGeom prst="rect">
            <a:avLst/>
          </a:prstGeom>
        </p:spPr>
      </p:pic>
      <p:sp>
        <p:nvSpPr>
          <p:cNvPr id="7" name="Marcador de contenido 1">
            <a:extLst>
              <a:ext uri="{FF2B5EF4-FFF2-40B4-BE49-F238E27FC236}">
                <a16:creationId xmlns:a16="http://schemas.microsoft.com/office/drawing/2014/main" id="{16B91CE3-E23F-0D6B-1C65-043AC2B7E3FB}"/>
              </a:ext>
            </a:extLst>
          </p:cNvPr>
          <p:cNvSpPr txBox="1">
            <a:spLocks/>
          </p:cNvSpPr>
          <p:nvPr/>
        </p:nvSpPr>
        <p:spPr>
          <a:xfrm>
            <a:off x="10177272" y="2054346"/>
            <a:ext cx="1490472" cy="238049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Author of The Hate U Give. Photo by Valder Beebe Show under </a:t>
            </a:r>
            <a:r>
              <a:rPr lang="en-GB" sz="1400">
                <a:hlinkClick r:id="rId3"/>
              </a:rPr>
              <a:t>Creative Commons Attribution 3.0 Unported license</a:t>
            </a:r>
            <a:r>
              <a:rPr lang="en-GB" sz="1400"/>
              <a:t>.</a:t>
            </a:r>
          </a:p>
        </p:txBody>
      </p:sp>
    </p:spTree>
    <p:extLst>
      <p:ext uri="{BB962C8B-B14F-4D97-AF65-F5344CB8AC3E}">
        <p14:creationId xmlns:p14="http://schemas.microsoft.com/office/powerpoint/2010/main" val="4080826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Film: Encanto (2021)</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i="1" kern="100">
                <a:effectLst/>
                <a:latin typeface="Calibri" panose="020F0502020204030204" pitchFamily="34" charset="0"/>
                <a:ea typeface="Yu Mincho" panose="02020400000000000000" pitchFamily="18" charset="-128"/>
                <a:cs typeface="Arial" panose="020B0604020202020204" pitchFamily="34" charset="0"/>
              </a:rPr>
              <a:t>Encanto</a:t>
            </a:r>
            <a:r>
              <a:rPr lang="en-GB" sz="1800" kern="100">
                <a:effectLst/>
                <a:latin typeface="Calibri" panose="020F0502020204030204" pitchFamily="34" charset="0"/>
                <a:ea typeface="Yu Mincho" panose="02020400000000000000" pitchFamily="18" charset="-128"/>
                <a:cs typeface="Arial" panose="020B0604020202020204" pitchFamily="34" charset="0"/>
              </a:rPr>
              <a:t> celebrates Colombian culture, featuring an ethnically diverse cast of characters in a magical realist setting. The film highlights a multigenerational Latinx family and addresses themes like family dynamics, mental health, and personal identity. The characters’ diverse skin tones and appearances reflect the rich racial and ethnic diversity of Colombia.</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2.2. Real-World Examples of Inclusive Representation (3)</a:t>
            </a:r>
            <a:endParaRPr lang="en-GB"/>
          </a:p>
        </p:txBody>
      </p:sp>
      <p:sp>
        <p:nvSpPr>
          <p:cNvPr id="4" name="Marcador de contenido 1">
            <a:extLst>
              <a:ext uri="{FF2B5EF4-FFF2-40B4-BE49-F238E27FC236}">
                <a16:creationId xmlns:a16="http://schemas.microsoft.com/office/drawing/2014/main" id="{53F21EEC-5808-A07F-0B83-69BD3510A764}"/>
              </a:ext>
            </a:extLst>
          </p:cNvPr>
          <p:cNvSpPr txBox="1">
            <a:spLocks/>
          </p:cNvSpPr>
          <p:nvPr/>
        </p:nvSpPr>
        <p:spPr>
          <a:xfrm>
            <a:off x="9454896" y="2010371"/>
            <a:ext cx="2304288" cy="264625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effectLst/>
              </a:rPr>
              <a:t>Barichara, Colombia. Image by Bernard Gagnon under the </a:t>
            </a:r>
            <a:r>
              <a:rPr lang="en-GB" sz="1400">
                <a:effectLst/>
                <a:hlinkClick r:id="rId2"/>
              </a:rPr>
              <a:t>Creative Commons Attribution-Share Alike 4.0 International license</a:t>
            </a:r>
            <a:r>
              <a:rPr lang="en-GB" sz="1400">
                <a:effectLst/>
              </a:rPr>
              <a:t>.</a:t>
            </a:r>
          </a:p>
          <a:p>
            <a:r>
              <a:rPr lang="en-GB" sz="1400">
                <a:effectLst/>
                <a:hlinkClick r:id="rId3"/>
              </a:rPr>
              <a:t>Quindío</a:t>
            </a:r>
            <a:r>
              <a:rPr lang="en-GB" sz="1400">
                <a:effectLst/>
              </a:rPr>
              <a:t>, </a:t>
            </a:r>
            <a:r>
              <a:rPr lang="en-GB" sz="1400">
                <a:effectLst/>
                <a:hlinkClick r:id="rId4" tooltip="Cocora Valley"/>
              </a:rPr>
              <a:t>Cocora Valley</a:t>
            </a:r>
            <a:r>
              <a:rPr lang="en-GB" sz="1400">
                <a:effectLst/>
              </a:rPr>
              <a:t> and </a:t>
            </a:r>
            <a:r>
              <a:rPr lang="en-GB" sz="1400">
                <a:effectLst/>
                <a:hlinkClick r:id="rId5" tooltip="Barichara"/>
              </a:rPr>
              <a:t>Barichara</a:t>
            </a:r>
            <a:r>
              <a:rPr lang="en-GB" sz="1400">
                <a:effectLst/>
              </a:rPr>
              <a:t> in </a:t>
            </a:r>
            <a:r>
              <a:rPr lang="en-GB" sz="1400">
                <a:effectLst/>
                <a:hlinkClick r:id="rId6" tooltip="Santander Department"/>
              </a:rPr>
              <a:t>Santander</a:t>
            </a:r>
            <a:r>
              <a:rPr lang="en-GB" sz="1400">
                <a:effectLst/>
              </a:rPr>
              <a:t> were some of the places that the Encanto production team visited in Colombia to develop the film.</a:t>
            </a:r>
          </a:p>
        </p:txBody>
      </p:sp>
      <p:pic>
        <p:nvPicPr>
          <p:cNvPr id="7" name="Imagen 6" descr="Un grupo de personas caminando en la orilla de un edificio&#10;&#10;Descripción generada automáticamente con confianza media">
            <a:extLst>
              <a:ext uri="{FF2B5EF4-FFF2-40B4-BE49-F238E27FC236}">
                <a16:creationId xmlns:a16="http://schemas.microsoft.com/office/drawing/2014/main" id="{1E6B03FC-4A63-4F0B-92BE-40F98987DAC5}"/>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00667" y="2020092"/>
            <a:ext cx="3046916" cy="2031277"/>
          </a:xfrm>
          <a:prstGeom prst="rect">
            <a:avLst/>
          </a:prstGeom>
        </p:spPr>
      </p:pic>
    </p:spTree>
    <p:extLst>
      <p:ext uri="{BB962C8B-B14F-4D97-AF65-F5344CB8AC3E}">
        <p14:creationId xmlns:p14="http://schemas.microsoft.com/office/powerpoint/2010/main" val="2936664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Videogames: The Last of Us Part II (2020)</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i="1" kern="100">
                <a:effectLst/>
                <a:latin typeface="Calibri" panose="020F0502020204030204" pitchFamily="34" charset="0"/>
                <a:ea typeface="Yu Mincho" panose="02020400000000000000" pitchFamily="18" charset="-128"/>
                <a:cs typeface="Arial" panose="020B0604020202020204" pitchFamily="34" charset="0"/>
              </a:rPr>
              <a:t>The Last of Us Part II</a:t>
            </a:r>
            <a:r>
              <a:rPr lang="en-GB" sz="1800" kern="100">
                <a:effectLst/>
                <a:latin typeface="Calibri" panose="020F0502020204030204" pitchFamily="34" charset="0"/>
                <a:ea typeface="Yu Mincho" panose="02020400000000000000" pitchFamily="18" charset="-128"/>
                <a:cs typeface="Arial" panose="020B0604020202020204" pitchFamily="34" charset="0"/>
              </a:rPr>
              <a:t> was praised for its diverse characters and its representation of LGBTQ+ relationships. The game features a complex female protagonist, Ellie, who is openly gay, and showcases a variety of characters across different races, genders, and abilities. It also includes </a:t>
            </a:r>
            <a:r>
              <a:rPr lang="en-GB" sz="1800" b="1" kern="100">
                <a:effectLst/>
                <a:latin typeface="Calibri" panose="020F0502020204030204" pitchFamily="34" charset="0"/>
                <a:ea typeface="Yu Mincho" panose="02020400000000000000" pitchFamily="18" charset="-128"/>
                <a:cs typeface="Arial" panose="020B0604020202020204" pitchFamily="34" charset="0"/>
              </a:rPr>
              <a:t>Lev</a:t>
            </a:r>
            <a:r>
              <a:rPr lang="en-GB" sz="1800" kern="100">
                <a:effectLst/>
                <a:latin typeface="Calibri" panose="020F0502020204030204" pitchFamily="34" charset="0"/>
                <a:ea typeface="Yu Mincho" panose="02020400000000000000" pitchFamily="18" charset="-128"/>
                <a:cs typeface="Arial" panose="020B0604020202020204" pitchFamily="34" charset="0"/>
              </a:rPr>
              <a:t>, a transgender character, offering one of the most prominent trans portrayals in gaming history.</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2.2. Real-World Examples of Inclusive Representation (4)</a:t>
            </a:r>
            <a:endParaRPr lang="en-GB"/>
          </a:p>
        </p:txBody>
      </p:sp>
      <p:sp>
        <p:nvSpPr>
          <p:cNvPr id="4" name="Marcador de contenido 1">
            <a:extLst>
              <a:ext uri="{FF2B5EF4-FFF2-40B4-BE49-F238E27FC236}">
                <a16:creationId xmlns:a16="http://schemas.microsoft.com/office/drawing/2014/main" id="{7FE8B193-BA03-9D85-6685-0B19488A5DF0}"/>
              </a:ext>
            </a:extLst>
          </p:cNvPr>
          <p:cNvSpPr txBox="1">
            <a:spLocks/>
          </p:cNvSpPr>
          <p:nvPr/>
        </p:nvSpPr>
        <p:spPr>
          <a:xfrm>
            <a:off x="9619211" y="2010371"/>
            <a:ext cx="1993669" cy="23134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Marketing on a train for </a:t>
            </a:r>
            <a:r>
              <a:rPr lang="en-GB" sz="1400" i="1"/>
              <a:t>The Last of Us Part II</a:t>
            </a:r>
            <a:r>
              <a:rPr lang="en-GB" sz="1400"/>
              <a:t>.</a:t>
            </a:r>
          </a:p>
          <a:p>
            <a:r>
              <a:rPr lang="en-GB" sz="1400">
                <a:effectLst/>
              </a:rPr>
              <a:t>Photo by Pete Ellis under the </a:t>
            </a:r>
            <a:r>
              <a:rPr lang="en-GB" sz="1400">
                <a:effectLst/>
                <a:hlinkClick r:id="rId2"/>
              </a:rPr>
              <a:t>Creative Commons Attribution-</a:t>
            </a:r>
            <a:r>
              <a:rPr lang="en-GB" sz="1400">
                <a:hlinkClick r:id="rId2"/>
              </a:rPr>
              <a:t>Share Alike 4.0 International license</a:t>
            </a:r>
            <a:r>
              <a:rPr lang="en-GB" sz="1400"/>
              <a:t>.</a:t>
            </a:r>
            <a:endParaRPr lang="en-GB" sz="1400">
              <a:effectLst/>
            </a:endParaRPr>
          </a:p>
        </p:txBody>
      </p:sp>
      <p:pic>
        <p:nvPicPr>
          <p:cNvPr id="7" name="Imagen 6" descr="Tren de pasajeros en plataforma de la estación&#10;&#10;Descripción generada automáticamente con confianza media">
            <a:extLst>
              <a:ext uri="{FF2B5EF4-FFF2-40B4-BE49-F238E27FC236}">
                <a16:creationId xmlns:a16="http://schemas.microsoft.com/office/drawing/2014/main" id="{E0B94EC8-C204-D679-DF53-E2CC12FBEF8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46243" y="2010371"/>
            <a:ext cx="3084576" cy="2313432"/>
          </a:xfrm>
          <a:prstGeom prst="rect">
            <a:avLst/>
          </a:prstGeom>
        </p:spPr>
      </p:pic>
    </p:spTree>
    <p:extLst>
      <p:ext uri="{BB962C8B-B14F-4D97-AF65-F5344CB8AC3E}">
        <p14:creationId xmlns:p14="http://schemas.microsoft.com/office/powerpoint/2010/main" val="2686083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F30B39E-FA2D-EA4D-F70A-4FD44C13568E}"/>
              </a:ext>
            </a:extLst>
          </p:cNvPr>
          <p:cNvSpPr>
            <a:spLocks noGrp="1"/>
          </p:cNvSpPr>
          <p:nvPr>
            <p:ph type="body" idx="1"/>
          </p:nvPr>
        </p:nvSpPr>
        <p:spPr/>
        <p:txBody>
          <a:bodyPr/>
          <a:lstStyle/>
          <a:p>
            <a:r>
              <a:rPr lang="es-ES"/>
              <a:t>Advertising: Gillete – The Best Men Can Be (2019)</a:t>
            </a:r>
            <a:endParaRPr lang="en-GB"/>
          </a:p>
        </p:txBody>
      </p:sp>
      <p:sp>
        <p:nvSpPr>
          <p:cNvPr id="3" name="Marcador de contenido 2">
            <a:extLst>
              <a:ext uri="{FF2B5EF4-FFF2-40B4-BE49-F238E27FC236}">
                <a16:creationId xmlns:a16="http://schemas.microsoft.com/office/drawing/2014/main" id="{75DB0A14-E666-6238-2DA9-E7BB2F9B0558}"/>
              </a:ext>
            </a:extLst>
          </p:cNvPr>
          <p:cNvSpPr>
            <a:spLocks noGrp="1"/>
          </p:cNvSpPr>
          <p:nvPr>
            <p:ph sz="half" idx="2"/>
          </p:nvPr>
        </p:nvSpPr>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Gillette’s "</a:t>
            </a:r>
            <a:r>
              <a:rPr lang="en-GB" sz="1800" u="sng" kern="100">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The Best Men Can Be</a:t>
            </a:r>
            <a:r>
              <a:rPr lang="en-GB" sz="1800" kern="100">
                <a:effectLst/>
                <a:latin typeface="Calibri" panose="020F0502020204030204" pitchFamily="34" charset="0"/>
                <a:ea typeface="Yu Mincho" panose="02020400000000000000" pitchFamily="18" charset="-128"/>
                <a:cs typeface="Arial" panose="020B0604020202020204" pitchFamily="34" charset="0"/>
              </a:rPr>
              <a:t>" campaign redefined masculinity by addressing issues such as toxic masculinity, bullying, and sexual harassment. The advertisement encouraged men to challenge outdated norms and embrace positive behaviors, portraying men in non-traditional, empathetic, and nurturing roles.</a:t>
            </a:r>
          </a:p>
          <a:p>
            <a:endParaRPr lang="en-GB"/>
          </a:p>
        </p:txBody>
      </p:sp>
      <p:sp>
        <p:nvSpPr>
          <p:cNvPr id="6" name="Título 5">
            <a:extLst>
              <a:ext uri="{FF2B5EF4-FFF2-40B4-BE49-F238E27FC236}">
                <a16:creationId xmlns:a16="http://schemas.microsoft.com/office/drawing/2014/main" id="{BE646746-305F-0C1A-3E6C-4FC09E7CD68F}"/>
              </a:ext>
            </a:extLst>
          </p:cNvPr>
          <p:cNvSpPr>
            <a:spLocks noGrp="1"/>
          </p:cNvSpPr>
          <p:nvPr>
            <p:ph type="title"/>
          </p:nvPr>
        </p:nvSpPr>
        <p:spPr/>
        <p:txBody>
          <a:bodyPr/>
          <a:lstStyle/>
          <a:p>
            <a:pPr>
              <a:lnSpc>
                <a:spcPct val="100000"/>
              </a:lnSpc>
            </a:pPr>
            <a:r>
              <a:rPr lang="es-ES"/>
              <a:t>2. Importance of Diversity in Representation</a:t>
            </a:r>
            <a:br>
              <a:rPr lang="es-ES"/>
            </a:br>
            <a:r>
              <a:rPr lang="es-ES" sz="2000" b="0"/>
              <a:t>2.2. Real-World Examples of Inclusive Representation (5)</a:t>
            </a:r>
            <a:endParaRPr lang="en-GB"/>
          </a:p>
        </p:txBody>
      </p:sp>
      <p:pic>
        <p:nvPicPr>
          <p:cNvPr id="4" name="Elementos multimedia en línea 3" title="The Best a Man Can Be | A short film by Gillette featuring Joseph Schooling">
            <a:hlinkClick r:id="" action="ppaction://media"/>
            <a:extLst>
              <a:ext uri="{FF2B5EF4-FFF2-40B4-BE49-F238E27FC236}">
                <a16:creationId xmlns:a16="http://schemas.microsoft.com/office/drawing/2014/main" id="{8A194A4F-221F-F211-BF88-D011735107F8}"/>
              </a:ext>
            </a:extLst>
          </p:cNvPr>
          <p:cNvPicPr>
            <a:picLocks noRot="1" noChangeAspect="1"/>
          </p:cNvPicPr>
          <p:nvPr>
            <a:videoFile r:link="rId1"/>
          </p:nvPr>
        </p:nvPicPr>
        <p:blipFill>
          <a:blip r:embed="rId4"/>
          <a:stretch>
            <a:fillRect/>
          </a:stretch>
        </p:blipFill>
        <p:spPr>
          <a:xfrm>
            <a:off x="6722624" y="2201418"/>
            <a:ext cx="4348823" cy="2455164"/>
          </a:xfrm>
          <a:prstGeom prst="rect">
            <a:avLst/>
          </a:prstGeom>
        </p:spPr>
      </p:pic>
    </p:spTree>
    <p:extLst>
      <p:ext uri="{BB962C8B-B14F-4D97-AF65-F5344CB8AC3E}">
        <p14:creationId xmlns:p14="http://schemas.microsoft.com/office/powerpoint/2010/main" val="418408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a:t>3. Creating Inclusive Content</a:t>
            </a:r>
            <a:br>
              <a:rPr lang="es-ES"/>
            </a:br>
            <a:r>
              <a:rPr lang="es-ES" sz="2000" b="0"/>
              <a:t>3.1. Developing Inclusive Stories (1)</a:t>
            </a:r>
            <a:endParaRPr lang="en-GB"/>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200" y="1633140"/>
            <a:ext cx="7464552" cy="3937927"/>
          </a:xfrm>
        </p:spPr>
        <p:txBody>
          <a:bodyPr/>
          <a:lstStyle/>
          <a:p>
            <a:r>
              <a:rPr lang="en-GB" sz="1800" kern="100">
                <a:effectLst/>
                <a:latin typeface="Calibri" panose="020F0502020204030204" pitchFamily="34" charset="0"/>
                <a:ea typeface="Yu Mincho" panose="02020400000000000000" pitchFamily="18" charset="-128"/>
                <a:cs typeface="Arial" panose="020B0604020202020204" pitchFamily="34" charset="0"/>
              </a:rPr>
              <a:t>Creating inclusive stories is a deliberate process that requires thoughtful consideration of different identities, experiences, and perspectives. Key guidelines for developing stories that are authentically inclusive:</a:t>
            </a:r>
          </a:p>
          <a:p>
            <a:pPr marL="342900" lvl="0" indent="-342900">
              <a:lnSpc>
                <a:spcPct val="107000"/>
              </a:lnSpc>
              <a:buFont typeface="+mj-lt"/>
              <a:buAutoNum type="arabicPeriod"/>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Research and understand the communities you are representing</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Conduct thorough research, engage with primary sources, and consult individuals from those communities. This includes reading literature, watching documentaries, and conducting interviews or consultations to gain nuanced insights.</a:t>
            </a:r>
          </a:p>
          <a:p>
            <a:pPr marL="342900" lvl="0" indent="-342900">
              <a:lnSpc>
                <a:spcPct val="107000"/>
              </a:lnSpc>
              <a:buFont typeface="+mj-lt"/>
              <a:buAutoNum type="arabicPeriod"/>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Avoid stereotypes</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Develop multidimensional characters with rich backstories, motivations, and complexities. Ensure that diverse characters have meaningful roles and are not included just to "tick a box."</a:t>
            </a:r>
          </a:p>
        </p:txBody>
      </p:sp>
    </p:spTree>
    <p:extLst>
      <p:ext uri="{BB962C8B-B14F-4D97-AF65-F5344CB8AC3E}">
        <p14:creationId xmlns:p14="http://schemas.microsoft.com/office/powerpoint/2010/main" val="3896192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a:t>3. Creating Inclusive Content</a:t>
            </a:r>
            <a:br>
              <a:rPr lang="es-ES"/>
            </a:br>
            <a:r>
              <a:rPr lang="es-ES" sz="2000" b="0"/>
              <a:t>3.1. Developing Inclusive Stories (2)</a:t>
            </a:r>
            <a:endParaRPr lang="en-GB"/>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200" y="1633140"/>
            <a:ext cx="9009888" cy="3937927"/>
          </a:xfrm>
        </p:spPr>
        <p:txBody>
          <a:bodyPr/>
          <a:lstStyle/>
          <a:p>
            <a:pPr marL="342900" lvl="0" indent="-342900">
              <a:lnSpc>
                <a:spcPct val="107000"/>
              </a:lnSpc>
              <a:buFont typeface="+mj-lt"/>
              <a:buAutoNum type="arabicPeriod" startAt="3"/>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Avoid “the single story” trap</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No group or culture is monolithic. Show diversity within the group you’re representing by including characters with different backgrounds, perspectives, and experiences. This helps reflect the true complexity of human life.</a:t>
            </a:r>
          </a:p>
          <a:p>
            <a:pPr marL="342900" lvl="0" indent="-342900">
              <a:lnSpc>
                <a:spcPct val="107000"/>
              </a:lnSpc>
              <a:spcAft>
                <a:spcPts val="800"/>
              </a:spcAft>
              <a:buFont typeface="+mj-lt"/>
              <a:buAutoNum type="arabicPeriod" startAt="3"/>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Incorporate intersectionality</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Think about how aspects like race, gender, class, sexuality, and ability interact in the characters’ lives. Create characters who reflect this complexity rather than focusing on one dimension of their identity.</a:t>
            </a:r>
          </a:p>
          <a:p>
            <a:pPr marL="342900" indent="-342900">
              <a:lnSpc>
                <a:spcPct val="107000"/>
              </a:lnSpc>
              <a:spcAft>
                <a:spcPts val="800"/>
              </a:spcAft>
              <a:buFont typeface="+mj-lt"/>
              <a:buAutoNum type="arabicPeriod" startAt="3"/>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Acknowledge and avoid harmful tropes</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Be aware of problematic tropes and work actively to subvert or avoid them. Research common tropes used in media and learn how to write more progressive, empowering narratives.</a:t>
            </a:r>
          </a:p>
          <a:p>
            <a:pPr marL="342900" indent="-342900">
              <a:lnSpc>
                <a:spcPct val="107000"/>
              </a:lnSpc>
              <a:spcAft>
                <a:spcPts val="800"/>
              </a:spcAft>
              <a:buFont typeface="+mj-lt"/>
              <a:buAutoNum type="arabicPeriod" startAt="3"/>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Tree>
    <p:extLst>
      <p:ext uri="{BB962C8B-B14F-4D97-AF65-F5344CB8AC3E}">
        <p14:creationId xmlns:p14="http://schemas.microsoft.com/office/powerpoint/2010/main" val="4092326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a:t>3. Creating Inclusive Content</a:t>
            </a:r>
            <a:br>
              <a:rPr lang="es-ES"/>
            </a:br>
            <a:r>
              <a:rPr lang="es-ES" sz="2000" b="0"/>
              <a:t>3.1. Developing Inclusive Stories (3)</a:t>
            </a:r>
            <a:endParaRPr lang="en-GB"/>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199" y="1633140"/>
            <a:ext cx="6824473" cy="3937927"/>
          </a:xfrm>
        </p:spPr>
        <p:txBody>
          <a:bodyPr/>
          <a:lstStyle/>
          <a:p>
            <a:pPr marL="342900" indent="-342900">
              <a:lnSpc>
                <a:spcPct val="107000"/>
              </a:lnSpc>
              <a:spcAft>
                <a:spcPts val="800"/>
              </a:spcAft>
              <a:buFont typeface="+mj-lt"/>
              <a:buAutoNum type="arabicPeriod" startAt="6"/>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Show the reality of bias without exploiting trauma</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Handle themes of discrimination thoughtfully and balance these stories by showing characters’ strength, community, and joy. Let the story offer hope, healing, or resistance, rather than being a purely negative portrayal.</a:t>
            </a:r>
          </a:p>
          <a:p>
            <a:pPr marL="342900" indent="-342900">
              <a:lnSpc>
                <a:spcPct val="107000"/>
              </a:lnSpc>
              <a:spcAft>
                <a:spcPts val="800"/>
              </a:spcAft>
              <a:buFont typeface="+mj-lt"/>
              <a:buAutoNum type="arabicPeriod" startAt="6"/>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Be consciuous of language</a:t>
            </a:r>
            <a:r>
              <a:rPr lang="en-GB" sz="1800" kern="100">
                <a:effectLst/>
                <a:latin typeface="Calibri" panose="020F0502020204030204" pitchFamily="34" charset="0"/>
                <a:ea typeface="Yu Mincho" panose="02020400000000000000" pitchFamily="18" charset="-128"/>
                <a:cs typeface="Arial" panose="020B0604020202020204" pitchFamily="34" charset="0"/>
              </a:rPr>
              <a:t>. Use inclusive, respectful language that aligns with how communities identify themselves. Avoid outdated or offensive terms, and ensure you’re informed about appropriate terminology for different groups.</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2862499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a:t>3. Creating Inclusive Content</a:t>
            </a:r>
            <a:br>
              <a:rPr lang="es-ES"/>
            </a:br>
            <a:r>
              <a:rPr lang="es-ES" sz="2000" b="0"/>
              <a:t>3.1. Developing Inclusive Stories (4)</a:t>
            </a:r>
            <a:endParaRPr lang="en-GB"/>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199" y="1633140"/>
            <a:ext cx="6824473" cy="3937927"/>
          </a:xfrm>
        </p:spPr>
        <p:txBody>
          <a:bodyPr/>
          <a:lstStyle/>
          <a:p>
            <a:pPr marL="342900" indent="-342900">
              <a:lnSpc>
                <a:spcPct val="107000"/>
              </a:lnSpc>
              <a:spcAft>
                <a:spcPts val="800"/>
              </a:spcAft>
              <a:buFont typeface="+mj-lt"/>
              <a:buAutoNum type="arabicPeriod" startAt="8"/>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Don’t exoticize or objectify cultures</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Treat cultural traditions and identities with respect. Show them in a context that reflects their full meaning and significance, without sensationalizing or romanticizing them for dramatic effect.</a:t>
            </a:r>
          </a:p>
          <a:p>
            <a:pPr marL="342900" indent="-342900">
              <a:lnSpc>
                <a:spcPct val="107000"/>
              </a:lnSpc>
              <a:spcAft>
                <a:spcPts val="800"/>
              </a:spcAft>
              <a:buFont typeface="+mj-lt"/>
              <a:buAutoNum type="arabicPeriod" startAt="8"/>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Be open to feedback and criticism</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Be willing to listen to critiques from underrepresented groups, especially if they feel misrepresented or marginalized in your story. Use this feedback to learn and improve your approach in future works.</a:t>
            </a:r>
          </a:p>
          <a:p>
            <a:pPr marL="342900" indent="-342900">
              <a:lnSpc>
                <a:spcPct val="107000"/>
              </a:lnSpc>
              <a:spcAft>
                <a:spcPts val="800"/>
              </a:spcAft>
              <a:buFont typeface="+mj-lt"/>
              <a:buAutoNum type="arabicPeriod" startAt="8"/>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pPr marL="342900" indent="-342900">
              <a:lnSpc>
                <a:spcPct val="107000"/>
              </a:lnSpc>
              <a:spcAft>
                <a:spcPts val="800"/>
              </a:spcAft>
              <a:buFont typeface="+mj-lt"/>
              <a:buAutoNum type="arabicPeriod" startAt="8"/>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283865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F7DFEB-A1F3-CF86-A033-98F741581979}"/>
              </a:ext>
            </a:extLst>
          </p:cNvPr>
          <p:cNvSpPr>
            <a:spLocks noGrp="1"/>
          </p:cNvSpPr>
          <p:nvPr>
            <p:ph type="title"/>
          </p:nvPr>
        </p:nvSpPr>
        <p:spPr/>
        <p:txBody>
          <a:bodyPr/>
          <a:lstStyle/>
          <a:p>
            <a:r>
              <a:rPr lang="es-ES"/>
              <a:t>Learning outcomes</a:t>
            </a:r>
            <a:endParaRPr lang="en-GB"/>
          </a:p>
        </p:txBody>
      </p:sp>
      <p:pic>
        <p:nvPicPr>
          <p:cNvPr id="5" name="Imagen 4" descr="Imagen que contiene reloj, dibujo&#10;&#10;Descripción generada automáticamente">
            <a:extLst>
              <a:ext uri="{FF2B5EF4-FFF2-40B4-BE49-F238E27FC236}">
                <a16:creationId xmlns:a16="http://schemas.microsoft.com/office/drawing/2014/main" id="{3CA0CBF5-C5DE-9CCB-DEA5-A5C870CB40B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74377" y="1782192"/>
            <a:ext cx="2864013" cy="3293616"/>
          </a:xfrm>
          <a:prstGeom prst="rect">
            <a:avLst/>
          </a:prstGeom>
        </p:spPr>
      </p:pic>
      <p:sp>
        <p:nvSpPr>
          <p:cNvPr id="20" name="Marcador de contenido 2">
            <a:extLst>
              <a:ext uri="{FF2B5EF4-FFF2-40B4-BE49-F238E27FC236}">
                <a16:creationId xmlns:a16="http://schemas.microsoft.com/office/drawing/2014/main" id="{D9EEA468-3383-7E55-7F0A-DB99F75C3452}"/>
              </a:ext>
            </a:extLst>
          </p:cNvPr>
          <p:cNvSpPr>
            <a:spLocks noGrp="1"/>
          </p:cNvSpPr>
          <p:nvPr>
            <p:ph idx="1"/>
          </p:nvPr>
        </p:nvSpPr>
        <p:spPr>
          <a:xfrm>
            <a:off x="838200" y="1633141"/>
            <a:ext cx="6601287" cy="477334"/>
          </a:xfrm>
        </p:spPr>
        <p:txBody>
          <a:bodyPr/>
          <a:lstStyle/>
          <a:p>
            <a:r>
              <a:rPr lang="es-ES"/>
              <a:t>In this module, you will learn:</a:t>
            </a:r>
            <a:endParaRPr lang="en-GB"/>
          </a:p>
        </p:txBody>
      </p:sp>
      <p:sp>
        <p:nvSpPr>
          <p:cNvPr id="21" name="Marcador de contenido 2">
            <a:extLst>
              <a:ext uri="{FF2B5EF4-FFF2-40B4-BE49-F238E27FC236}">
                <a16:creationId xmlns:a16="http://schemas.microsoft.com/office/drawing/2014/main" id="{643AF466-E5EE-417F-F2F0-F7BE7099D79F}"/>
              </a:ext>
            </a:extLst>
          </p:cNvPr>
          <p:cNvSpPr txBox="1">
            <a:spLocks/>
          </p:cNvSpPr>
          <p:nvPr/>
        </p:nvSpPr>
        <p:spPr>
          <a:xfrm>
            <a:off x="1805593" y="2376779"/>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a:t>Why media representation if important.</a:t>
            </a:r>
            <a:endParaRPr lang="en-GB"/>
          </a:p>
        </p:txBody>
      </p:sp>
      <p:sp>
        <p:nvSpPr>
          <p:cNvPr id="22" name="Elipse 21">
            <a:extLst>
              <a:ext uri="{FF2B5EF4-FFF2-40B4-BE49-F238E27FC236}">
                <a16:creationId xmlns:a16="http://schemas.microsoft.com/office/drawing/2014/main" id="{02D42FEA-E002-0B2E-9B54-9685E03D64CB}"/>
              </a:ext>
            </a:extLst>
          </p:cNvPr>
          <p:cNvSpPr/>
          <p:nvPr/>
        </p:nvSpPr>
        <p:spPr>
          <a:xfrm>
            <a:off x="1255451" y="2418936"/>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Marcador de contenido 2">
            <a:extLst>
              <a:ext uri="{FF2B5EF4-FFF2-40B4-BE49-F238E27FC236}">
                <a16:creationId xmlns:a16="http://schemas.microsoft.com/office/drawing/2014/main" id="{5CCBF050-62A0-1D1B-5070-8AA2E791E518}"/>
              </a:ext>
            </a:extLst>
          </p:cNvPr>
          <p:cNvSpPr txBox="1">
            <a:spLocks/>
          </p:cNvSpPr>
          <p:nvPr/>
        </p:nvSpPr>
        <p:spPr>
          <a:xfrm>
            <a:off x="1805593" y="3372416"/>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a:t>The power of inclusive narratives and representation.</a:t>
            </a:r>
            <a:endParaRPr lang="en-GB"/>
          </a:p>
        </p:txBody>
      </p:sp>
      <p:sp>
        <p:nvSpPr>
          <p:cNvPr id="24" name="Elipse 23">
            <a:extLst>
              <a:ext uri="{FF2B5EF4-FFF2-40B4-BE49-F238E27FC236}">
                <a16:creationId xmlns:a16="http://schemas.microsoft.com/office/drawing/2014/main" id="{D0192FC3-5B93-7562-C715-459D195D6808}"/>
              </a:ext>
            </a:extLst>
          </p:cNvPr>
          <p:cNvSpPr/>
          <p:nvPr/>
        </p:nvSpPr>
        <p:spPr>
          <a:xfrm>
            <a:off x="1255451" y="3414573"/>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Marcador de contenido 2">
            <a:extLst>
              <a:ext uri="{FF2B5EF4-FFF2-40B4-BE49-F238E27FC236}">
                <a16:creationId xmlns:a16="http://schemas.microsoft.com/office/drawing/2014/main" id="{0543DE93-D76F-D9AA-6865-2C8C7906ADF2}"/>
              </a:ext>
            </a:extLst>
          </p:cNvPr>
          <p:cNvSpPr txBox="1">
            <a:spLocks/>
          </p:cNvSpPr>
          <p:nvPr/>
        </p:nvSpPr>
        <p:spPr>
          <a:xfrm>
            <a:off x="1805593" y="4368053"/>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a:t>How to create content that addresses diversity representation.</a:t>
            </a:r>
            <a:endParaRPr lang="en-GB"/>
          </a:p>
        </p:txBody>
      </p:sp>
      <p:sp>
        <p:nvSpPr>
          <p:cNvPr id="26" name="Elipse 25">
            <a:extLst>
              <a:ext uri="{FF2B5EF4-FFF2-40B4-BE49-F238E27FC236}">
                <a16:creationId xmlns:a16="http://schemas.microsoft.com/office/drawing/2014/main" id="{C8145934-CEC0-A9BA-F1C6-AD0077C3C0F6}"/>
              </a:ext>
            </a:extLst>
          </p:cNvPr>
          <p:cNvSpPr/>
          <p:nvPr/>
        </p:nvSpPr>
        <p:spPr>
          <a:xfrm>
            <a:off x="1255451" y="4410210"/>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9155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a:t>3. Creating Inclusive Content</a:t>
            </a:r>
            <a:br>
              <a:rPr lang="es-ES"/>
            </a:br>
            <a:r>
              <a:rPr lang="es-ES" sz="2000" b="0"/>
              <a:t>3.2. Visual and Audio Representation (1)</a:t>
            </a:r>
            <a:endParaRPr lang="en-GB"/>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200" y="1633140"/>
            <a:ext cx="7464552" cy="3937927"/>
          </a:xfrm>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Creating inclusive visual and audio representation in media is essential for ensuring that diverse audiences feel seen, heard, and understood. It involves making deliberate choices about how people are portrayed and how sounds are used, respecting the authenticity and individuality of characters from different backgrounds, identities, and experiences. Key guidelines:</a:t>
            </a:r>
          </a:p>
          <a:p>
            <a:pPr marL="342900" lvl="0" indent="-342900">
              <a:lnSpc>
                <a:spcPct val="107000"/>
              </a:lnSpc>
              <a:buFont typeface="+mj-lt"/>
              <a:buAutoNum type="arabicPeriod"/>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Diverse casting and authentic portrayals</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a:effectLst/>
                <a:latin typeface="Calibri" panose="020F0502020204030204" pitchFamily="34" charset="0"/>
                <a:ea typeface="Yu Mincho" panose="02020400000000000000" pitchFamily="18" charset="-128"/>
                <a:cs typeface="Arial" panose="020B0604020202020204" pitchFamily="34" charset="0"/>
              </a:rPr>
              <a:t>Ensure that actors from diverse racial, cultural, gender, and ability backgrounds are cast in roles that reflect their experiences. Avoid “whitewashing” or misrepresentation, where characters from certain backgrounds are played by actors from other, often privileged, groups.</a:t>
            </a: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816462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a:t>3. Creating Inclusive Content</a:t>
            </a:r>
            <a:br>
              <a:rPr lang="es-ES"/>
            </a:br>
            <a:r>
              <a:rPr lang="es-ES" sz="2000" b="0"/>
              <a:t>3.2. Visual and Audio Representation (2)</a:t>
            </a:r>
            <a:endParaRPr lang="en-GB"/>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200" y="1633140"/>
            <a:ext cx="8955024" cy="3937927"/>
          </a:xfrm>
        </p:spPr>
        <p:txBody>
          <a:bodyPr/>
          <a:lstStyle/>
          <a:p>
            <a:pPr marL="342900" lvl="0" indent="-342900">
              <a:lnSpc>
                <a:spcPct val="107000"/>
              </a:lnSpc>
              <a:buFont typeface="+mj-lt"/>
              <a:buAutoNum type="arabicPeriod" startAt="2"/>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Representation of body types and appearance</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Show characters of different body types, skin tones, facial features, and physical abilities. Avoid emphasizing unrealistic body ideals and celebrate the full spectrum of human appearance.</a:t>
            </a:r>
          </a:p>
          <a:p>
            <a:pPr marL="342900" lvl="0" indent="-342900">
              <a:lnSpc>
                <a:spcPct val="107000"/>
              </a:lnSpc>
              <a:buFont typeface="+mj-lt"/>
              <a:buAutoNum type="arabicPeriod" startAt="2"/>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Accurate representation of physical ability</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Show people with disabilities authentically, using real actors when possible. Portray the range of disabilities (physical, cognitive, sensory) in a way that emphasizes the individual’s personality and capabilities, not just their disability.</a:t>
            </a:r>
          </a:p>
          <a:p>
            <a:pPr marL="342900" lvl="0" indent="-342900">
              <a:lnSpc>
                <a:spcPct val="107000"/>
              </a:lnSpc>
              <a:spcAft>
                <a:spcPts val="800"/>
              </a:spcAft>
              <a:buFont typeface="+mj-lt"/>
              <a:buAutoNum type="arabicPeriod" startAt="2"/>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Diverse accents, dialects and languages</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Use voice actors or on-screen talent that represent the authentic accents, dialects, or languages of the characters. Avoid accent-based stereotypes, and don’t use accents as a comedic or villainous tool</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2163708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69A82-165D-F345-A8D5-F7A12AB7D683}"/>
              </a:ext>
            </a:extLst>
          </p:cNvPr>
          <p:cNvSpPr>
            <a:spLocks noGrp="1"/>
          </p:cNvSpPr>
          <p:nvPr>
            <p:ph type="title"/>
          </p:nvPr>
        </p:nvSpPr>
        <p:spPr/>
        <p:txBody>
          <a:bodyPr/>
          <a:lstStyle/>
          <a:p>
            <a:pPr>
              <a:lnSpc>
                <a:spcPct val="100000"/>
              </a:lnSpc>
            </a:pPr>
            <a:r>
              <a:rPr lang="es-ES"/>
              <a:t>3. Creating Inclusive Content</a:t>
            </a:r>
            <a:br>
              <a:rPr lang="es-ES"/>
            </a:br>
            <a:r>
              <a:rPr lang="es-ES" sz="2000" b="0"/>
              <a:t>3.2. Visual and Audio Representation (3)</a:t>
            </a:r>
            <a:endParaRPr lang="en-GB"/>
          </a:p>
        </p:txBody>
      </p:sp>
      <p:sp>
        <p:nvSpPr>
          <p:cNvPr id="3" name="Marcador de contenido 2">
            <a:extLst>
              <a:ext uri="{FF2B5EF4-FFF2-40B4-BE49-F238E27FC236}">
                <a16:creationId xmlns:a16="http://schemas.microsoft.com/office/drawing/2014/main" id="{E87B901B-8B8D-F5C0-A135-2392B008B44C}"/>
              </a:ext>
            </a:extLst>
          </p:cNvPr>
          <p:cNvSpPr>
            <a:spLocks noGrp="1"/>
          </p:cNvSpPr>
          <p:nvPr>
            <p:ph idx="1"/>
          </p:nvPr>
        </p:nvSpPr>
        <p:spPr>
          <a:xfrm>
            <a:off x="838200" y="1633140"/>
            <a:ext cx="7464552" cy="3937927"/>
          </a:xfrm>
        </p:spPr>
        <p:txBody>
          <a:bodyPr/>
          <a:lstStyle/>
          <a:p>
            <a:pPr marL="342900" lvl="0" indent="-342900">
              <a:lnSpc>
                <a:spcPct val="107000"/>
              </a:lnSpc>
              <a:buFont typeface="+mj-lt"/>
              <a:buAutoNum type="arabicPeriod" startAt="5"/>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Inclusive music choices</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Choose music that authentically represents the cultures, eras, and experiences of the characters. Use composers and musicians from the cultures represented in the story, and avoid appropriating cultural music without context or understanding. Be mindful of including a range of genres to reflect diverse musical traditions.</a:t>
            </a:r>
          </a:p>
          <a:p>
            <a:pPr marL="342900" lvl="0" indent="-342900">
              <a:lnSpc>
                <a:spcPct val="107000"/>
              </a:lnSpc>
              <a:spcAft>
                <a:spcPts val="800"/>
              </a:spcAft>
              <a:buFont typeface="+mj-lt"/>
              <a:buAutoNum type="arabicPeriod" startAt="5"/>
            </a:pPr>
            <a:r>
              <a:rPr lang="en-GB" sz="18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Representation of sign language and captioning</a:t>
            </a:r>
            <a:r>
              <a:rPr lang="en-GB" sz="1800"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 </a:t>
            </a:r>
            <a:r>
              <a:rPr lang="en-GB" sz="1800" kern="100">
                <a:effectLst/>
                <a:latin typeface="Calibri" panose="020F0502020204030204" pitchFamily="34" charset="0"/>
                <a:ea typeface="Yu Mincho" panose="02020400000000000000" pitchFamily="18" charset="-128"/>
                <a:cs typeface="Arial" panose="020B0604020202020204" pitchFamily="34" charset="0"/>
              </a:rPr>
              <a:t>Incorporate sign language, subtitles, and closed captioning in a way that feels natural and inclusive. Ensure that on-screen signing or audio description is integrated into the storytelling, and not just added as an afterthought. Characters who use sign language should be portrayed accurately, with attention to real-world communication methods.</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416170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6797842" cy="3937927"/>
          </a:xfrm>
        </p:spPr>
        <p:txBody>
          <a:bodyPr/>
          <a:lstStyle/>
          <a:p>
            <a:r>
              <a:rPr lang="es-ES" b="1"/>
              <a:t>Question 1</a:t>
            </a:r>
            <a:r>
              <a:rPr lang="es-ES"/>
              <a:t>. </a:t>
            </a:r>
            <a:r>
              <a:rPr lang="en-GB" sz="1800">
                <a:effectLst/>
                <a:latin typeface="Calibri" panose="020F0502020204030204" pitchFamily="34" charset="0"/>
                <a:ea typeface="Yu Mincho" panose="02020400000000000000" pitchFamily="18" charset="-128"/>
                <a:cs typeface="Arial" panose="020B0604020202020204" pitchFamily="34" charset="0"/>
              </a:rPr>
              <a:t>Which of the following is a key reason for the importance of inclusive representation?</a:t>
            </a:r>
          </a:p>
          <a:p>
            <a:endParaRPr lang="es-ES"/>
          </a:p>
          <a:p>
            <a:r>
              <a:rPr lang="es-ES"/>
              <a:t>	Option a: </a:t>
            </a:r>
            <a:r>
              <a:rPr lang="en-GB" sz="1800">
                <a:effectLst/>
                <a:latin typeface="Calibri" panose="020F0502020204030204" pitchFamily="34" charset="0"/>
                <a:ea typeface="Yu Mincho" panose="02020400000000000000" pitchFamily="18" charset="-128"/>
                <a:cs typeface="Arial" panose="020B0604020202020204" pitchFamily="34" charset="0"/>
              </a:rPr>
              <a:t>It reinforces existing societal norms</a:t>
            </a:r>
          </a:p>
          <a:p>
            <a:pPr>
              <a:lnSpc>
                <a:spcPct val="100000"/>
              </a:lnSpc>
            </a:pPr>
            <a:endParaRPr lang="es-ES"/>
          </a:p>
          <a:p>
            <a:r>
              <a:rPr lang="es-ES"/>
              <a:t>	Option b: </a:t>
            </a:r>
            <a:r>
              <a:rPr lang="en-GB" sz="1800">
                <a:effectLst/>
                <a:latin typeface="Calibri" panose="020F0502020204030204" pitchFamily="34" charset="0"/>
                <a:ea typeface="Yu Mincho" panose="02020400000000000000" pitchFamily="18" charset="-128"/>
                <a:cs typeface="Arial" panose="020B0604020202020204" pitchFamily="34" charset="0"/>
              </a:rPr>
              <a:t>It allows for better recognition of 	underrepresented groups</a:t>
            </a:r>
          </a:p>
          <a:p>
            <a:endParaRPr lang="es-ES"/>
          </a:p>
          <a:p>
            <a:r>
              <a:rPr lang="es-ES"/>
              <a:t>	Option c: </a:t>
            </a:r>
            <a:r>
              <a:rPr lang="en-GB" sz="1800">
                <a:effectLst/>
                <a:latin typeface="Calibri" panose="020F0502020204030204" pitchFamily="34" charset="0"/>
                <a:ea typeface="Yu Mincho" panose="02020400000000000000" pitchFamily="18" charset="-128"/>
                <a:cs typeface="Arial" panose="020B0604020202020204" pitchFamily="34" charset="0"/>
              </a:rPr>
              <a:t>It limits the scope of creative storytelling</a:t>
            </a:r>
            <a:endParaRPr lang="es-ES"/>
          </a:p>
          <a:p>
            <a:endParaRPr lang="es-ES"/>
          </a:p>
          <a:p>
            <a:r>
              <a:rPr lang="es-ES"/>
              <a:t>	Option d: </a:t>
            </a:r>
            <a:r>
              <a:rPr lang="en-GB" sz="1800">
                <a:effectLst/>
                <a:latin typeface="Calibri" panose="020F0502020204030204" pitchFamily="34" charset="0"/>
                <a:ea typeface="Yu Mincho" panose="02020400000000000000" pitchFamily="18" charset="-128"/>
                <a:cs typeface="Arial" panose="020B0604020202020204" pitchFamily="34" charset="0"/>
              </a:rPr>
              <a:t>It encourages exclusionary narratives</a:t>
            </a:r>
            <a:endParaRPr lang="es-ES"/>
          </a:p>
          <a:p>
            <a:endParaRPr lang="es-ES"/>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676089"/>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478408"/>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4414513"/>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5161541"/>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0512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1</a:t>
            </a:r>
            <a:r>
              <a:rPr lang="es-ES"/>
              <a:t>. </a:t>
            </a:r>
            <a:r>
              <a:rPr lang="en-GB" sz="1800">
                <a:effectLst/>
                <a:latin typeface="Calibri" panose="020F0502020204030204" pitchFamily="34" charset="0"/>
                <a:ea typeface="Yu Mincho" panose="02020400000000000000" pitchFamily="18" charset="-128"/>
                <a:cs typeface="Arial" panose="020B0604020202020204" pitchFamily="34" charset="0"/>
              </a:rPr>
              <a:t>Which of the following is a key reason for the importance of inclusive representation?</a:t>
            </a:r>
          </a:p>
          <a:p>
            <a:endParaRPr lang="es-ES"/>
          </a:p>
          <a:p>
            <a:r>
              <a:rPr lang="es-ES" sz="2400"/>
              <a:t>	</a:t>
            </a:r>
            <a:r>
              <a:rPr lang="es-ES" sz="2400" b="1"/>
              <a:t>Correct option</a:t>
            </a:r>
            <a:r>
              <a:rPr lang="es-ES" sz="2400"/>
              <a:t>: b- </a:t>
            </a:r>
            <a:r>
              <a:rPr lang="en-GB" sz="2400" kern="100">
                <a:effectLst/>
                <a:latin typeface="Calibri" panose="020F0502020204030204" pitchFamily="34" charset="0"/>
                <a:ea typeface="Yu Mincho" panose="02020400000000000000" pitchFamily="18" charset="-128"/>
                <a:cs typeface="Arial" panose="020B0604020202020204" pitchFamily="34" charset="0"/>
              </a:rPr>
              <a:t>It allows for better recognition of 	underrepresented groups</a:t>
            </a:r>
          </a:p>
          <a:p>
            <a:endParaRPr lang="es-ES" sz="240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2756174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2</a:t>
            </a:r>
            <a:r>
              <a:rPr lang="es-ES"/>
              <a:t>. What is the power of diverse narratives in media?</a:t>
            </a:r>
          </a:p>
          <a:p>
            <a:endParaRPr lang="es-ES"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a: They reflect only specific niche audiences</a:t>
            </a:r>
          </a:p>
          <a:p>
            <a:endParaRPr lang="en-GB" kern="100">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b: They strengthen the homogeneity of storytelling</a:t>
            </a:r>
          </a:p>
          <a:p>
            <a:endParaRPr lang="en-GB" kern="100">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c: They challenge existing biases and broaden perspectives</a:t>
            </a:r>
          </a:p>
          <a:p>
            <a:endParaRPr lang="en-GB" kern="100">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d: They are only effective for entertainment purposes</a:t>
            </a:r>
          </a:p>
          <a:p>
            <a:endParaRPr lang="es-ES"/>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795182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2</a:t>
            </a:r>
            <a:r>
              <a:rPr lang="es-ES"/>
              <a:t>. What is the power of diverse narratives in media?</a:t>
            </a:r>
          </a:p>
          <a:p>
            <a:endParaRPr lang="es-ES"/>
          </a:p>
          <a:p>
            <a:r>
              <a:rPr lang="es-ES" sz="2400"/>
              <a:t>	</a:t>
            </a:r>
            <a:r>
              <a:rPr lang="es-ES" sz="2400" b="1"/>
              <a:t>Correct option</a:t>
            </a:r>
            <a:r>
              <a:rPr lang="es-ES" sz="2400"/>
              <a:t>: c- </a:t>
            </a:r>
            <a:r>
              <a:rPr lang="en-GB" sz="2400" kern="100">
                <a:effectLst/>
                <a:latin typeface="Calibri" panose="020F0502020204030204" pitchFamily="34" charset="0"/>
                <a:ea typeface="Yu Mincho" panose="02020400000000000000" pitchFamily="18" charset="-128"/>
                <a:cs typeface="Arial" panose="020B0604020202020204" pitchFamily="34" charset="0"/>
              </a:rPr>
              <a:t>They challenge existing biases 	and broaden perspectives</a:t>
            </a:r>
            <a:endParaRPr lang="es-ES" sz="240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3433595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565136" cy="3937927"/>
          </a:xfrm>
        </p:spPr>
        <p:txBody>
          <a:bodyPr/>
          <a:lstStyle/>
          <a:p>
            <a:r>
              <a:rPr lang="es-ES" b="1"/>
              <a:t>Question 3</a:t>
            </a:r>
            <a:r>
              <a:rPr lang="es-ES"/>
              <a:t>. </a:t>
            </a:r>
            <a:r>
              <a:rPr lang="en-GB" sz="1800">
                <a:effectLst/>
                <a:latin typeface="Calibri" panose="020F0502020204030204" pitchFamily="34" charset="0"/>
                <a:ea typeface="Yu Mincho" panose="02020400000000000000" pitchFamily="18" charset="-128"/>
                <a:cs typeface="Arial" panose="020B0604020202020204" pitchFamily="34" charset="0"/>
              </a:rPr>
              <a:t>Which of the following is an essential guideline for developing inclusive stories?</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a: Relying on stereotypes to convey characters quickly</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b: Creating characters that only represent dominant cultures</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c: Conducting thorough research on the communities being 	portrayed</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d: Using only fictional scenarios with no real-world cultural 	context</a:t>
            </a:r>
          </a:p>
          <a:p>
            <a:endParaRPr lang="es-ES"/>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668551"/>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438786"/>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419153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5148871"/>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8271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3</a:t>
            </a:r>
            <a:r>
              <a:rPr lang="es-ES"/>
              <a:t>. </a:t>
            </a:r>
            <a:r>
              <a:rPr lang="en-GB" sz="1800">
                <a:effectLst/>
                <a:latin typeface="Calibri" panose="020F0502020204030204" pitchFamily="34" charset="0"/>
                <a:ea typeface="Yu Mincho" panose="02020400000000000000" pitchFamily="18" charset="-128"/>
                <a:cs typeface="Arial" panose="020B0604020202020204" pitchFamily="34" charset="0"/>
              </a:rPr>
              <a:t>Which of the following is an essential guideline for developing inclusive stories?</a:t>
            </a:r>
          </a:p>
          <a:p>
            <a:endParaRPr lang="es-ES"/>
          </a:p>
          <a:p>
            <a:r>
              <a:rPr lang="es-ES" sz="2400"/>
              <a:t>	</a:t>
            </a:r>
            <a:r>
              <a:rPr lang="es-ES" sz="2400" b="1"/>
              <a:t>Correct option</a:t>
            </a:r>
            <a:r>
              <a:rPr lang="es-ES" sz="2400"/>
              <a:t>: c- </a:t>
            </a:r>
            <a:r>
              <a:rPr lang="en-GB" sz="2400" kern="100">
                <a:effectLst/>
                <a:latin typeface="Calibri" panose="020F0502020204030204" pitchFamily="34" charset="0"/>
                <a:ea typeface="Yu Mincho" panose="02020400000000000000" pitchFamily="18" charset="-128"/>
                <a:cs typeface="Arial" panose="020B0604020202020204" pitchFamily="34" charset="0"/>
              </a:rPr>
              <a:t>Conducting thorough research 	on the communities being portrayed</a:t>
            </a:r>
            <a:endParaRPr lang="es-ES" sz="240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22919656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4</a:t>
            </a:r>
            <a:r>
              <a:rPr lang="es-ES"/>
              <a:t>. </a:t>
            </a:r>
            <a:r>
              <a:rPr lang="en-GB"/>
              <a:t>What is the main goal of inclusive representation in the media?</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a: To depict only the majority demographic</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b: To create stereotypes for easy understanding</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c: To reflect the diversity of society in an authentic and 	respectful manner</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d: To entertain without considering representation</a:t>
            </a:r>
          </a:p>
          <a:p>
            <a:endParaRPr lang="es-ES"/>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39951"/>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210186"/>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6293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929415"/>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1833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6486144" cy="3946394"/>
          </a:xfrm>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Inclusive representation refers to the fair, accurate, and respectful portrayal of diverse groups of people in media, including individuals of different races, ethnicities, genders, sexual orientations, abilities, ages, and socioeconomic backgrounds. It ensures that all segments of society are visible, and their stories are told authentically and without stereotypes.</a:t>
            </a: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Inclusive representation not only reflects the reality of a diverse world but also provides marginalized groups with the opportunity to see themselves in a positive and empowered light. It promotes equality, fosters empathy, and challenges biased narratives by embracing a wide range of perspectives and experiences.</a:t>
            </a:r>
          </a:p>
          <a:p>
            <a:endParaRPr lang="en-GB"/>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1.1. Definition and Importance</a:t>
            </a:r>
            <a:endParaRPr lang="en-GB" b="0"/>
          </a:p>
        </p:txBody>
      </p:sp>
      <p:pic>
        <p:nvPicPr>
          <p:cNvPr id="5" name="Imagen 4" descr="Dibujo animado de una persona&#10;&#10;Descripción generada automáticamente con confianza baja">
            <a:extLst>
              <a:ext uri="{FF2B5EF4-FFF2-40B4-BE49-F238E27FC236}">
                <a16:creationId xmlns:a16="http://schemas.microsoft.com/office/drawing/2014/main" id="{72BCA6F3-C286-D079-04B2-CB672727548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24344" y="1408157"/>
            <a:ext cx="4326919" cy="4171377"/>
          </a:xfrm>
          <a:prstGeom prst="rect">
            <a:avLst/>
          </a:prstGeom>
        </p:spPr>
      </p:pic>
    </p:spTree>
    <p:extLst>
      <p:ext uri="{BB962C8B-B14F-4D97-AF65-F5344CB8AC3E}">
        <p14:creationId xmlns:p14="http://schemas.microsoft.com/office/powerpoint/2010/main" val="28281775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4</a:t>
            </a:r>
            <a:r>
              <a:rPr lang="es-ES"/>
              <a:t>. </a:t>
            </a:r>
            <a:r>
              <a:rPr lang="en-GB"/>
              <a:t>What is the main goal of inclusive representation in the media?</a:t>
            </a:r>
          </a:p>
          <a:p>
            <a:endParaRPr lang="es-ES"/>
          </a:p>
          <a:p>
            <a:r>
              <a:rPr lang="es-ES" sz="2400"/>
              <a:t>	</a:t>
            </a:r>
            <a:r>
              <a:rPr lang="es-ES" sz="2400" b="1"/>
              <a:t>Correct option</a:t>
            </a:r>
            <a:r>
              <a:rPr lang="es-ES" sz="2400"/>
              <a:t>: c- </a:t>
            </a:r>
            <a:r>
              <a:rPr lang="en-GB" sz="2400" kern="100">
                <a:effectLst/>
                <a:latin typeface="Calibri" panose="020F0502020204030204" pitchFamily="34" charset="0"/>
                <a:ea typeface="Yu Mincho" panose="02020400000000000000" pitchFamily="18" charset="-128"/>
                <a:cs typeface="Arial" panose="020B0604020202020204" pitchFamily="34" charset="0"/>
              </a:rPr>
              <a:t>To reflect the diversity of society 	in an authentic and respectful manner</a:t>
            </a:r>
            <a:endParaRPr lang="es-ES" sz="240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1918965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5</a:t>
            </a:r>
            <a:r>
              <a:rPr lang="es-ES"/>
              <a:t>. </a:t>
            </a:r>
            <a:r>
              <a:rPr lang="en-GB" sz="1800">
                <a:effectLst/>
                <a:latin typeface="Calibri" panose="020F0502020204030204" pitchFamily="34" charset="0"/>
                <a:ea typeface="Yu Mincho" panose="02020400000000000000" pitchFamily="18" charset="-128"/>
                <a:cs typeface="Arial" panose="020B0604020202020204" pitchFamily="34" charset="0"/>
              </a:rPr>
              <a:t>What is one of the impacts of media representation on society?</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a: It has no influence on public perception</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b: It shapes societal attitudes and beliefs about different 	communities</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c: It only affects the opinions of media professionals</a:t>
            </a:r>
          </a:p>
          <a:p>
            <a:endParaRPr lang="en-GB" sz="1800" kern="100">
              <a:effectLst/>
              <a:latin typeface="Calibri" panose="020F0502020204030204" pitchFamily="34" charset="0"/>
              <a:ea typeface="Yu Mincho" panose="02020400000000000000" pitchFamily="18" charset="-128"/>
              <a:cs typeface="Arial" panose="020B0604020202020204" pitchFamily="34" charset="0"/>
            </a:endParaRPr>
          </a:p>
          <a:p>
            <a:r>
              <a:rPr lang="en-GB" sz="1800" kern="100">
                <a:effectLst/>
                <a:latin typeface="Calibri" panose="020F0502020204030204" pitchFamily="34" charset="0"/>
                <a:ea typeface="Yu Mincho" panose="02020400000000000000" pitchFamily="18" charset="-128"/>
                <a:cs typeface="Arial" panose="020B0604020202020204" pitchFamily="34" charset="0"/>
              </a:rPr>
              <a:t>	Option d: It has no correlation to real-world events</a:t>
            </a:r>
          </a:p>
          <a:p>
            <a:endParaRPr lang="es-ES"/>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28611" y="2026094"/>
            <a:ext cx="2598465" cy="31520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21663"/>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210186"/>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4173243"/>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920271"/>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35695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s-ES" b="1"/>
              <a:t>Question 5</a:t>
            </a:r>
            <a:r>
              <a:rPr lang="es-ES"/>
              <a:t>. </a:t>
            </a:r>
            <a:r>
              <a:rPr lang="en-GB" sz="1800">
                <a:effectLst/>
                <a:latin typeface="Calibri" panose="020F0502020204030204" pitchFamily="34" charset="0"/>
                <a:ea typeface="Yu Mincho" panose="02020400000000000000" pitchFamily="18" charset="-128"/>
                <a:cs typeface="Arial" panose="020B0604020202020204" pitchFamily="34" charset="0"/>
              </a:rPr>
              <a:t>What is one of the impacts of media representation on society?</a:t>
            </a:r>
          </a:p>
          <a:p>
            <a:endParaRPr lang="es-ES"/>
          </a:p>
          <a:p>
            <a:r>
              <a:rPr lang="es-ES" sz="2400"/>
              <a:t>	</a:t>
            </a:r>
            <a:r>
              <a:rPr lang="es-ES" sz="2400" b="1"/>
              <a:t>Correct option</a:t>
            </a:r>
            <a:r>
              <a:rPr lang="es-ES" sz="2400"/>
              <a:t>: b- </a:t>
            </a:r>
            <a:r>
              <a:rPr lang="en-GB" sz="2400" kern="100">
                <a:effectLst/>
                <a:latin typeface="Calibri" panose="020F0502020204030204" pitchFamily="34" charset="0"/>
                <a:ea typeface="Yu Mincho" panose="02020400000000000000" pitchFamily="18" charset="-128"/>
                <a:cs typeface="Arial" panose="020B0604020202020204" pitchFamily="34" charset="0"/>
              </a:rPr>
              <a:t>It shapes societal attitudes and 	beliefs about different communities</a:t>
            </a:r>
            <a:endParaRPr lang="es-ES" sz="2400"/>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6132" y="1828800"/>
            <a:ext cx="2799452" cy="3360549"/>
          </a:xfrm>
          <a:prstGeom prst="rect">
            <a:avLst/>
          </a:prstGeom>
        </p:spPr>
      </p:pic>
    </p:spTree>
    <p:extLst>
      <p:ext uri="{BB962C8B-B14F-4D97-AF65-F5344CB8AC3E}">
        <p14:creationId xmlns:p14="http://schemas.microsoft.com/office/powerpoint/2010/main" val="7835700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A2E51F-5493-B44A-23B6-7FEBAEE85FB3}"/>
              </a:ext>
            </a:extLst>
          </p:cNvPr>
          <p:cNvSpPr>
            <a:spLocks noGrp="1"/>
          </p:cNvSpPr>
          <p:nvPr>
            <p:ph type="title"/>
          </p:nvPr>
        </p:nvSpPr>
        <p:spPr/>
        <p:txBody>
          <a:bodyPr/>
          <a:lstStyle/>
          <a:p>
            <a:r>
              <a:rPr lang="es-ES"/>
              <a:t>Summing up</a:t>
            </a:r>
            <a:endParaRPr lang="en-GB"/>
          </a:p>
        </p:txBody>
      </p:sp>
      <p:sp>
        <p:nvSpPr>
          <p:cNvPr id="3" name="Marcador de contenido 2">
            <a:extLst>
              <a:ext uri="{FF2B5EF4-FFF2-40B4-BE49-F238E27FC236}">
                <a16:creationId xmlns:a16="http://schemas.microsoft.com/office/drawing/2014/main" id="{59514EE3-FD70-6071-ADE6-F9D191983C92}"/>
              </a:ext>
            </a:extLst>
          </p:cNvPr>
          <p:cNvSpPr>
            <a:spLocks noGrp="1"/>
          </p:cNvSpPr>
          <p:nvPr>
            <p:ph idx="1"/>
          </p:nvPr>
        </p:nvSpPr>
        <p:spPr>
          <a:xfrm>
            <a:off x="1109685" y="1730797"/>
            <a:ext cx="3325155" cy="1420777"/>
          </a:xfrm>
        </p:spPr>
        <p:txBody>
          <a:bodyPr/>
          <a:lstStyle/>
          <a:p>
            <a:pPr lvl="0">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Inclusive representation ensures that diverse identities and experiences are authentically portrayed in media, reflecting the full spectrum of society. </a:t>
            </a:r>
          </a:p>
        </p:txBody>
      </p:sp>
      <p:pic>
        <p:nvPicPr>
          <p:cNvPr id="4" name="Imagen 3" descr="Interfaz de usuario gráfica&#10;&#10;Descripción generada automáticamente">
            <a:extLst>
              <a:ext uri="{FF2B5EF4-FFF2-40B4-BE49-F238E27FC236}">
                <a16:creationId xmlns:a16="http://schemas.microsoft.com/office/drawing/2014/main" id="{DFAA5F4C-070F-6AA0-545A-4AB8A87475E6}"/>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618462" y="2184761"/>
            <a:ext cx="2955075" cy="2683789"/>
          </a:xfrm>
          <a:prstGeom prst="rect">
            <a:avLst/>
          </a:prstGeom>
        </p:spPr>
      </p:pic>
      <p:sp>
        <p:nvSpPr>
          <p:cNvPr id="5" name="Marcador de contenido 2">
            <a:extLst>
              <a:ext uri="{FF2B5EF4-FFF2-40B4-BE49-F238E27FC236}">
                <a16:creationId xmlns:a16="http://schemas.microsoft.com/office/drawing/2014/main" id="{74670DF1-2F13-9BF2-9D13-76E516C5B064}"/>
              </a:ext>
            </a:extLst>
          </p:cNvPr>
          <p:cNvSpPr txBox="1">
            <a:spLocks/>
          </p:cNvSpPr>
          <p:nvPr/>
        </p:nvSpPr>
        <p:spPr>
          <a:xfrm>
            <a:off x="1109685" y="3901738"/>
            <a:ext cx="3325155"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Historical context shows that media has often misrepresented marginalized groups, but modern efforts aim to rectify this with more inclusive narratives. </a:t>
            </a:r>
          </a:p>
        </p:txBody>
      </p:sp>
      <p:sp>
        <p:nvSpPr>
          <p:cNvPr id="6" name="Marcador de contenido 2">
            <a:extLst>
              <a:ext uri="{FF2B5EF4-FFF2-40B4-BE49-F238E27FC236}">
                <a16:creationId xmlns:a16="http://schemas.microsoft.com/office/drawing/2014/main" id="{039385F7-9BB7-8A46-0277-074996EFD34D}"/>
              </a:ext>
            </a:extLst>
          </p:cNvPr>
          <p:cNvSpPr txBox="1">
            <a:spLocks/>
          </p:cNvSpPr>
          <p:nvPr/>
        </p:nvSpPr>
        <p:spPr>
          <a:xfrm>
            <a:off x="8513201" y="1730797"/>
            <a:ext cx="2955075"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Diverse stories challenge stereotypes, broaden perspectives, and help build empathy among audiences.</a:t>
            </a:r>
          </a:p>
        </p:txBody>
      </p:sp>
      <p:sp>
        <p:nvSpPr>
          <p:cNvPr id="7" name="Marcador de contenido 2">
            <a:extLst>
              <a:ext uri="{FF2B5EF4-FFF2-40B4-BE49-F238E27FC236}">
                <a16:creationId xmlns:a16="http://schemas.microsoft.com/office/drawing/2014/main" id="{777D9560-CABB-71CA-F4F2-13C9A3892372}"/>
              </a:ext>
            </a:extLst>
          </p:cNvPr>
          <p:cNvSpPr txBox="1">
            <a:spLocks/>
          </p:cNvSpPr>
          <p:nvPr/>
        </p:nvSpPr>
        <p:spPr>
          <a:xfrm>
            <a:off x="8513201" y="3901738"/>
            <a:ext cx="2821114"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Avoiding stereotypes and tokenism is crucial for creating multidimensional, meaningful characters and storylines. </a:t>
            </a:r>
          </a:p>
        </p:txBody>
      </p:sp>
      <p:sp>
        <p:nvSpPr>
          <p:cNvPr id="8" name="Elipse 7">
            <a:extLst>
              <a:ext uri="{FF2B5EF4-FFF2-40B4-BE49-F238E27FC236}">
                <a16:creationId xmlns:a16="http://schemas.microsoft.com/office/drawing/2014/main" id="{943A0804-2109-8635-9879-3CE7A300992D}"/>
              </a:ext>
            </a:extLst>
          </p:cNvPr>
          <p:cNvSpPr/>
          <p:nvPr/>
        </p:nvSpPr>
        <p:spPr>
          <a:xfrm>
            <a:off x="857685" y="1764182"/>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1E7732B1-3700-8F66-0FEE-99AC1F92FC68}"/>
              </a:ext>
            </a:extLst>
          </p:cNvPr>
          <p:cNvSpPr/>
          <p:nvPr/>
        </p:nvSpPr>
        <p:spPr>
          <a:xfrm>
            <a:off x="8271791" y="3946314"/>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356436B9-B4D7-2A13-3EB1-99BBF77476EC}"/>
              </a:ext>
            </a:extLst>
          </p:cNvPr>
          <p:cNvSpPr/>
          <p:nvPr/>
        </p:nvSpPr>
        <p:spPr>
          <a:xfrm>
            <a:off x="8271791" y="1761707"/>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F00B2C2B-0EFE-83DB-FEA6-4432ED60470B}"/>
              </a:ext>
            </a:extLst>
          </p:cNvPr>
          <p:cNvSpPr/>
          <p:nvPr/>
        </p:nvSpPr>
        <p:spPr>
          <a:xfrm>
            <a:off x="857685" y="3946313"/>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525110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s-ES"/>
              <a:t>Thanks for your attention!</a:t>
            </a:r>
          </a:p>
          <a:p>
            <a:endParaRPr lang="es-ES"/>
          </a:p>
          <a:p>
            <a:r>
              <a:rPr lang="es-ES" sz="2400" b="0"/>
              <a:t>Explore more resources at </a:t>
            </a:r>
            <a:r>
              <a:rPr lang="es-ES" sz="2400" b="0">
                <a:hlinkClick r:id="rId2"/>
              </a:rPr>
              <a:t>www.allin-inclusion.eu</a:t>
            </a:r>
            <a:r>
              <a:rPr lang="es-ES" sz="2400" b="0"/>
              <a:t> </a:t>
            </a:r>
            <a:endParaRPr lang="en-GB" sz="2400" b="0"/>
          </a:p>
        </p:txBody>
      </p:sp>
    </p:spTree>
    <p:extLst>
      <p:ext uri="{BB962C8B-B14F-4D97-AF65-F5344CB8AC3E}">
        <p14:creationId xmlns:p14="http://schemas.microsoft.com/office/powerpoint/2010/main" val="197296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5610726" cy="3946394"/>
          </a:xfrm>
        </p:spPr>
        <p:txBody>
          <a:bodyPr/>
          <a:lstStyle/>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The historical context and evolution of media representation reflect how various groups—especially marginalized communities—have been portrayed (or excluded) in media over time, and how those portrayals have changed.</a:t>
            </a:r>
          </a:p>
          <a:p>
            <a:pPr>
              <a:lnSpc>
                <a:spcPct val="107000"/>
              </a:lnSpc>
              <a:spcAft>
                <a:spcPts val="800"/>
              </a:spcAft>
            </a:pPr>
            <a:r>
              <a:rPr lang="en-GB" sz="20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Early media and stereotypes (p. 1)</a:t>
            </a:r>
            <a:endParaRPr lang="en-GB" sz="2000" kern="100">
              <a:solidFill>
                <a:srgbClr val="E6342A"/>
              </a:solidFill>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In the early days of film, television, and literature, many groups were either underrepresented or misrepresented. Common portrayals often relied on stereotypes that reinforced harmful biases. For instance:</a:t>
            </a: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(1)</a:t>
            </a:r>
            <a:endParaRPr lang="en-GB" b="0"/>
          </a:p>
        </p:txBody>
      </p:sp>
      <p:pic>
        <p:nvPicPr>
          <p:cNvPr id="8" name="Imagen 7" descr="Imagen que contiene dibujo&#10;&#10;Descripción generada automáticamente">
            <a:extLst>
              <a:ext uri="{FF2B5EF4-FFF2-40B4-BE49-F238E27FC236}">
                <a16:creationId xmlns:a16="http://schemas.microsoft.com/office/drawing/2014/main" id="{0BE322D9-A623-57CF-057C-8094DCAB9DA0}"/>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202618" y="1633140"/>
            <a:ext cx="1857375" cy="2676525"/>
          </a:xfrm>
          <a:prstGeom prst="rect">
            <a:avLst/>
          </a:prstGeom>
        </p:spPr>
      </p:pic>
      <p:sp>
        <p:nvSpPr>
          <p:cNvPr id="9" name="Marcador de contenido 1">
            <a:extLst>
              <a:ext uri="{FF2B5EF4-FFF2-40B4-BE49-F238E27FC236}">
                <a16:creationId xmlns:a16="http://schemas.microsoft.com/office/drawing/2014/main" id="{C0CDE49B-7960-0633-D213-452F327E17B3}"/>
              </a:ext>
            </a:extLst>
          </p:cNvPr>
          <p:cNvSpPr txBox="1">
            <a:spLocks/>
          </p:cNvSpPr>
          <p:nvPr/>
        </p:nvSpPr>
        <p:spPr>
          <a:xfrm>
            <a:off x="9173837" y="1633141"/>
            <a:ext cx="2026161" cy="279132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GB" sz="1400"/>
              <a:t>Color cover of the book </a:t>
            </a:r>
            <a:r>
              <a:rPr lang="en-GB" sz="1400" i="1">
                <a:hlinkClick r:id="rId3" tooltip="w:Tarzan of the Apes"/>
              </a:rPr>
              <a:t>Tarzan of the Apes</a:t>
            </a:r>
            <a:r>
              <a:rPr lang="en-GB" sz="1400" i="1"/>
              <a:t> (1912)</a:t>
            </a:r>
            <a:r>
              <a:rPr lang="en-GB" sz="1400"/>
              <a:t>, written by </a:t>
            </a:r>
            <a:r>
              <a:rPr lang="en-GB" sz="1400">
                <a:hlinkClick r:id="rId4" tooltip="w:Edgar Rice Burroughs"/>
              </a:rPr>
              <a:t>Edgar Rice Burroughs</a:t>
            </a:r>
            <a:r>
              <a:rPr lang="en-GB" sz="1400"/>
              <a:t> and published as a novel in 1914. The </a:t>
            </a:r>
            <a:r>
              <a:rPr lang="en-GB" sz="1400" i="1"/>
              <a:t>Tarzan</a:t>
            </a:r>
            <a:r>
              <a:rPr lang="en-GB" sz="1400"/>
              <a:t> novels (and later films) often depicted African natives as primitive and uncivilized, reinforcing colonialist stereotypes of African people as inferior or savage.</a:t>
            </a:r>
            <a:endParaRPr lang="en-GB" sz="1400" kern="100">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1107688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6486144" cy="3946394"/>
          </a:xfrm>
        </p:spPr>
        <p:txBody>
          <a:bodyPr/>
          <a:lstStyle/>
          <a:p>
            <a:pPr>
              <a:lnSpc>
                <a:spcPct val="107000"/>
              </a:lnSpc>
              <a:spcAft>
                <a:spcPts val="800"/>
              </a:spcAft>
            </a:pPr>
            <a:r>
              <a:rPr lang="en-GB" sz="2000" b="1" kern="100">
                <a:solidFill>
                  <a:srgbClr val="E6342A"/>
                </a:solidFill>
                <a:effectLst/>
                <a:latin typeface="Calibri" panose="020F0502020204030204" pitchFamily="34" charset="0"/>
                <a:ea typeface="Yu Mincho" panose="02020400000000000000" pitchFamily="18" charset="-128"/>
                <a:cs typeface="Arial" panose="020B0604020202020204" pitchFamily="34" charset="0"/>
              </a:rPr>
              <a:t>Early media and stereotypes (p. 2)</a:t>
            </a:r>
            <a:endParaRPr lang="en-GB" sz="2000" kern="100">
              <a:solidFill>
                <a:srgbClr val="E6342A"/>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pPr>
            <a:r>
              <a:rPr lang="en-GB" sz="1800" b="1" kern="100">
                <a:effectLst/>
                <a:latin typeface="Calibri" panose="020F0502020204030204" pitchFamily="34" charset="0"/>
                <a:ea typeface="Yu Mincho" panose="02020400000000000000" pitchFamily="18" charset="-128"/>
                <a:cs typeface="Arial" panose="020B0604020202020204" pitchFamily="34" charset="0"/>
              </a:rPr>
              <a:t>Black people </a:t>
            </a:r>
            <a:r>
              <a:rPr lang="en-GB" sz="1800" kern="100">
                <a:effectLst/>
                <a:latin typeface="Calibri" panose="020F0502020204030204" pitchFamily="34" charset="0"/>
                <a:ea typeface="Yu Mincho" panose="02020400000000000000" pitchFamily="18" charset="-128"/>
                <a:cs typeface="Arial" panose="020B0604020202020204" pitchFamily="34" charset="0"/>
              </a:rPr>
              <a:t>were often depicted in caricatured, demeaning roles (e.g., African Americans in subservient roles like maids or criminals).</a:t>
            </a:r>
          </a:p>
          <a:p>
            <a:pPr marL="342900" lvl="0" indent="-342900">
              <a:lnSpc>
                <a:spcPct val="107000"/>
              </a:lnSpc>
              <a:buFont typeface="Symbol" panose="05050102010706020507" pitchFamily="18" charset="2"/>
              <a:buChar char=""/>
            </a:pPr>
            <a:r>
              <a:rPr lang="en-GB" sz="1800" b="1" kern="100">
                <a:effectLst/>
                <a:latin typeface="Calibri" panose="020F0502020204030204" pitchFamily="34" charset="0"/>
                <a:ea typeface="Yu Mincho" panose="02020400000000000000" pitchFamily="18" charset="-128"/>
                <a:cs typeface="Arial" panose="020B0604020202020204" pitchFamily="34" charset="0"/>
              </a:rPr>
              <a:t>Women</a:t>
            </a:r>
            <a:r>
              <a:rPr lang="en-GB" sz="1800" kern="100">
                <a:effectLst/>
                <a:latin typeface="Calibri" panose="020F0502020204030204" pitchFamily="34" charset="0"/>
                <a:ea typeface="Yu Mincho" panose="02020400000000000000" pitchFamily="18" charset="-128"/>
                <a:cs typeface="Arial" panose="020B0604020202020204" pitchFamily="34" charset="0"/>
              </a:rPr>
              <a:t> were frequently shown in limited, domestic roles, defined by beauty, emotional fragility, or dependency on men.</a:t>
            </a:r>
          </a:p>
          <a:p>
            <a:pPr marL="342900" lvl="0" indent="-342900">
              <a:lnSpc>
                <a:spcPct val="107000"/>
              </a:lnSpc>
              <a:buFont typeface="Symbol" panose="05050102010706020507" pitchFamily="18" charset="2"/>
              <a:buChar char=""/>
            </a:pPr>
            <a:r>
              <a:rPr lang="en-GB" sz="1800" b="1" kern="100">
                <a:effectLst/>
                <a:latin typeface="Calibri" panose="020F0502020204030204" pitchFamily="34" charset="0"/>
                <a:ea typeface="Yu Mincho" panose="02020400000000000000" pitchFamily="18" charset="-128"/>
                <a:cs typeface="Arial" panose="020B0604020202020204" pitchFamily="34" charset="0"/>
              </a:rPr>
              <a:t>LGBTQ+ individuals</a:t>
            </a:r>
            <a:r>
              <a:rPr lang="en-GB" sz="1800" kern="100">
                <a:effectLst/>
                <a:latin typeface="Calibri" panose="020F0502020204030204" pitchFamily="34" charset="0"/>
                <a:ea typeface="Yu Mincho" panose="02020400000000000000" pitchFamily="18" charset="-128"/>
                <a:cs typeface="Arial" panose="020B0604020202020204" pitchFamily="34" charset="0"/>
              </a:rPr>
              <a:t> were either invisible or portrayed negatively as villains, deviants, or sources of comedy.</a:t>
            </a:r>
          </a:p>
          <a:p>
            <a:pPr marL="342900" lvl="0" indent="-342900">
              <a:lnSpc>
                <a:spcPct val="107000"/>
              </a:lnSpc>
              <a:spcAft>
                <a:spcPts val="800"/>
              </a:spcAft>
              <a:buFont typeface="Symbol" panose="05050102010706020507" pitchFamily="18" charset="2"/>
              <a:buChar char=""/>
            </a:pPr>
            <a:r>
              <a:rPr lang="en-GB" sz="1800" b="1" kern="100">
                <a:effectLst/>
                <a:latin typeface="Calibri" panose="020F0502020204030204" pitchFamily="34" charset="0"/>
                <a:ea typeface="Yu Mincho" panose="02020400000000000000" pitchFamily="18" charset="-128"/>
                <a:cs typeface="Arial" panose="020B0604020202020204" pitchFamily="34" charset="0"/>
              </a:rPr>
              <a:t>People with disabilities</a:t>
            </a:r>
            <a:r>
              <a:rPr lang="en-GB" sz="1800" kern="100">
                <a:effectLst/>
                <a:latin typeface="Calibri" panose="020F0502020204030204" pitchFamily="34" charset="0"/>
                <a:ea typeface="Yu Mincho" panose="02020400000000000000" pitchFamily="18" charset="-128"/>
                <a:cs typeface="Arial" panose="020B0604020202020204" pitchFamily="34" charset="0"/>
              </a:rPr>
              <a:t> were shown as pitiable or dangerous, reinforcing ableist attitudes.</a:t>
            </a: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(2)</a:t>
            </a:r>
            <a:endParaRPr lang="en-GB" b="0"/>
          </a:p>
        </p:txBody>
      </p:sp>
      <p:pic>
        <p:nvPicPr>
          <p:cNvPr id="5" name="Imagen 4" descr="Imagen que contiene texto, libro, perro&#10;&#10;Descripción generada automáticamente">
            <a:extLst>
              <a:ext uri="{FF2B5EF4-FFF2-40B4-BE49-F238E27FC236}">
                <a16:creationId xmlns:a16="http://schemas.microsoft.com/office/drawing/2014/main" id="{F3F64D20-4CA7-DA76-9466-66074D4D737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87946" y="1633140"/>
            <a:ext cx="1810031" cy="2791327"/>
          </a:xfrm>
          <a:prstGeom prst="rect">
            <a:avLst/>
          </a:prstGeom>
        </p:spPr>
      </p:pic>
      <p:sp>
        <p:nvSpPr>
          <p:cNvPr id="6" name="Marcador de contenido 1">
            <a:extLst>
              <a:ext uri="{FF2B5EF4-FFF2-40B4-BE49-F238E27FC236}">
                <a16:creationId xmlns:a16="http://schemas.microsoft.com/office/drawing/2014/main" id="{7E420F6C-174B-B0BC-0757-076EAB0D4F7F}"/>
              </a:ext>
            </a:extLst>
          </p:cNvPr>
          <p:cNvSpPr txBox="1">
            <a:spLocks/>
          </p:cNvSpPr>
          <p:nvPr/>
        </p:nvSpPr>
        <p:spPr>
          <a:xfrm>
            <a:off x="9799479" y="1633141"/>
            <a:ext cx="2026161" cy="279132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GB" sz="1400"/>
              <a:t>Theatrical release poster for </a:t>
            </a:r>
            <a:r>
              <a:rPr lang="en-GB" sz="1400" i="1">
                <a:hlinkClick r:id="rId3" tooltip="w:The Birth of a Nation"/>
              </a:rPr>
              <a:t>The Birth of a Nation</a:t>
            </a:r>
            <a:r>
              <a:rPr lang="en-GB" sz="1400" i="1"/>
              <a:t> (1915)</a:t>
            </a:r>
            <a:r>
              <a:rPr lang="en-GB" sz="1400"/>
              <a:t>, distributed by Epoch Film Co. This controversial film reinforced racist stereotypes by portraying African Americans as dangerous and corrupt, while glorifying the Ku Klux Klan. </a:t>
            </a:r>
            <a:endParaRPr lang="en-GB" sz="1400" kern="100">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20966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5096256" cy="3946394"/>
          </a:xfrm>
        </p:spPr>
        <p:txBody>
          <a:bodyPr/>
          <a:lstStyle/>
          <a:p>
            <a:pPr>
              <a:lnSpc>
                <a:spcPct val="107000"/>
              </a:lnSpc>
              <a:spcAft>
                <a:spcPts val="800"/>
              </a:spcAft>
            </a:pPr>
            <a:r>
              <a:rPr lang="en-GB" sz="2000" b="1" kern="100">
                <a:solidFill>
                  <a:srgbClr val="E6342A"/>
                </a:solidFill>
                <a:latin typeface="Calibri" panose="020F0502020204030204" pitchFamily="34" charset="0"/>
                <a:ea typeface="Yu Mincho" panose="02020400000000000000" pitchFamily="18" charset="-128"/>
                <a:cs typeface="Arial" panose="020B0604020202020204" pitchFamily="34" charset="0"/>
              </a:rPr>
              <a:t>Mid-20th Century shifts</a:t>
            </a:r>
            <a:endParaRPr lang="en-GB" sz="2000" kern="100">
              <a:solidFill>
                <a:srgbClr val="E6342A"/>
              </a:solidFill>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The mid-20th century saw the rise of movements like civil rights, women’s liberation, and LGBTQ+ activism, which challenged the limited and harmful depictions of these communities. Media slowly began to respond.</a:t>
            </a: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(3)</a:t>
            </a:r>
            <a:endParaRPr lang="en-GB" b="0"/>
          </a:p>
        </p:txBody>
      </p:sp>
      <p:pic>
        <p:nvPicPr>
          <p:cNvPr id="5" name="Imagen 4" descr="Imagen que contiene firmar, foto, monitor, tabla&#10;&#10;Descripción generada automáticamente">
            <a:extLst>
              <a:ext uri="{FF2B5EF4-FFF2-40B4-BE49-F238E27FC236}">
                <a16:creationId xmlns:a16="http://schemas.microsoft.com/office/drawing/2014/main" id="{510B7E1C-40A9-329A-AC35-30F356A1934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94591" y="1633140"/>
            <a:ext cx="1725177" cy="2498057"/>
          </a:xfrm>
          <a:prstGeom prst="rect">
            <a:avLst/>
          </a:prstGeom>
        </p:spPr>
      </p:pic>
      <p:sp>
        <p:nvSpPr>
          <p:cNvPr id="6" name="Marcador de contenido 1">
            <a:extLst>
              <a:ext uri="{FF2B5EF4-FFF2-40B4-BE49-F238E27FC236}">
                <a16:creationId xmlns:a16="http://schemas.microsoft.com/office/drawing/2014/main" id="{C0D3D691-C5CF-5D09-7D7C-14ADD60E653C}"/>
              </a:ext>
            </a:extLst>
          </p:cNvPr>
          <p:cNvSpPr txBox="1">
            <a:spLocks/>
          </p:cNvSpPr>
          <p:nvPr/>
        </p:nvSpPr>
        <p:spPr>
          <a:xfrm>
            <a:off x="8912511" y="1633141"/>
            <a:ext cx="2026161" cy="279132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Cover of </a:t>
            </a:r>
            <a:r>
              <a:rPr lang="en-GB" sz="1400">
                <a:hlinkClick r:id="rId3"/>
              </a:rPr>
              <a:t>The Well of Loneliness</a:t>
            </a:r>
            <a:r>
              <a:rPr lang="en-GB" sz="1400"/>
              <a:t> (1928) by </a:t>
            </a:r>
            <a:r>
              <a:rPr lang="en-GB" sz="1400">
                <a:hlinkClick r:id="rId4"/>
              </a:rPr>
              <a:t>Radclyffe Hall</a:t>
            </a:r>
            <a:r>
              <a:rPr lang="en-GB" sz="1400"/>
              <a:t>. One of the earliest works depicting LGBTQ+ themes, this novel was met with controversy and censorship, reflecting the negative attitudes toward queer identities in early media.</a:t>
            </a:r>
          </a:p>
        </p:txBody>
      </p:sp>
    </p:spTree>
    <p:extLst>
      <p:ext uri="{BB962C8B-B14F-4D97-AF65-F5344CB8AC3E}">
        <p14:creationId xmlns:p14="http://schemas.microsoft.com/office/powerpoint/2010/main" val="526228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5257800" cy="3946394"/>
          </a:xfrm>
        </p:spPr>
        <p:txBody>
          <a:bodyPr/>
          <a:lstStyle/>
          <a:p>
            <a:pPr>
              <a:lnSpc>
                <a:spcPct val="107000"/>
              </a:lnSpc>
              <a:spcAft>
                <a:spcPts val="800"/>
              </a:spcAft>
            </a:pPr>
            <a:r>
              <a:rPr lang="en-GB" sz="2000" b="1" kern="100">
                <a:solidFill>
                  <a:srgbClr val="E6342A"/>
                </a:solidFill>
                <a:latin typeface="Calibri" panose="020F0502020204030204" pitchFamily="34" charset="0"/>
                <a:ea typeface="Yu Mincho" panose="02020400000000000000" pitchFamily="18" charset="-128"/>
                <a:cs typeface="Arial" panose="020B0604020202020204" pitchFamily="34" charset="0"/>
              </a:rPr>
              <a:t>1950s and 60s</a:t>
            </a: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The </a:t>
            </a:r>
            <a:r>
              <a:rPr lang="en-GB" sz="1800" b="1" kern="100">
                <a:effectLst/>
                <a:latin typeface="Calibri" panose="020F0502020204030204" pitchFamily="34" charset="0"/>
                <a:ea typeface="Yu Mincho" panose="02020400000000000000" pitchFamily="18" charset="-128"/>
                <a:cs typeface="Arial" panose="020B0604020202020204" pitchFamily="34" charset="0"/>
              </a:rPr>
              <a:t>1950s and 60s</a:t>
            </a:r>
            <a:r>
              <a:rPr lang="en-GB" sz="1800" kern="100">
                <a:effectLst/>
                <a:latin typeface="Calibri" panose="020F0502020204030204" pitchFamily="34" charset="0"/>
                <a:ea typeface="Yu Mincho" panose="02020400000000000000" pitchFamily="18" charset="-128"/>
                <a:cs typeface="Arial" panose="020B0604020202020204" pitchFamily="34" charset="0"/>
              </a:rPr>
              <a:t> saw the emergence of characters of color in more positive roles, though stereotyping and tokenism persisted.</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(4)</a:t>
            </a:r>
            <a:endParaRPr lang="en-GB" b="0"/>
          </a:p>
        </p:txBody>
      </p:sp>
      <p:sp>
        <p:nvSpPr>
          <p:cNvPr id="7" name="Marcador de contenido 1">
            <a:extLst>
              <a:ext uri="{FF2B5EF4-FFF2-40B4-BE49-F238E27FC236}">
                <a16:creationId xmlns:a16="http://schemas.microsoft.com/office/drawing/2014/main" id="{2A3A1934-4521-D4BF-3211-D5882B153AE5}"/>
              </a:ext>
            </a:extLst>
          </p:cNvPr>
          <p:cNvSpPr txBox="1">
            <a:spLocks/>
          </p:cNvSpPr>
          <p:nvPr/>
        </p:nvSpPr>
        <p:spPr>
          <a:xfrm>
            <a:off x="8885079" y="1633140"/>
            <a:ext cx="2026161" cy="298102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hlinkClick r:id="rId2"/>
              </a:rPr>
              <a:t>Star Trek: The Original Series </a:t>
            </a:r>
            <a:r>
              <a:rPr lang="en-GB" sz="1400"/>
              <a:t>(1966-1969) broke new ground with diverse casting, including </a:t>
            </a:r>
            <a:r>
              <a:rPr lang="en-GB" sz="1400">
                <a:hlinkClick r:id="rId3"/>
              </a:rPr>
              <a:t>Nichelle Nichols </a:t>
            </a:r>
            <a:r>
              <a:rPr lang="en-GB" sz="1400"/>
              <a:t>as Uhura (photo by Alan Light), one of the first Black women in a significant role in American television. It was also notable for the first interracial kiss on TV.</a:t>
            </a:r>
          </a:p>
        </p:txBody>
      </p:sp>
      <p:pic>
        <p:nvPicPr>
          <p:cNvPr id="9" name="Gráfico 8">
            <a:extLst>
              <a:ext uri="{FF2B5EF4-FFF2-40B4-BE49-F238E27FC236}">
                <a16:creationId xmlns:a16="http://schemas.microsoft.com/office/drawing/2014/main" id="{FECD752D-A3FF-A8FE-8DC9-6B2C5650D83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26756" y="1633140"/>
            <a:ext cx="1649594" cy="460916"/>
          </a:xfrm>
          <a:prstGeom prst="rect">
            <a:avLst/>
          </a:prstGeom>
        </p:spPr>
      </p:pic>
      <p:pic>
        <p:nvPicPr>
          <p:cNvPr id="11" name="Imagen 10" descr="Foto en blanco y negro de una mujer sonriendo&#10;&#10;Descripción generada automáticamente">
            <a:extLst>
              <a:ext uri="{FF2B5EF4-FFF2-40B4-BE49-F238E27FC236}">
                <a16:creationId xmlns:a16="http://schemas.microsoft.com/office/drawing/2014/main" id="{5509AE7F-A759-F0B5-D95C-DBD05312B5E5}"/>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126756" y="2243834"/>
            <a:ext cx="1649594" cy="2370332"/>
          </a:xfrm>
          <a:prstGeom prst="rect">
            <a:avLst/>
          </a:prstGeom>
        </p:spPr>
      </p:pic>
    </p:spTree>
    <p:extLst>
      <p:ext uri="{BB962C8B-B14F-4D97-AF65-F5344CB8AC3E}">
        <p14:creationId xmlns:p14="http://schemas.microsoft.com/office/powerpoint/2010/main" val="439514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BE82CFC2-30DC-4D0B-B93A-98BF30D527C7}"/>
              </a:ext>
            </a:extLst>
          </p:cNvPr>
          <p:cNvSpPr>
            <a:spLocks noGrp="1"/>
          </p:cNvSpPr>
          <p:nvPr>
            <p:ph sz="half" idx="1"/>
          </p:nvPr>
        </p:nvSpPr>
        <p:spPr>
          <a:xfrm>
            <a:off x="838200" y="1633140"/>
            <a:ext cx="5114544" cy="3946394"/>
          </a:xfrm>
        </p:spPr>
        <p:txBody>
          <a:bodyPr/>
          <a:lstStyle/>
          <a:p>
            <a:pPr>
              <a:lnSpc>
                <a:spcPct val="107000"/>
              </a:lnSpc>
              <a:spcAft>
                <a:spcPts val="800"/>
              </a:spcAft>
            </a:pPr>
            <a:r>
              <a:rPr lang="en-GB" sz="2000" b="1" kern="100">
                <a:solidFill>
                  <a:srgbClr val="E6342A"/>
                </a:solidFill>
                <a:latin typeface="Calibri" panose="020F0502020204030204" pitchFamily="34" charset="0"/>
                <a:ea typeface="Yu Mincho" panose="02020400000000000000" pitchFamily="18" charset="-128"/>
                <a:cs typeface="Arial" panose="020B0604020202020204" pitchFamily="34" charset="0"/>
              </a:rPr>
              <a:t>1970s</a:t>
            </a:r>
            <a:endParaRPr lang="en-GB" sz="2000" kern="100">
              <a:solidFill>
                <a:srgbClr val="E6342A"/>
              </a:solidFill>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kern="100">
                <a:effectLst/>
                <a:latin typeface="Calibri" panose="020F0502020204030204" pitchFamily="34" charset="0"/>
                <a:ea typeface="Yu Mincho" panose="02020400000000000000" pitchFamily="18" charset="-128"/>
                <a:cs typeface="Arial" panose="020B0604020202020204" pitchFamily="34" charset="0"/>
              </a:rPr>
              <a:t>The </a:t>
            </a:r>
            <a:r>
              <a:rPr lang="en-GB" sz="1800" b="1" kern="100">
                <a:effectLst/>
                <a:latin typeface="Calibri" panose="020F0502020204030204" pitchFamily="34" charset="0"/>
                <a:ea typeface="Yu Mincho" panose="02020400000000000000" pitchFamily="18" charset="-128"/>
                <a:cs typeface="Arial" panose="020B0604020202020204" pitchFamily="34" charset="0"/>
              </a:rPr>
              <a:t>1970s</a:t>
            </a:r>
            <a:r>
              <a:rPr lang="en-GB" sz="1800" kern="100">
                <a:effectLst/>
                <a:latin typeface="Calibri" panose="020F0502020204030204" pitchFamily="34" charset="0"/>
                <a:ea typeface="Yu Mincho" panose="02020400000000000000" pitchFamily="18" charset="-128"/>
                <a:cs typeface="Arial" panose="020B0604020202020204" pitchFamily="34" charset="0"/>
              </a:rPr>
              <a:t> brought more representation of women in the workplace and non-traditional roles, as well as increased visibility for people of color in TV shows like </a:t>
            </a:r>
            <a:r>
              <a:rPr lang="en-GB" sz="1800" i="1" kern="100">
                <a:effectLst/>
                <a:latin typeface="Calibri" panose="020F0502020204030204" pitchFamily="34" charset="0"/>
                <a:ea typeface="Yu Mincho" panose="02020400000000000000" pitchFamily="18" charset="-128"/>
                <a:cs typeface="Arial" panose="020B0604020202020204" pitchFamily="34" charset="0"/>
              </a:rPr>
              <a:t>The Jeffersons</a:t>
            </a:r>
            <a:r>
              <a:rPr lang="en-GB" sz="1800" kern="100">
                <a:effectLst/>
                <a:latin typeface="Calibri" panose="020F0502020204030204" pitchFamily="34" charset="0"/>
                <a:ea typeface="Yu Mincho" panose="02020400000000000000" pitchFamily="18" charset="-128"/>
                <a:cs typeface="Arial" panose="020B0604020202020204" pitchFamily="34" charset="0"/>
              </a:rPr>
              <a:t> or </a:t>
            </a:r>
            <a:r>
              <a:rPr lang="en-GB" sz="1800" i="1" kern="100">
                <a:effectLst/>
                <a:latin typeface="Calibri" panose="020F0502020204030204" pitchFamily="34" charset="0"/>
                <a:ea typeface="Yu Mincho" panose="02020400000000000000" pitchFamily="18" charset="-128"/>
                <a:cs typeface="Arial" panose="020B0604020202020204" pitchFamily="34" charset="0"/>
              </a:rPr>
              <a:t>Good Times</a:t>
            </a:r>
            <a:r>
              <a:rPr lang="en-GB" sz="1800" kern="100">
                <a:effectLst/>
                <a:latin typeface="Calibri" panose="020F0502020204030204" pitchFamily="34" charset="0"/>
                <a:ea typeface="Yu Mincho" panose="02020400000000000000" pitchFamily="18" charset="-128"/>
                <a:cs typeface="Arial" panose="020B0604020202020204" pitchFamily="34" charset="0"/>
              </a:rPr>
              <a:t>.</a:t>
            </a:r>
          </a:p>
          <a:p>
            <a:pPr>
              <a:lnSpc>
                <a:spcPct val="107000"/>
              </a:lnSpc>
              <a:spcAft>
                <a:spcPts val="800"/>
              </a:spcAft>
            </a:pPr>
            <a:endParaRPr lang="en-GB" sz="1800" kern="1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Título 3">
            <a:extLst>
              <a:ext uri="{FF2B5EF4-FFF2-40B4-BE49-F238E27FC236}">
                <a16:creationId xmlns:a16="http://schemas.microsoft.com/office/drawing/2014/main" id="{C500D0CD-4BB7-B540-E017-9F7C48A0E266}"/>
              </a:ext>
            </a:extLst>
          </p:cNvPr>
          <p:cNvSpPr>
            <a:spLocks noGrp="1"/>
          </p:cNvSpPr>
          <p:nvPr>
            <p:ph type="title"/>
          </p:nvPr>
        </p:nvSpPr>
        <p:spPr/>
        <p:txBody>
          <a:bodyPr/>
          <a:lstStyle/>
          <a:p>
            <a:pPr>
              <a:lnSpc>
                <a:spcPct val="100000"/>
              </a:lnSpc>
            </a:pPr>
            <a:r>
              <a:rPr lang="es-ES"/>
              <a:t>1. Understanding Inclusive Representation</a:t>
            </a:r>
            <a:br>
              <a:rPr lang="es-ES"/>
            </a:br>
            <a:r>
              <a:rPr lang="es-ES" sz="2000" b="0"/>
              <a:t>1.2. Historical Context and Evolution of Media Representation (5)</a:t>
            </a:r>
            <a:endParaRPr lang="en-GB" b="0"/>
          </a:p>
        </p:txBody>
      </p:sp>
      <p:sp>
        <p:nvSpPr>
          <p:cNvPr id="3" name="Marcador de contenido 1">
            <a:extLst>
              <a:ext uri="{FF2B5EF4-FFF2-40B4-BE49-F238E27FC236}">
                <a16:creationId xmlns:a16="http://schemas.microsoft.com/office/drawing/2014/main" id="{FDB83480-955F-60D7-6DB0-09C29E7D8FEB}"/>
              </a:ext>
            </a:extLst>
          </p:cNvPr>
          <p:cNvSpPr txBox="1">
            <a:spLocks/>
          </p:cNvSpPr>
          <p:nvPr/>
        </p:nvSpPr>
        <p:spPr>
          <a:xfrm>
            <a:off x="8885079" y="1633140"/>
            <a:ext cx="2026161" cy="298102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Publicity photo of American actors </a:t>
            </a:r>
            <a:r>
              <a:rPr lang="en-GB" sz="1400">
                <a:hlinkClick r:id="rId2" tooltip="en:Isabel Sanford"/>
              </a:rPr>
              <a:t>Isabel Sanford</a:t>
            </a:r>
            <a:r>
              <a:rPr lang="en-GB" sz="1400"/>
              <a:t>, </a:t>
            </a:r>
            <a:r>
              <a:rPr lang="en-GB" sz="1400">
                <a:hlinkClick r:id="rId3" tooltip="en:Sherman Hemsley"/>
              </a:rPr>
              <a:t>Sherman Hemsley</a:t>
            </a:r>
            <a:r>
              <a:rPr lang="en-GB" sz="1400"/>
              <a:t> and </a:t>
            </a:r>
            <a:r>
              <a:rPr lang="en-GB" sz="1400">
                <a:hlinkClick r:id="rId4" tooltip="en:Mike Evans (actor)"/>
              </a:rPr>
              <a:t>Mike Evans</a:t>
            </a:r>
            <a:r>
              <a:rPr lang="en-GB" sz="1400"/>
              <a:t> promoting the upcoming January 18, 1975 premiere of the television series </a:t>
            </a:r>
            <a:r>
              <a:rPr lang="en-GB" sz="1400" i="1">
                <a:hlinkClick r:id="rId5" tooltip="en:The Jeffersons"/>
              </a:rPr>
              <a:t>The Jeffersons</a:t>
            </a:r>
            <a:r>
              <a:rPr lang="en-GB" sz="1400"/>
              <a:t>. One of the first TV series to focus on an affluent African American family, breaking away from the stereotypical portrayals of Black people in lower socioeconomic roles.</a:t>
            </a:r>
          </a:p>
        </p:txBody>
      </p:sp>
      <p:pic>
        <p:nvPicPr>
          <p:cNvPr id="10" name="Imagen 9" descr="Foto en blanco y negro de un grupo de personas sonriendo&#10;&#10;Descripción generada automáticamente">
            <a:extLst>
              <a:ext uri="{FF2B5EF4-FFF2-40B4-BE49-F238E27FC236}">
                <a16:creationId xmlns:a16="http://schemas.microsoft.com/office/drawing/2014/main" id="{FF4C4202-9D54-2CA1-5CB3-CF73F2DA1B86}"/>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843078" y="1633140"/>
            <a:ext cx="1981200" cy="2499360"/>
          </a:xfrm>
          <a:prstGeom prst="rect">
            <a:avLst/>
          </a:prstGeom>
        </p:spPr>
      </p:pic>
    </p:spTree>
    <p:extLst>
      <p:ext uri="{BB962C8B-B14F-4D97-AF65-F5344CB8AC3E}">
        <p14:creationId xmlns:p14="http://schemas.microsoft.com/office/powerpoint/2010/main" val="3615561136"/>
      </p:ext>
    </p:extLst>
  </p:cSld>
  <p:clrMapOvr>
    <a:masterClrMapping/>
  </p:clrMapOvr>
</p:sld>
</file>

<file path=ppt/theme/theme1.xml><?xml version="1.0" encoding="utf-8"?>
<a:theme xmlns:a="http://schemas.openxmlformats.org/drawingml/2006/main" name="Tema de Office">
  <a:themeElements>
    <a:clrScheme name="ALL-IN">
      <a:dk1>
        <a:sysClr val="windowText" lastClr="000000"/>
      </a:dk1>
      <a:lt1>
        <a:sysClr val="window" lastClr="FFFFFF"/>
      </a:lt1>
      <a:dk2>
        <a:srgbClr val="000000"/>
      </a:dk2>
      <a:lt2>
        <a:srgbClr val="FFFFFF"/>
      </a:lt2>
      <a:accent1>
        <a:srgbClr val="E6332A"/>
      </a:accent1>
      <a:accent2>
        <a:srgbClr val="95C11F"/>
      </a:accent2>
      <a:accent3>
        <a:srgbClr val="36A9E1"/>
      </a:accent3>
      <a:accent4>
        <a:srgbClr val="FFED00"/>
      </a:accent4>
      <a:accent5>
        <a:srgbClr val="FFC000"/>
      </a:accent5>
      <a:accent6>
        <a:srgbClr val="7030A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4172</Words>
  <Application>Microsoft Office PowerPoint</Application>
  <PresentationFormat>Panorámica</PresentationFormat>
  <Paragraphs>218</Paragraphs>
  <Slides>44</Slides>
  <Notes>1</Notes>
  <HiddenSlides>0</HiddenSlides>
  <MMClips>1</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44</vt:i4>
      </vt:variant>
    </vt:vector>
  </HeadingPairs>
  <TitlesOfParts>
    <vt:vector size="48" baseType="lpstr">
      <vt:lpstr>Arial</vt:lpstr>
      <vt:lpstr>Calibri</vt:lpstr>
      <vt:lpstr>Symbol</vt:lpstr>
      <vt:lpstr>Tema de Office</vt:lpstr>
      <vt:lpstr>Presentación de PowerPoint</vt:lpstr>
      <vt:lpstr>Index</vt:lpstr>
      <vt:lpstr>Learning outcomes</vt:lpstr>
      <vt:lpstr>1. Understanding Inclusive Representation 1.1. Definition and Importance</vt:lpstr>
      <vt:lpstr>1. Understanding Inclusive Representation 1.2. Historical Context and Evolution of Media Representation (1)</vt:lpstr>
      <vt:lpstr>1. Understanding Inclusive Representation 1.2. Historical Context and Evolution of Media Representation (2)</vt:lpstr>
      <vt:lpstr>1. Understanding Inclusive Representation 1.2. Historical Context and Evolution of Media Representation (3)</vt:lpstr>
      <vt:lpstr>1. Understanding Inclusive Representation 1.2. Historical Context and Evolution of Media Representation (4)</vt:lpstr>
      <vt:lpstr>1. Understanding Inclusive Representation 1.2. Historical Context and Evolution of Media Representation (5)</vt:lpstr>
      <vt:lpstr>1. Understanding Inclusive Representation 1.2. Historical Context and Evolution of Media Representation (6)</vt:lpstr>
      <vt:lpstr>1. Understanding Inclusive Representation 1.2. Historical Context and Evolution of Media Representation (7)</vt:lpstr>
      <vt:lpstr>1. Understanding Inclusive Representation 1.2. Historical Context and Evolution of Media Representation (8)</vt:lpstr>
      <vt:lpstr>1. Understanding Inclusive Representation 1.3. Legal and Ethical Considerations (1)</vt:lpstr>
      <vt:lpstr>1. Understanding Inclusive Representation 1.3. Legal and Ethical Considerations (2)</vt:lpstr>
      <vt:lpstr>1. Understanding Inclusive Representation 1.3. Legal and Ethical Considerations (3)</vt:lpstr>
      <vt:lpstr>2. Importance of Diversity in Representation 2.1. The Power of Diverse Narratives (1)</vt:lpstr>
      <vt:lpstr>2. Importance of Diversity in Representation 2.1. The Power of Diverse Narratives (2)</vt:lpstr>
      <vt:lpstr>2. Importance of Diversity in Representation 2.1. The Power of Diverse Narratives (3)</vt:lpstr>
      <vt:lpstr>2. Importance of Diversity in Representation 2.1. The Power of Diverse Narratives (4)</vt:lpstr>
      <vt:lpstr>2. Importance of Diversity in Representation 2.1. The Power of Diverse Narratives (5)</vt:lpstr>
      <vt:lpstr>2. Importance of Diversity in Representation 2.2. Real-World Examples of Inclusive Representation (1)</vt:lpstr>
      <vt:lpstr>2. Importance of Diversity in Representation 2.2. Real-World Examples of Inclusive Representation (2)</vt:lpstr>
      <vt:lpstr>2. Importance of Diversity in Representation 2.2. Real-World Examples of Inclusive Representation (3)</vt:lpstr>
      <vt:lpstr>2. Importance of Diversity in Representation 2.2. Real-World Examples of Inclusive Representation (4)</vt:lpstr>
      <vt:lpstr>2. Importance of Diversity in Representation 2.2. Real-World Examples of Inclusive Representation (5)</vt:lpstr>
      <vt:lpstr>3. Creating Inclusive Content 3.1. Developing Inclusive Stories (1)</vt:lpstr>
      <vt:lpstr>3. Creating Inclusive Content 3.1. Developing Inclusive Stories (2)</vt:lpstr>
      <vt:lpstr>3. Creating Inclusive Content 3.1. Developing Inclusive Stories (3)</vt:lpstr>
      <vt:lpstr>3. Creating Inclusive Content 3.1. Developing Inclusive Stories (4)</vt:lpstr>
      <vt:lpstr>3. Creating Inclusive Content 3.2. Visual and Audio Representation (1)</vt:lpstr>
      <vt:lpstr>3. Creating Inclusive Content 3.2. Visual and Audio Representation (2)</vt:lpstr>
      <vt:lpstr>3. Creating Inclusive Content 3.2. Visual and Audio Representation (3)</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Summing up</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IWS</dc:creator>
  <cp:lastModifiedBy>Miriam IWS</cp:lastModifiedBy>
  <cp:revision>80</cp:revision>
  <dcterms:created xsi:type="dcterms:W3CDTF">2024-02-15T10:13:29Z</dcterms:created>
  <dcterms:modified xsi:type="dcterms:W3CDTF">2024-09-17T11:02:41Z</dcterms:modified>
</cp:coreProperties>
</file>