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6"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ADBAA39-D8FA-4F2B-A1D2-757FB931877F}">
  <a:tblStyle styleId="{6ADBAA39-D8FA-4F2B-A1D2-757FB931877F}"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629"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s-ES"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2" name="Google Shape;102;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3103ca18592_0_3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0" name="Google Shape;180;g3103ca18592_0_3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30b8f5951de_0_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1" name="Google Shape;191;g30b8f5951de_0_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2d48aca1179_0_24: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0" name="Google Shape;200;g2d48aca1179_0_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3114f20ee8f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7" name="Google Shape;207;g3114f20ee8f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3114f20ee8f_0_1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8" name="Google Shape;218;g3114f20ee8f_0_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2d48aca1179_0_3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7" name="Google Shape;227;g2d48aca1179_0_3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g3108c38557d_0_1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6" name="Google Shape;236;g3108c38557d_0_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g2d48aca1179_0_4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5" name="Google Shape;245;g2d48aca1179_0_4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g2d48aca1179_0_5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1" name="Google Shape;251;g2d48aca1179_0_5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g31198fc9d6e_0_2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1" name="Google Shape;261;g31198fc9d6e_0_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8" name="Google Shape;108;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1" name="Google Shape;271;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Google Shape;279;g2d48aca1179_0_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0" name="Google Shape;280;g2d48aca1179_0_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Google Shape;288;g3103ca18592_0_5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9" name="Google Shape;289;g3103ca18592_0_5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Google Shape;296;p1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7" name="Google Shape;297;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Google Shape;309;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0" name="Google Shape;310;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7" name="Google Shape;317;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7"/>
        <p:cNvGrpSpPr/>
        <p:nvPr/>
      </p:nvGrpSpPr>
      <p:grpSpPr>
        <a:xfrm>
          <a:off x="0" y="0"/>
          <a:ext cx="0" cy="0"/>
          <a:chOff x="0" y="0"/>
          <a:chExt cx="0" cy="0"/>
        </a:xfrm>
      </p:grpSpPr>
      <p:sp>
        <p:nvSpPr>
          <p:cNvPr id="328" name="Google Shape;328;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29" name="Google Shape;329;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4"/>
        <p:cNvGrpSpPr/>
        <p:nvPr/>
      </p:nvGrpSpPr>
      <p:grpSpPr>
        <a:xfrm>
          <a:off x="0" y="0"/>
          <a:ext cx="0" cy="0"/>
          <a:chOff x="0" y="0"/>
          <a:chExt cx="0" cy="0"/>
        </a:xfrm>
      </p:grpSpPr>
      <p:sp>
        <p:nvSpPr>
          <p:cNvPr id="335" name="Google Shape;335;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36" name="Google Shape;336;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5"/>
        <p:cNvGrpSpPr/>
        <p:nvPr/>
      </p:nvGrpSpPr>
      <p:grpSpPr>
        <a:xfrm>
          <a:off x="0" y="0"/>
          <a:ext cx="0" cy="0"/>
          <a:chOff x="0" y="0"/>
          <a:chExt cx="0" cy="0"/>
        </a:xfrm>
      </p:grpSpPr>
      <p:sp>
        <p:nvSpPr>
          <p:cNvPr id="346" name="Google Shape;346;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47" name="Google Shape;347;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Google Shape;353;p1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4" name="Google Shape;354;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0" name="Google Shape;120;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2"/>
        <p:cNvGrpSpPr/>
        <p:nvPr/>
      </p:nvGrpSpPr>
      <p:grpSpPr>
        <a:xfrm>
          <a:off x="0" y="0"/>
          <a:ext cx="0" cy="0"/>
          <a:chOff x="0" y="0"/>
          <a:chExt cx="0" cy="0"/>
        </a:xfrm>
      </p:grpSpPr>
      <p:sp>
        <p:nvSpPr>
          <p:cNvPr id="363" name="Google Shape;363;p1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64" name="Google Shape;364;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9"/>
        <p:cNvGrpSpPr/>
        <p:nvPr/>
      </p:nvGrpSpPr>
      <p:grpSpPr>
        <a:xfrm>
          <a:off x="0" y="0"/>
          <a:ext cx="0" cy="0"/>
          <a:chOff x="0" y="0"/>
          <a:chExt cx="0" cy="0"/>
        </a:xfrm>
      </p:grpSpPr>
      <p:sp>
        <p:nvSpPr>
          <p:cNvPr id="370" name="Google Shape;370;p1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71" name="Google Shape;371;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9"/>
        <p:cNvGrpSpPr/>
        <p:nvPr/>
      </p:nvGrpSpPr>
      <p:grpSpPr>
        <a:xfrm>
          <a:off x="0" y="0"/>
          <a:ext cx="0" cy="0"/>
          <a:chOff x="0" y="0"/>
          <a:chExt cx="0" cy="0"/>
        </a:xfrm>
      </p:grpSpPr>
      <p:sp>
        <p:nvSpPr>
          <p:cNvPr id="380" name="Google Shape;380;p2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81" name="Google Shape;381;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6"/>
        <p:cNvGrpSpPr/>
        <p:nvPr/>
      </p:nvGrpSpPr>
      <p:grpSpPr>
        <a:xfrm>
          <a:off x="0" y="0"/>
          <a:ext cx="0" cy="0"/>
          <a:chOff x="0" y="0"/>
          <a:chExt cx="0" cy="0"/>
        </a:xfrm>
      </p:grpSpPr>
      <p:sp>
        <p:nvSpPr>
          <p:cNvPr id="387" name="Google Shape;387;p2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88" name="Google Shape;388;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0"/>
        <p:cNvGrpSpPr/>
        <p:nvPr/>
      </p:nvGrpSpPr>
      <p:grpSpPr>
        <a:xfrm>
          <a:off x="0" y="0"/>
          <a:ext cx="0" cy="0"/>
          <a:chOff x="0" y="0"/>
          <a:chExt cx="0" cy="0"/>
        </a:xfrm>
      </p:grpSpPr>
      <p:sp>
        <p:nvSpPr>
          <p:cNvPr id="401" name="Google Shape;401;p2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2" name="Google Shape;402;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3" name="Google Shape;133;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31198fc9d6e_2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1" name="Google Shape;141;g31198fc9d6e_2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8: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9" name="Google Shape;149;p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3103ca18592_0_1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7" name="Google Shape;157;g3103ca18592_0_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3103ca18592_0_2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3" name="Google Shape;163;g3103ca18592_0_2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2" name="Google Shape;172;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object" type="obj">
  <p:cSld name="OBJECT">
    <p:spTree>
      <p:nvGrpSpPr>
        <p:cNvPr id="1" name="Shape 10"/>
        <p:cNvGrpSpPr/>
        <p:nvPr/>
      </p:nvGrpSpPr>
      <p:grpSpPr>
        <a:xfrm>
          <a:off x="0" y="0"/>
          <a:ext cx="0" cy="0"/>
          <a:chOff x="0" y="0"/>
          <a:chExt cx="0" cy="0"/>
        </a:xfrm>
      </p:grpSpPr>
      <p:sp>
        <p:nvSpPr>
          <p:cNvPr id="11" name="Google Shape;11;p2"/>
          <p:cNvSpPr txBox="1">
            <a:spLocks noGrp="1"/>
          </p:cNvSpPr>
          <p:nvPr>
            <p:ph type="title"/>
          </p:nvPr>
        </p:nvSpPr>
        <p:spPr>
          <a:xfrm>
            <a:off x="838200" y="340823"/>
            <a:ext cx="7790411" cy="10260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chemeClr val="dk1"/>
              </a:buClr>
              <a:buSzPts val="2800"/>
              <a:buFont typeface="Calibri"/>
              <a:buNone/>
              <a:defRPr sz="2800" b="1"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2" name="Google Shape;12;p2"/>
          <p:cNvSpPr txBox="1">
            <a:spLocks noGrp="1"/>
          </p:cNvSpPr>
          <p:nvPr>
            <p:ph type="body" idx="1"/>
          </p:nvPr>
        </p:nvSpPr>
        <p:spPr>
          <a:xfrm>
            <a:off x="838200" y="1633140"/>
            <a:ext cx="10515600" cy="393792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13" name="Google Shape;13;p2" descr="Imagen que contiene Texto&#10;&#10;Descripción generada automáticamente"/>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9157328" y="611895"/>
            <a:ext cx="1935480" cy="483870"/>
          </a:xfrm>
          <a:prstGeom prst="rect">
            <a:avLst/>
          </a:prstGeom>
          <a:noFill/>
          <a:ln>
            <a:noFill/>
          </a:ln>
        </p:spPr>
      </p:pic>
      <p:pic>
        <p:nvPicPr>
          <p:cNvPr id="14" name="Google Shape;14;p2" descr="Texto&#10;&#10;Descripción generada automáticamente"/>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838200" y="6057664"/>
            <a:ext cx="2043649" cy="455963"/>
          </a:xfrm>
          <a:prstGeom prst="rect">
            <a:avLst/>
          </a:prstGeom>
          <a:noFill/>
          <a:ln>
            <a:noFill/>
          </a:ln>
        </p:spPr>
      </p:pic>
      <p:sp>
        <p:nvSpPr>
          <p:cNvPr id="15" name="Google Shape;15;p2"/>
          <p:cNvSpPr/>
          <p:nvPr/>
        </p:nvSpPr>
        <p:spPr>
          <a:xfrm>
            <a:off x="0" y="0"/>
            <a:ext cx="309483" cy="6858000"/>
          </a:xfrm>
          <a:prstGeom prst="rect">
            <a:avLst/>
          </a:prstGeom>
          <a:solidFill>
            <a:srgbClr val="E6342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grpSp>
        <p:nvGrpSpPr>
          <p:cNvPr id="16" name="Google Shape;16;p2"/>
          <p:cNvGrpSpPr/>
          <p:nvPr/>
        </p:nvGrpSpPr>
        <p:grpSpPr>
          <a:xfrm rot="10800000">
            <a:off x="9575441" y="5676129"/>
            <a:ext cx="1708402" cy="109529"/>
            <a:chOff x="904702" y="1533987"/>
            <a:chExt cx="1708402" cy="109529"/>
          </a:xfrm>
        </p:grpSpPr>
        <p:sp>
          <p:nvSpPr>
            <p:cNvPr id="17" name="Google Shape;17;p2"/>
            <p:cNvSpPr/>
            <p:nvPr/>
          </p:nvSpPr>
          <p:spPr>
            <a:xfrm>
              <a:off x="904702" y="1533987"/>
              <a:ext cx="720000" cy="108000"/>
            </a:xfrm>
            <a:prstGeom prst="rect">
              <a:avLst/>
            </a:prstGeom>
            <a:solidFill>
              <a:srgbClr val="E6342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8" name="Google Shape;18;p2"/>
            <p:cNvSpPr/>
            <p:nvPr/>
          </p:nvSpPr>
          <p:spPr>
            <a:xfrm>
              <a:off x="1810537" y="1535516"/>
              <a:ext cx="108000" cy="108000"/>
            </a:xfrm>
            <a:prstGeom prst="ellipse">
              <a:avLst/>
            </a:prstGeom>
            <a:solidFill>
              <a:srgbClr val="E6342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9" name="Google Shape;19;p2"/>
            <p:cNvSpPr/>
            <p:nvPr/>
          </p:nvSpPr>
          <p:spPr>
            <a:xfrm>
              <a:off x="2042060" y="1533987"/>
              <a:ext cx="108000" cy="108000"/>
            </a:xfrm>
            <a:prstGeom prst="ellipse">
              <a:avLst/>
            </a:prstGeom>
            <a:solidFill>
              <a:srgbClr val="94C11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0" name="Google Shape;20;p2"/>
            <p:cNvSpPr/>
            <p:nvPr/>
          </p:nvSpPr>
          <p:spPr>
            <a:xfrm>
              <a:off x="2273582" y="1533987"/>
              <a:ext cx="108000" cy="108000"/>
            </a:xfrm>
            <a:prstGeom prst="ellipse">
              <a:avLst/>
            </a:prstGeom>
            <a:solidFill>
              <a:srgbClr val="36A9E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1" name="Google Shape;21;p2"/>
            <p:cNvSpPr/>
            <p:nvPr/>
          </p:nvSpPr>
          <p:spPr>
            <a:xfrm>
              <a:off x="2505104" y="1533987"/>
              <a:ext cx="108000" cy="108000"/>
            </a:xfrm>
            <a:prstGeom prst="ellipse">
              <a:avLst/>
            </a:prstGeom>
            <a:solidFill>
              <a:srgbClr val="FEED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22" name="Google Shape;22;p2"/>
            <p:cNvSpPr/>
            <p:nvPr/>
          </p:nvSpPr>
          <p:spPr>
            <a:xfrm>
              <a:off x="1579015" y="1533987"/>
              <a:ext cx="108000" cy="108000"/>
            </a:xfrm>
            <a:prstGeom prst="ellipse">
              <a:avLst/>
            </a:prstGeom>
            <a:solidFill>
              <a:srgbClr val="E6342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grpSp>
      <p:sp>
        <p:nvSpPr>
          <p:cNvPr id="23" name="Google Shape;23;p2"/>
          <p:cNvSpPr txBox="1"/>
          <p:nvPr/>
        </p:nvSpPr>
        <p:spPr>
          <a:xfrm>
            <a:off x="3092335" y="6051962"/>
            <a:ext cx="8261465" cy="43088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100" b="0" i="0" u="none" strike="noStrike" cap="none">
                <a:solidFill>
                  <a:schemeClr val="dk1"/>
                </a:solidFill>
                <a:latin typeface="Calibri"/>
                <a:ea typeface="Calibri"/>
                <a:cs typeface="Calibri"/>
                <a:sym typeface="Calibri"/>
              </a:rPr>
              <a:t>Funded by the European Union. Views and opinions expressed are however those of the author(s) only and do not necessarily reflect those of the European Union or the Institute of Youth (INJUVE). Neither the European Union nor INJUVE can be held responsible for them.</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ver">
  <p:cSld name="Cover">
    <p:spTree>
      <p:nvGrpSpPr>
        <p:cNvPr id="1" name="Shape 24"/>
        <p:cNvGrpSpPr/>
        <p:nvPr/>
      </p:nvGrpSpPr>
      <p:grpSpPr>
        <a:xfrm>
          <a:off x="0" y="0"/>
          <a:ext cx="0" cy="0"/>
          <a:chOff x="0" y="0"/>
          <a:chExt cx="0" cy="0"/>
        </a:xfrm>
      </p:grpSpPr>
      <p:sp>
        <p:nvSpPr>
          <p:cNvPr id="25" name="Google Shape;25;p3"/>
          <p:cNvSpPr txBox="1">
            <a:spLocks noGrp="1"/>
          </p:cNvSpPr>
          <p:nvPr>
            <p:ph type="subTitle" idx="1"/>
          </p:nvPr>
        </p:nvSpPr>
        <p:spPr>
          <a:xfrm>
            <a:off x="1524000" y="3429000"/>
            <a:ext cx="9144000" cy="1655762"/>
          </a:xfrm>
          <a:prstGeom prst="rect">
            <a:avLst/>
          </a:prstGeom>
          <a:noFill/>
          <a:ln>
            <a:noFill/>
          </a:ln>
        </p:spPr>
        <p:txBody>
          <a:bodyPr spcFirstLastPara="1" wrap="square" lIns="91425" tIns="45700" rIns="91425" bIns="45700" anchor="t" anchorCtr="0">
            <a:noAutofit/>
          </a:bodyPr>
          <a:lstStyle>
            <a:lvl1pPr marR="0" lvl="0" algn="ctr" rtl="0">
              <a:lnSpc>
                <a:spcPct val="90000"/>
              </a:lnSpc>
              <a:spcBef>
                <a:spcPts val="1000"/>
              </a:spcBef>
              <a:spcAft>
                <a:spcPts val="0"/>
              </a:spcAft>
              <a:buClr>
                <a:schemeClr val="dk1"/>
              </a:buClr>
              <a:buSzPts val="3200"/>
              <a:buFont typeface="Arial"/>
              <a:buNone/>
              <a:defRPr sz="3200" b="1" i="0" u="none" strike="noStrike" cap="none">
                <a:solidFill>
                  <a:schemeClr val="dk1"/>
                </a:solidFill>
                <a:latin typeface="Calibri"/>
                <a:ea typeface="Calibri"/>
                <a:cs typeface="Calibri"/>
                <a:sym typeface="Calibri"/>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endParaRPr/>
          </a:p>
        </p:txBody>
      </p:sp>
      <p:pic>
        <p:nvPicPr>
          <p:cNvPr id="26" name="Google Shape;26;p3" descr="Forma&#10;&#10;Descripción generada automáticamente con confianza baja"/>
          <p:cNvPicPr preferRelativeResize="0"/>
          <p:nvPr/>
        </p:nvPicPr>
        <p:blipFill rotWithShape="1">
          <a:blip r:embed="rId2">
            <a:alphaModFix/>
          </a:blip>
          <a:srcRect/>
          <a:stretch/>
        </p:blipFill>
        <p:spPr>
          <a:xfrm>
            <a:off x="3649274" y="1232735"/>
            <a:ext cx="4893452" cy="1223363"/>
          </a:xfrm>
          <a:prstGeom prst="rect">
            <a:avLst/>
          </a:prstGeom>
          <a:noFill/>
          <a:ln>
            <a:noFill/>
          </a:ln>
        </p:spPr>
      </p:pic>
      <p:pic>
        <p:nvPicPr>
          <p:cNvPr id="27" name="Google Shape;27;p3" descr="Texto&#10;&#10;Descripción generada automáticamente"/>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838200" y="6057664"/>
            <a:ext cx="2043649" cy="455963"/>
          </a:xfrm>
          <a:prstGeom prst="rect">
            <a:avLst/>
          </a:prstGeom>
          <a:noFill/>
          <a:ln>
            <a:noFill/>
          </a:ln>
        </p:spPr>
      </p:pic>
      <p:sp>
        <p:nvSpPr>
          <p:cNvPr id="28" name="Google Shape;28;p3"/>
          <p:cNvSpPr/>
          <p:nvPr/>
        </p:nvSpPr>
        <p:spPr>
          <a:xfrm>
            <a:off x="0" y="0"/>
            <a:ext cx="309483" cy="6858000"/>
          </a:xfrm>
          <a:prstGeom prst="rect">
            <a:avLst/>
          </a:prstGeom>
          <a:solidFill>
            <a:srgbClr val="E6342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nvGrpSpPr>
          <p:cNvPr id="29" name="Google Shape;29;p3"/>
          <p:cNvGrpSpPr/>
          <p:nvPr/>
        </p:nvGrpSpPr>
        <p:grpSpPr>
          <a:xfrm rot="10800000">
            <a:off x="9575441" y="5676129"/>
            <a:ext cx="1708402" cy="109529"/>
            <a:chOff x="904702" y="1533987"/>
            <a:chExt cx="1708402" cy="109529"/>
          </a:xfrm>
        </p:grpSpPr>
        <p:sp>
          <p:nvSpPr>
            <p:cNvPr id="30" name="Google Shape;30;p3"/>
            <p:cNvSpPr/>
            <p:nvPr/>
          </p:nvSpPr>
          <p:spPr>
            <a:xfrm>
              <a:off x="904702" y="1533987"/>
              <a:ext cx="720000" cy="108000"/>
            </a:xfrm>
            <a:prstGeom prst="rect">
              <a:avLst/>
            </a:prstGeom>
            <a:solidFill>
              <a:srgbClr val="E6342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1" name="Google Shape;31;p3"/>
            <p:cNvSpPr/>
            <p:nvPr/>
          </p:nvSpPr>
          <p:spPr>
            <a:xfrm>
              <a:off x="1810537" y="1535516"/>
              <a:ext cx="108000" cy="108000"/>
            </a:xfrm>
            <a:prstGeom prst="ellipse">
              <a:avLst/>
            </a:prstGeom>
            <a:solidFill>
              <a:srgbClr val="E6342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2" name="Google Shape;32;p3"/>
            <p:cNvSpPr/>
            <p:nvPr/>
          </p:nvSpPr>
          <p:spPr>
            <a:xfrm>
              <a:off x="2042060" y="1533987"/>
              <a:ext cx="108000" cy="108000"/>
            </a:xfrm>
            <a:prstGeom prst="ellipse">
              <a:avLst/>
            </a:prstGeom>
            <a:solidFill>
              <a:srgbClr val="94C11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3" name="Google Shape;33;p3"/>
            <p:cNvSpPr/>
            <p:nvPr/>
          </p:nvSpPr>
          <p:spPr>
            <a:xfrm>
              <a:off x="2273582" y="1533987"/>
              <a:ext cx="108000" cy="108000"/>
            </a:xfrm>
            <a:prstGeom prst="ellipse">
              <a:avLst/>
            </a:prstGeom>
            <a:solidFill>
              <a:srgbClr val="36A9E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4" name="Google Shape;34;p3"/>
            <p:cNvSpPr/>
            <p:nvPr/>
          </p:nvSpPr>
          <p:spPr>
            <a:xfrm>
              <a:off x="2505104" y="1533987"/>
              <a:ext cx="108000" cy="108000"/>
            </a:xfrm>
            <a:prstGeom prst="ellipse">
              <a:avLst/>
            </a:prstGeom>
            <a:solidFill>
              <a:srgbClr val="FEED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5" name="Google Shape;35;p3"/>
            <p:cNvSpPr/>
            <p:nvPr/>
          </p:nvSpPr>
          <p:spPr>
            <a:xfrm>
              <a:off x="1579015" y="1533987"/>
              <a:ext cx="108000" cy="108000"/>
            </a:xfrm>
            <a:prstGeom prst="ellipse">
              <a:avLst/>
            </a:prstGeom>
            <a:solidFill>
              <a:srgbClr val="E6342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sp>
        <p:nvSpPr>
          <p:cNvPr id="36" name="Google Shape;36;p3"/>
          <p:cNvSpPr txBox="1"/>
          <p:nvPr/>
        </p:nvSpPr>
        <p:spPr>
          <a:xfrm>
            <a:off x="3092335" y="6051962"/>
            <a:ext cx="8261465" cy="43088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100">
                <a:solidFill>
                  <a:schemeClr val="dk1"/>
                </a:solidFill>
                <a:latin typeface="Calibri"/>
                <a:ea typeface="Calibri"/>
                <a:cs typeface="Calibri"/>
                <a:sym typeface="Calibri"/>
              </a:rPr>
              <a:t>Funded by the European Union. Views and opinions expressed are however those of the author(s) only and do not necessarily reflect those of the European Union or the Institute of Youth (INJUVE). Neither the European Union nor INJUVE can be held responsible for them.</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2 objects">
  <p:cSld name="Title and 2 objects">
    <p:spTree>
      <p:nvGrpSpPr>
        <p:cNvPr id="1" name="Shape 37"/>
        <p:cNvGrpSpPr/>
        <p:nvPr/>
      </p:nvGrpSpPr>
      <p:grpSpPr>
        <a:xfrm>
          <a:off x="0" y="0"/>
          <a:ext cx="0" cy="0"/>
          <a:chOff x="0" y="0"/>
          <a:chExt cx="0" cy="0"/>
        </a:xfrm>
      </p:grpSpPr>
      <p:sp>
        <p:nvSpPr>
          <p:cNvPr id="38" name="Google Shape;38;p4"/>
          <p:cNvSpPr txBox="1">
            <a:spLocks noGrp="1"/>
          </p:cNvSpPr>
          <p:nvPr>
            <p:ph type="body" idx="1"/>
          </p:nvPr>
        </p:nvSpPr>
        <p:spPr>
          <a:xfrm>
            <a:off x="838200" y="1633140"/>
            <a:ext cx="5181600" cy="394639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9" name="Google Shape;39;p4"/>
          <p:cNvSpPr txBox="1">
            <a:spLocks noGrp="1"/>
          </p:cNvSpPr>
          <p:nvPr>
            <p:ph type="body" idx="2"/>
          </p:nvPr>
        </p:nvSpPr>
        <p:spPr>
          <a:xfrm>
            <a:off x="6172200" y="1633139"/>
            <a:ext cx="5181600" cy="394639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40" name="Google Shape;40;p4"/>
          <p:cNvSpPr txBox="1">
            <a:spLocks noGrp="1"/>
          </p:cNvSpPr>
          <p:nvPr>
            <p:ph type="title"/>
          </p:nvPr>
        </p:nvSpPr>
        <p:spPr>
          <a:xfrm>
            <a:off x="838200" y="340823"/>
            <a:ext cx="7790411" cy="10260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chemeClr val="dk1"/>
              </a:buClr>
              <a:buSzPts val="2800"/>
              <a:buFont typeface="Calibri"/>
              <a:buNone/>
              <a:defRPr sz="2800" b="1"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pic>
        <p:nvPicPr>
          <p:cNvPr id="41" name="Google Shape;41;p4" descr="Imagen que contiene Texto&#10;&#10;Descripción generada automáticamente"/>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9157328" y="611895"/>
            <a:ext cx="1935480" cy="483870"/>
          </a:xfrm>
          <a:prstGeom prst="rect">
            <a:avLst/>
          </a:prstGeom>
          <a:noFill/>
          <a:ln>
            <a:noFill/>
          </a:ln>
        </p:spPr>
      </p:pic>
      <p:pic>
        <p:nvPicPr>
          <p:cNvPr id="42" name="Google Shape;42;p4" descr="Texto&#10;&#10;Descripción generada automáticamente"/>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838200" y="6057664"/>
            <a:ext cx="2043649" cy="455963"/>
          </a:xfrm>
          <a:prstGeom prst="rect">
            <a:avLst/>
          </a:prstGeom>
          <a:noFill/>
          <a:ln>
            <a:noFill/>
          </a:ln>
        </p:spPr>
      </p:pic>
      <p:grpSp>
        <p:nvGrpSpPr>
          <p:cNvPr id="43" name="Google Shape;43;p4"/>
          <p:cNvGrpSpPr/>
          <p:nvPr/>
        </p:nvGrpSpPr>
        <p:grpSpPr>
          <a:xfrm rot="10800000">
            <a:off x="9575441" y="5676129"/>
            <a:ext cx="1708402" cy="109529"/>
            <a:chOff x="904702" y="1533987"/>
            <a:chExt cx="1708402" cy="109529"/>
          </a:xfrm>
        </p:grpSpPr>
        <p:sp>
          <p:nvSpPr>
            <p:cNvPr id="44" name="Google Shape;44;p4"/>
            <p:cNvSpPr/>
            <p:nvPr/>
          </p:nvSpPr>
          <p:spPr>
            <a:xfrm>
              <a:off x="904702" y="1533987"/>
              <a:ext cx="720000" cy="108000"/>
            </a:xfrm>
            <a:prstGeom prst="rect">
              <a:avLst/>
            </a:prstGeom>
            <a:solidFill>
              <a:srgbClr val="E6342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5" name="Google Shape;45;p4"/>
            <p:cNvSpPr/>
            <p:nvPr/>
          </p:nvSpPr>
          <p:spPr>
            <a:xfrm>
              <a:off x="1810537" y="1535516"/>
              <a:ext cx="108000" cy="108000"/>
            </a:xfrm>
            <a:prstGeom prst="ellipse">
              <a:avLst/>
            </a:prstGeom>
            <a:solidFill>
              <a:srgbClr val="E6342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6" name="Google Shape;46;p4"/>
            <p:cNvSpPr/>
            <p:nvPr/>
          </p:nvSpPr>
          <p:spPr>
            <a:xfrm>
              <a:off x="2042060" y="1533987"/>
              <a:ext cx="108000" cy="108000"/>
            </a:xfrm>
            <a:prstGeom prst="ellipse">
              <a:avLst/>
            </a:prstGeom>
            <a:solidFill>
              <a:srgbClr val="94C11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7" name="Google Shape;47;p4"/>
            <p:cNvSpPr/>
            <p:nvPr/>
          </p:nvSpPr>
          <p:spPr>
            <a:xfrm>
              <a:off x="2273582" y="1533987"/>
              <a:ext cx="108000" cy="108000"/>
            </a:xfrm>
            <a:prstGeom prst="ellipse">
              <a:avLst/>
            </a:prstGeom>
            <a:solidFill>
              <a:srgbClr val="36A9E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8" name="Google Shape;48;p4"/>
            <p:cNvSpPr/>
            <p:nvPr/>
          </p:nvSpPr>
          <p:spPr>
            <a:xfrm>
              <a:off x="2505104" y="1533987"/>
              <a:ext cx="108000" cy="108000"/>
            </a:xfrm>
            <a:prstGeom prst="ellipse">
              <a:avLst/>
            </a:prstGeom>
            <a:solidFill>
              <a:srgbClr val="FEED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49" name="Google Shape;49;p4"/>
            <p:cNvSpPr/>
            <p:nvPr/>
          </p:nvSpPr>
          <p:spPr>
            <a:xfrm>
              <a:off x="1579015" y="1533987"/>
              <a:ext cx="108000" cy="108000"/>
            </a:xfrm>
            <a:prstGeom prst="ellipse">
              <a:avLst/>
            </a:prstGeom>
            <a:solidFill>
              <a:srgbClr val="E6342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sp>
        <p:nvSpPr>
          <p:cNvPr id="50" name="Google Shape;50;p4"/>
          <p:cNvSpPr/>
          <p:nvPr/>
        </p:nvSpPr>
        <p:spPr>
          <a:xfrm>
            <a:off x="0" y="0"/>
            <a:ext cx="309483" cy="6858000"/>
          </a:xfrm>
          <a:prstGeom prst="rect">
            <a:avLst/>
          </a:prstGeom>
          <a:solidFill>
            <a:srgbClr val="E6342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1" name="Google Shape;51;p4"/>
          <p:cNvSpPr txBox="1"/>
          <p:nvPr/>
        </p:nvSpPr>
        <p:spPr>
          <a:xfrm>
            <a:off x="3092335" y="6051962"/>
            <a:ext cx="8261465" cy="43088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100">
                <a:solidFill>
                  <a:schemeClr val="dk1"/>
                </a:solidFill>
                <a:latin typeface="Calibri"/>
                <a:ea typeface="Calibri"/>
                <a:cs typeface="Calibri"/>
                <a:sym typeface="Calibri"/>
              </a:rPr>
              <a:t>Funded by the European Union. Views and opinions expressed are however those of the author(s) only and do not necessarily reflect those of the European Union or the Institute of Youth (INJUVE). Neither the European Union nor INJUVE can be held responsible for them.</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2 objects with subtitles">
  <p:cSld name="Title and 2 objects with subtitles">
    <p:spTree>
      <p:nvGrpSpPr>
        <p:cNvPr id="1" name="Shape 52"/>
        <p:cNvGrpSpPr/>
        <p:nvPr/>
      </p:nvGrpSpPr>
      <p:grpSpPr>
        <a:xfrm>
          <a:off x="0" y="0"/>
          <a:ext cx="0" cy="0"/>
          <a:chOff x="0" y="0"/>
          <a:chExt cx="0" cy="0"/>
        </a:xfrm>
      </p:grpSpPr>
      <p:sp>
        <p:nvSpPr>
          <p:cNvPr id="53" name="Google Shape;53;p5"/>
          <p:cNvSpPr txBox="1">
            <a:spLocks noGrp="1"/>
          </p:cNvSpPr>
          <p:nvPr>
            <p:ph type="body" idx="1"/>
          </p:nvPr>
        </p:nvSpPr>
        <p:spPr>
          <a:xfrm>
            <a:off x="839788" y="1633141"/>
            <a:ext cx="5157787" cy="754460"/>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E6342A"/>
              </a:buClr>
              <a:buSzPts val="2000"/>
              <a:buFont typeface="Arial"/>
              <a:buNone/>
              <a:defRPr sz="2000" b="1" i="0" u="none" strike="noStrike" cap="none">
                <a:solidFill>
                  <a:srgbClr val="E6342A"/>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54" name="Google Shape;54;p5"/>
          <p:cNvSpPr txBox="1">
            <a:spLocks noGrp="1"/>
          </p:cNvSpPr>
          <p:nvPr>
            <p:ph type="body" idx="2"/>
          </p:nvPr>
        </p:nvSpPr>
        <p:spPr>
          <a:xfrm>
            <a:off x="839788" y="2505075"/>
            <a:ext cx="5157787" cy="3063053"/>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55" name="Google Shape;55;p5"/>
          <p:cNvSpPr txBox="1">
            <a:spLocks noGrp="1"/>
          </p:cNvSpPr>
          <p:nvPr>
            <p:ph type="body" idx="3"/>
          </p:nvPr>
        </p:nvSpPr>
        <p:spPr>
          <a:xfrm>
            <a:off x="6172200" y="1633141"/>
            <a:ext cx="5183188" cy="754460"/>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E6342A"/>
              </a:buClr>
              <a:buSzPts val="2000"/>
              <a:buFont typeface="Arial"/>
              <a:buNone/>
              <a:defRPr sz="2000" b="1" i="0" u="none" strike="noStrike" cap="none">
                <a:solidFill>
                  <a:srgbClr val="E6342A"/>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56" name="Google Shape;56;p5"/>
          <p:cNvSpPr txBox="1">
            <a:spLocks noGrp="1"/>
          </p:cNvSpPr>
          <p:nvPr>
            <p:ph type="body" idx="4"/>
          </p:nvPr>
        </p:nvSpPr>
        <p:spPr>
          <a:xfrm>
            <a:off x="6172200" y="2505075"/>
            <a:ext cx="5183188" cy="304905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57" name="Google Shape;57;p5"/>
          <p:cNvSpPr/>
          <p:nvPr/>
        </p:nvSpPr>
        <p:spPr>
          <a:xfrm>
            <a:off x="0" y="0"/>
            <a:ext cx="309483" cy="6858000"/>
          </a:xfrm>
          <a:prstGeom prst="rect">
            <a:avLst/>
          </a:prstGeom>
          <a:solidFill>
            <a:srgbClr val="E6342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8" name="Google Shape;58;p5"/>
          <p:cNvSpPr txBox="1">
            <a:spLocks noGrp="1"/>
          </p:cNvSpPr>
          <p:nvPr>
            <p:ph type="title"/>
          </p:nvPr>
        </p:nvSpPr>
        <p:spPr>
          <a:xfrm>
            <a:off x="838200" y="340823"/>
            <a:ext cx="7790411" cy="10260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chemeClr val="dk1"/>
              </a:buClr>
              <a:buSzPts val="2800"/>
              <a:buFont typeface="Calibri"/>
              <a:buNone/>
              <a:defRPr sz="2800" b="1"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pic>
        <p:nvPicPr>
          <p:cNvPr id="59" name="Google Shape;59;p5" descr="Imagen que contiene Texto&#10;&#10;Descripción generada automáticamente"/>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9157328" y="611895"/>
            <a:ext cx="1935480" cy="483870"/>
          </a:xfrm>
          <a:prstGeom prst="rect">
            <a:avLst/>
          </a:prstGeom>
          <a:noFill/>
          <a:ln>
            <a:noFill/>
          </a:ln>
        </p:spPr>
      </p:pic>
      <p:pic>
        <p:nvPicPr>
          <p:cNvPr id="60" name="Google Shape;60;p5" descr="Texto&#10;&#10;Descripción generada automáticamente"/>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838200" y="6057664"/>
            <a:ext cx="2043649" cy="455963"/>
          </a:xfrm>
          <a:prstGeom prst="rect">
            <a:avLst/>
          </a:prstGeom>
          <a:noFill/>
          <a:ln>
            <a:noFill/>
          </a:ln>
        </p:spPr>
      </p:pic>
      <p:grpSp>
        <p:nvGrpSpPr>
          <p:cNvPr id="61" name="Google Shape;61;p5"/>
          <p:cNvGrpSpPr/>
          <p:nvPr/>
        </p:nvGrpSpPr>
        <p:grpSpPr>
          <a:xfrm rot="10800000">
            <a:off x="9575441" y="5676129"/>
            <a:ext cx="1708402" cy="109529"/>
            <a:chOff x="904702" y="1533987"/>
            <a:chExt cx="1708402" cy="109529"/>
          </a:xfrm>
        </p:grpSpPr>
        <p:sp>
          <p:nvSpPr>
            <p:cNvPr id="62" name="Google Shape;62;p5"/>
            <p:cNvSpPr/>
            <p:nvPr/>
          </p:nvSpPr>
          <p:spPr>
            <a:xfrm>
              <a:off x="904702" y="1533987"/>
              <a:ext cx="720000" cy="108000"/>
            </a:xfrm>
            <a:prstGeom prst="rect">
              <a:avLst/>
            </a:prstGeom>
            <a:solidFill>
              <a:srgbClr val="E6342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63" name="Google Shape;63;p5"/>
            <p:cNvSpPr/>
            <p:nvPr/>
          </p:nvSpPr>
          <p:spPr>
            <a:xfrm>
              <a:off x="1810537" y="1535516"/>
              <a:ext cx="108000" cy="108000"/>
            </a:xfrm>
            <a:prstGeom prst="ellipse">
              <a:avLst/>
            </a:prstGeom>
            <a:solidFill>
              <a:srgbClr val="E6342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64" name="Google Shape;64;p5"/>
            <p:cNvSpPr/>
            <p:nvPr/>
          </p:nvSpPr>
          <p:spPr>
            <a:xfrm>
              <a:off x="2042060" y="1533987"/>
              <a:ext cx="108000" cy="108000"/>
            </a:xfrm>
            <a:prstGeom prst="ellipse">
              <a:avLst/>
            </a:prstGeom>
            <a:solidFill>
              <a:srgbClr val="94C11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65" name="Google Shape;65;p5"/>
            <p:cNvSpPr/>
            <p:nvPr/>
          </p:nvSpPr>
          <p:spPr>
            <a:xfrm>
              <a:off x="2273582" y="1533987"/>
              <a:ext cx="108000" cy="108000"/>
            </a:xfrm>
            <a:prstGeom prst="ellipse">
              <a:avLst/>
            </a:prstGeom>
            <a:solidFill>
              <a:srgbClr val="36A9E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66" name="Google Shape;66;p5"/>
            <p:cNvSpPr/>
            <p:nvPr/>
          </p:nvSpPr>
          <p:spPr>
            <a:xfrm>
              <a:off x="2505104" y="1533987"/>
              <a:ext cx="108000" cy="108000"/>
            </a:xfrm>
            <a:prstGeom prst="ellipse">
              <a:avLst/>
            </a:prstGeom>
            <a:solidFill>
              <a:srgbClr val="FEED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67" name="Google Shape;67;p5"/>
            <p:cNvSpPr/>
            <p:nvPr/>
          </p:nvSpPr>
          <p:spPr>
            <a:xfrm>
              <a:off x="1579015" y="1533987"/>
              <a:ext cx="108000" cy="108000"/>
            </a:xfrm>
            <a:prstGeom prst="ellipse">
              <a:avLst/>
            </a:prstGeom>
            <a:solidFill>
              <a:srgbClr val="E6342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sp>
        <p:nvSpPr>
          <p:cNvPr id="68" name="Google Shape;68;p5"/>
          <p:cNvSpPr txBox="1"/>
          <p:nvPr/>
        </p:nvSpPr>
        <p:spPr>
          <a:xfrm>
            <a:off x="3092335" y="6051962"/>
            <a:ext cx="8261465" cy="43088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100">
                <a:solidFill>
                  <a:schemeClr val="dk1"/>
                </a:solidFill>
                <a:latin typeface="Calibri"/>
                <a:ea typeface="Calibri"/>
                <a:cs typeface="Calibri"/>
                <a:sym typeface="Calibri"/>
              </a:rPr>
              <a:t>Funded by the European Union. Views and opinions expressed are however those of the author(s) only and do not necessarily reflect those of the European Union or the Institute of Youth (INJUVE). Neither the European Union nor INJUVE can be held responsible for them.</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Lateral layout" type="objTx">
  <p:cSld name="OBJECT_WITH_CAPTION_TEXT">
    <p:spTree>
      <p:nvGrpSpPr>
        <p:cNvPr id="1" name="Shape 69"/>
        <p:cNvGrpSpPr/>
        <p:nvPr/>
      </p:nvGrpSpPr>
      <p:grpSpPr>
        <a:xfrm>
          <a:off x="0" y="0"/>
          <a:ext cx="0" cy="0"/>
          <a:chOff x="0" y="0"/>
          <a:chExt cx="0" cy="0"/>
        </a:xfrm>
      </p:grpSpPr>
      <p:sp>
        <p:nvSpPr>
          <p:cNvPr id="70" name="Google Shape;70;p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chemeClr val="dk1"/>
              </a:buClr>
              <a:buSzPts val="2800"/>
              <a:buFont typeface="Calibri"/>
              <a:buNone/>
              <a:defRPr sz="2800" b="1"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1" name="Google Shape;71;p6"/>
          <p:cNvSpPr txBox="1">
            <a:spLocks noGrp="1"/>
          </p:cNvSpPr>
          <p:nvPr>
            <p:ph type="body" idx="1"/>
          </p:nvPr>
        </p:nvSpPr>
        <p:spPr>
          <a:xfrm>
            <a:off x="5183188" y="1278738"/>
            <a:ext cx="6172200" cy="4292329"/>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1pPr>
            <a:lvl2pPr marL="914400" marR="0" lvl="1" indent="-406400" algn="l" rtl="0">
              <a:lnSpc>
                <a:spcPct val="90000"/>
              </a:lnSpc>
              <a:spcBef>
                <a:spcPts val="5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72" name="Google Shape;72;p6"/>
          <p:cNvSpPr txBox="1">
            <a:spLocks noGrp="1"/>
          </p:cNvSpPr>
          <p:nvPr>
            <p:ph type="body" idx="2"/>
          </p:nvPr>
        </p:nvSpPr>
        <p:spPr>
          <a:xfrm>
            <a:off x="839788" y="2057400"/>
            <a:ext cx="3932237" cy="351366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9pPr>
          </a:lstStyle>
          <a:p>
            <a:endParaRPr/>
          </a:p>
        </p:txBody>
      </p:sp>
      <p:sp>
        <p:nvSpPr>
          <p:cNvPr id="73" name="Google Shape;73;p6"/>
          <p:cNvSpPr/>
          <p:nvPr/>
        </p:nvSpPr>
        <p:spPr>
          <a:xfrm>
            <a:off x="0" y="0"/>
            <a:ext cx="309483" cy="6858000"/>
          </a:xfrm>
          <a:prstGeom prst="rect">
            <a:avLst/>
          </a:prstGeom>
          <a:solidFill>
            <a:srgbClr val="E6342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74" name="Google Shape;74;p6" descr="Texto&#10;&#10;Descripción generada automáticamente"/>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838200" y="6057664"/>
            <a:ext cx="2043649" cy="455963"/>
          </a:xfrm>
          <a:prstGeom prst="rect">
            <a:avLst/>
          </a:prstGeom>
          <a:noFill/>
          <a:ln>
            <a:noFill/>
          </a:ln>
        </p:spPr>
      </p:pic>
      <p:grpSp>
        <p:nvGrpSpPr>
          <p:cNvPr id="75" name="Google Shape;75;p6"/>
          <p:cNvGrpSpPr/>
          <p:nvPr/>
        </p:nvGrpSpPr>
        <p:grpSpPr>
          <a:xfrm rot="10800000">
            <a:off x="9575441" y="5676129"/>
            <a:ext cx="1708402" cy="109529"/>
            <a:chOff x="904702" y="1533987"/>
            <a:chExt cx="1708402" cy="109529"/>
          </a:xfrm>
        </p:grpSpPr>
        <p:sp>
          <p:nvSpPr>
            <p:cNvPr id="76" name="Google Shape;76;p6"/>
            <p:cNvSpPr/>
            <p:nvPr/>
          </p:nvSpPr>
          <p:spPr>
            <a:xfrm>
              <a:off x="904702" y="1533987"/>
              <a:ext cx="720000" cy="108000"/>
            </a:xfrm>
            <a:prstGeom prst="rect">
              <a:avLst/>
            </a:prstGeom>
            <a:solidFill>
              <a:srgbClr val="E6342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77" name="Google Shape;77;p6"/>
            <p:cNvSpPr/>
            <p:nvPr/>
          </p:nvSpPr>
          <p:spPr>
            <a:xfrm>
              <a:off x="1810537" y="1535516"/>
              <a:ext cx="108000" cy="108000"/>
            </a:xfrm>
            <a:prstGeom prst="ellipse">
              <a:avLst/>
            </a:prstGeom>
            <a:solidFill>
              <a:srgbClr val="E6342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78" name="Google Shape;78;p6"/>
            <p:cNvSpPr/>
            <p:nvPr/>
          </p:nvSpPr>
          <p:spPr>
            <a:xfrm>
              <a:off x="2042060" y="1533987"/>
              <a:ext cx="108000" cy="108000"/>
            </a:xfrm>
            <a:prstGeom prst="ellipse">
              <a:avLst/>
            </a:prstGeom>
            <a:solidFill>
              <a:srgbClr val="94C11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79" name="Google Shape;79;p6"/>
            <p:cNvSpPr/>
            <p:nvPr/>
          </p:nvSpPr>
          <p:spPr>
            <a:xfrm>
              <a:off x="2273582" y="1533987"/>
              <a:ext cx="108000" cy="108000"/>
            </a:xfrm>
            <a:prstGeom prst="ellipse">
              <a:avLst/>
            </a:prstGeom>
            <a:solidFill>
              <a:srgbClr val="36A9E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80" name="Google Shape;80;p6"/>
            <p:cNvSpPr/>
            <p:nvPr/>
          </p:nvSpPr>
          <p:spPr>
            <a:xfrm>
              <a:off x="2505104" y="1533987"/>
              <a:ext cx="108000" cy="108000"/>
            </a:xfrm>
            <a:prstGeom prst="ellipse">
              <a:avLst/>
            </a:prstGeom>
            <a:solidFill>
              <a:srgbClr val="FEED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81" name="Google Shape;81;p6"/>
            <p:cNvSpPr/>
            <p:nvPr/>
          </p:nvSpPr>
          <p:spPr>
            <a:xfrm>
              <a:off x="1579015" y="1533987"/>
              <a:ext cx="108000" cy="108000"/>
            </a:xfrm>
            <a:prstGeom prst="ellipse">
              <a:avLst/>
            </a:prstGeom>
            <a:solidFill>
              <a:srgbClr val="E6342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pic>
        <p:nvPicPr>
          <p:cNvPr id="82" name="Google Shape;82;p6" descr="Imagen que contiene Texto&#10;&#10;Descripción generada automáticamente"/>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9157328" y="611895"/>
            <a:ext cx="1935480" cy="483870"/>
          </a:xfrm>
          <a:prstGeom prst="rect">
            <a:avLst/>
          </a:prstGeom>
          <a:noFill/>
          <a:ln>
            <a:noFill/>
          </a:ln>
        </p:spPr>
      </p:pic>
      <p:sp>
        <p:nvSpPr>
          <p:cNvPr id="83" name="Google Shape;83;p6"/>
          <p:cNvSpPr txBox="1"/>
          <p:nvPr/>
        </p:nvSpPr>
        <p:spPr>
          <a:xfrm>
            <a:off x="3092335" y="6051962"/>
            <a:ext cx="8261465" cy="43088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100">
                <a:solidFill>
                  <a:schemeClr val="dk1"/>
                </a:solidFill>
                <a:latin typeface="Calibri"/>
                <a:ea typeface="Calibri"/>
                <a:cs typeface="Calibri"/>
                <a:sym typeface="Calibri"/>
              </a:rPr>
              <a:t>Funded by the European Union. Views and opinions expressed are however those of the author(s) only and do not necessarily reflect those of the European Union or the Institute of Youth (INJUVE). Neither the European Union nor INJUVE can be held responsible for them.</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with style" type="blank">
  <p:cSld name="BLANK">
    <p:spTree>
      <p:nvGrpSpPr>
        <p:cNvPr id="1" name="Shape 84"/>
        <p:cNvGrpSpPr/>
        <p:nvPr/>
      </p:nvGrpSpPr>
      <p:grpSpPr>
        <a:xfrm>
          <a:off x="0" y="0"/>
          <a:ext cx="0" cy="0"/>
          <a:chOff x="0" y="0"/>
          <a:chExt cx="0" cy="0"/>
        </a:xfrm>
      </p:grpSpPr>
      <p:pic>
        <p:nvPicPr>
          <p:cNvPr id="85" name="Google Shape;85;p7" descr="Texto&#10;&#10;Descripción generada automáticamente"/>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838200" y="6057664"/>
            <a:ext cx="2043649" cy="455963"/>
          </a:xfrm>
          <a:prstGeom prst="rect">
            <a:avLst/>
          </a:prstGeom>
          <a:noFill/>
          <a:ln>
            <a:noFill/>
          </a:ln>
        </p:spPr>
      </p:pic>
      <p:grpSp>
        <p:nvGrpSpPr>
          <p:cNvPr id="86" name="Google Shape;86;p7"/>
          <p:cNvGrpSpPr/>
          <p:nvPr/>
        </p:nvGrpSpPr>
        <p:grpSpPr>
          <a:xfrm rot="10800000">
            <a:off x="9575441" y="5676129"/>
            <a:ext cx="1708402" cy="109529"/>
            <a:chOff x="904702" y="1533987"/>
            <a:chExt cx="1708402" cy="109529"/>
          </a:xfrm>
        </p:grpSpPr>
        <p:sp>
          <p:nvSpPr>
            <p:cNvPr id="87" name="Google Shape;87;p7"/>
            <p:cNvSpPr/>
            <p:nvPr/>
          </p:nvSpPr>
          <p:spPr>
            <a:xfrm>
              <a:off x="904702" y="1533987"/>
              <a:ext cx="720000" cy="108000"/>
            </a:xfrm>
            <a:prstGeom prst="rect">
              <a:avLst/>
            </a:prstGeom>
            <a:solidFill>
              <a:srgbClr val="E6342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88" name="Google Shape;88;p7"/>
            <p:cNvSpPr/>
            <p:nvPr/>
          </p:nvSpPr>
          <p:spPr>
            <a:xfrm>
              <a:off x="1810537" y="1535516"/>
              <a:ext cx="108000" cy="108000"/>
            </a:xfrm>
            <a:prstGeom prst="ellipse">
              <a:avLst/>
            </a:prstGeom>
            <a:solidFill>
              <a:srgbClr val="E6342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89" name="Google Shape;89;p7"/>
            <p:cNvSpPr/>
            <p:nvPr/>
          </p:nvSpPr>
          <p:spPr>
            <a:xfrm>
              <a:off x="2042060" y="1533987"/>
              <a:ext cx="108000" cy="108000"/>
            </a:xfrm>
            <a:prstGeom prst="ellipse">
              <a:avLst/>
            </a:prstGeom>
            <a:solidFill>
              <a:srgbClr val="94C11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90" name="Google Shape;90;p7"/>
            <p:cNvSpPr/>
            <p:nvPr/>
          </p:nvSpPr>
          <p:spPr>
            <a:xfrm>
              <a:off x="2273582" y="1533987"/>
              <a:ext cx="108000" cy="108000"/>
            </a:xfrm>
            <a:prstGeom prst="ellipse">
              <a:avLst/>
            </a:prstGeom>
            <a:solidFill>
              <a:srgbClr val="36A9E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91" name="Google Shape;91;p7"/>
            <p:cNvSpPr/>
            <p:nvPr/>
          </p:nvSpPr>
          <p:spPr>
            <a:xfrm>
              <a:off x="2505104" y="1533987"/>
              <a:ext cx="108000" cy="108000"/>
            </a:xfrm>
            <a:prstGeom prst="ellipse">
              <a:avLst/>
            </a:prstGeom>
            <a:solidFill>
              <a:srgbClr val="FEED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92" name="Google Shape;92;p7"/>
            <p:cNvSpPr/>
            <p:nvPr/>
          </p:nvSpPr>
          <p:spPr>
            <a:xfrm>
              <a:off x="1579015" y="1533987"/>
              <a:ext cx="108000" cy="108000"/>
            </a:xfrm>
            <a:prstGeom prst="ellipse">
              <a:avLst/>
            </a:prstGeom>
            <a:solidFill>
              <a:srgbClr val="E6342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grpSp>
      <p:sp>
        <p:nvSpPr>
          <p:cNvPr id="93" name="Google Shape;93;p7"/>
          <p:cNvSpPr/>
          <p:nvPr/>
        </p:nvSpPr>
        <p:spPr>
          <a:xfrm>
            <a:off x="0" y="0"/>
            <a:ext cx="309483" cy="6858000"/>
          </a:xfrm>
          <a:prstGeom prst="rect">
            <a:avLst/>
          </a:prstGeom>
          <a:solidFill>
            <a:srgbClr val="E6342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pic>
        <p:nvPicPr>
          <p:cNvPr id="94" name="Google Shape;94;p7" descr="Imagen que contiene Texto&#10;&#10;Descripción generada automáticamente"/>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9157328" y="611895"/>
            <a:ext cx="1935480" cy="483870"/>
          </a:xfrm>
          <a:prstGeom prst="rect">
            <a:avLst/>
          </a:prstGeom>
          <a:noFill/>
          <a:ln>
            <a:noFill/>
          </a:ln>
        </p:spPr>
      </p:pic>
      <p:sp>
        <p:nvSpPr>
          <p:cNvPr id="95" name="Google Shape;95;p7"/>
          <p:cNvSpPr txBox="1"/>
          <p:nvPr/>
        </p:nvSpPr>
        <p:spPr>
          <a:xfrm>
            <a:off x="3092335" y="6051962"/>
            <a:ext cx="8261465" cy="43088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100">
                <a:solidFill>
                  <a:schemeClr val="dk1"/>
                </a:solidFill>
                <a:latin typeface="Calibri"/>
                <a:ea typeface="Calibri"/>
                <a:cs typeface="Calibri"/>
                <a:sym typeface="Calibri"/>
              </a:rPr>
              <a:t>Funded by the European Union. Views and opinions expressed are however those of the author(s) only and do not necessarily reflect those of the European Union or the Institute of Youth (INJUVE). Neither the European Union nor INJUVE can be held responsible for them.</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 disclaimer">
  <p:cSld name="Blank + disclaimer">
    <p:spTree>
      <p:nvGrpSpPr>
        <p:cNvPr id="1" name="Shape 96"/>
        <p:cNvGrpSpPr/>
        <p:nvPr/>
      </p:nvGrpSpPr>
      <p:grpSpPr>
        <a:xfrm>
          <a:off x="0" y="0"/>
          <a:ext cx="0" cy="0"/>
          <a:chOff x="0" y="0"/>
          <a:chExt cx="0" cy="0"/>
        </a:xfrm>
      </p:grpSpPr>
      <p:pic>
        <p:nvPicPr>
          <p:cNvPr id="97" name="Google Shape;97;p8" descr="Texto&#10;&#10;Descripción generada automáticamente"/>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838200" y="6057664"/>
            <a:ext cx="2043649" cy="455963"/>
          </a:xfrm>
          <a:prstGeom prst="rect">
            <a:avLst/>
          </a:prstGeom>
          <a:noFill/>
          <a:ln>
            <a:noFill/>
          </a:ln>
        </p:spPr>
      </p:pic>
      <p:sp>
        <p:nvSpPr>
          <p:cNvPr id="98" name="Google Shape;98;p8"/>
          <p:cNvSpPr txBox="1"/>
          <p:nvPr/>
        </p:nvSpPr>
        <p:spPr>
          <a:xfrm>
            <a:off x="3092335" y="6051962"/>
            <a:ext cx="8261465" cy="43088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ES" sz="1100">
                <a:solidFill>
                  <a:schemeClr val="dk1"/>
                </a:solidFill>
                <a:latin typeface="Calibri"/>
                <a:ea typeface="Calibri"/>
                <a:cs typeface="Calibri"/>
                <a:sym typeface="Calibri"/>
              </a:rPr>
              <a:t>Funded by the European Union. Views and opinions expressed are however those of the author(s) only and do not necessarily reflect those of the European Union or the Institute of Youth (INJUVE). Neither the European Union nor INJUVE can be held responsible for them.</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Full blank">
  <p:cSld name="Full blank">
    <p:spTree>
      <p:nvGrpSpPr>
        <p:cNvPr id="1" name="Shape 99"/>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4.xml"/><Relationship Id="rId4" Type="http://schemas.openxmlformats.org/officeDocument/2006/relationships/hyperlink" Target="https://blog.amara.org/inclusive-language/"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0.xml"/><Relationship Id="rId1" Type="http://schemas.openxmlformats.org/officeDocument/2006/relationships/slideLayout" Target="../slideLayouts/slideLayout5.xml"/><Relationship Id="rId4" Type="http://schemas.openxmlformats.org/officeDocument/2006/relationships/image" Target="../media/image15.jpeg"/></Relationships>
</file>

<file path=ppt/slides/_rels/slide21.xml.rels><?xml version="1.0" encoding="UTF-8" standalone="yes"?>
<Relationships xmlns="http://schemas.openxmlformats.org/package/2006/relationships"><Relationship Id="rId3" Type="http://schemas.openxmlformats.org/officeDocument/2006/relationships/hyperlink" Target="https://www.linkedin.com/in/marianadschettino/" TargetMode="External"/><Relationship Id="rId7" Type="http://schemas.openxmlformats.org/officeDocument/2006/relationships/image" Target="../media/image17.jpeg"/><Relationship Id="rId2" Type="http://schemas.openxmlformats.org/officeDocument/2006/relationships/notesSlide" Target="../notesSlides/notesSlide21.xml"/><Relationship Id="rId1" Type="http://schemas.openxmlformats.org/officeDocument/2006/relationships/slideLayout" Target="../slideLayouts/slideLayout5.xml"/><Relationship Id="rId6" Type="http://schemas.openxmlformats.org/officeDocument/2006/relationships/image" Target="../media/image16.jpeg"/><Relationship Id="rId5" Type="http://schemas.openxmlformats.org/officeDocument/2006/relationships/hyperlink" Target="https://www.isfe.eu/wp-content/uploads/2018/11/euro_summary_-_isfe_consumer_study.pdf" TargetMode="External"/><Relationship Id="rId4" Type="http://schemas.openxmlformats.org/officeDocument/2006/relationships/hyperlink" Target="https://www.linkedin.com/pulse/using-gender-inclusive-language-localization-gaming-mariana/"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coe.int/en/web/no-hate-campaign" TargetMode="External"/><Relationship Id="rId2" Type="http://schemas.openxmlformats.org/officeDocument/2006/relationships/notesSlide" Target="../notesSlides/notesSlide22.xml"/><Relationship Id="rId1" Type="http://schemas.openxmlformats.org/officeDocument/2006/relationships/slideLayout" Target="../slideLayouts/slideLayout5.xml"/><Relationship Id="rId5" Type="http://schemas.openxmlformats.org/officeDocument/2006/relationships/hyperlink" Target="https://europa.eu/end-gender-stereotypes" TargetMode="External"/><Relationship Id="rId4" Type="http://schemas.openxmlformats.org/officeDocument/2006/relationships/image" Target="../media/image18.jpeg"/></Relationships>
</file>

<file path=ppt/slides/_rels/slide2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www.allin-inclusion.eu/"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www.linkedin.com/pulse/20140825152026-6827749-how-carefully-do-you-choose-your-15-000-words-per-day/"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hyperlink" Target="https://www.youtube.com/watch?app=desktop&amp;v=VJVA19DQXGA"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0"/>
          <p:cNvSpPr txBox="1">
            <a:spLocks noGrp="1"/>
          </p:cNvSpPr>
          <p:nvPr>
            <p:ph type="subTitle" idx="1"/>
          </p:nvPr>
        </p:nvSpPr>
        <p:spPr>
          <a:xfrm>
            <a:off x="2457925" y="3032775"/>
            <a:ext cx="7600800" cy="165570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3200"/>
              <a:buNone/>
            </a:pPr>
            <a:r>
              <a:rPr lang="es-ES">
                <a:latin typeface="Calibri"/>
                <a:ea typeface="Calibri"/>
                <a:cs typeface="Calibri"/>
                <a:sym typeface="Calibri"/>
              </a:rPr>
              <a:t>Inclusive Language: Embracing Gender-</a:t>
            </a:r>
            <a:r>
              <a:rPr lang="es-ES"/>
              <a:t>Sensitive </a:t>
            </a:r>
            <a:r>
              <a:rPr lang="es-ES">
                <a:latin typeface="Calibri"/>
                <a:ea typeface="Calibri"/>
                <a:cs typeface="Calibri"/>
                <a:sym typeface="Calibri"/>
              </a:rPr>
              <a:t>Communication Strategies</a:t>
            </a:r>
            <a:endParaRPr/>
          </a:p>
          <a:p>
            <a:pPr marL="0" lvl="0" indent="0" algn="ctr" rtl="0">
              <a:lnSpc>
                <a:spcPct val="90000"/>
              </a:lnSpc>
              <a:spcBef>
                <a:spcPts val="1000"/>
              </a:spcBef>
              <a:spcAft>
                <a:spcPts val="0"/>
              </a:spcAft>
              <a:buClr>
                <a:schemeClr val="dk1"/>
              </a:buClr>
              <a:buSzPts val="3200"/>
              <a:buNone/>
            </a:pPr>
            <a:endParaRPr>
              <a:latin typeface="Calibri"/>
              <a:ea typeface="Calibri"/>
              <a:cs typeface="Calibri"/>
              <a:sym typeface="Calibri"/>
            </a:endParaRPr>
          </a:p>
          <a:p>
            <a:pPr marL="0" lvl="0" indent="0" algn="ctr" rtl="0">
              <a:lnSpc>
                <a:spcPct val="90000"/>
              </a:lnSpc>
              <a:spcBef>
                <a:spcPts val="1000"/>
              </a:spcBef>
              <a:spcAft>
                <a:spcPts val="0"/>
              </a:spcAft>
              <a:buClr>
                <a:schemeClr val="dk1"/>
              </a:buClr>
              <a:buSzPts val="2000"/>
              <a:buNone/>
            </a:pPr>
            <a:r>
              <a:rPr lang="es-ES" sz="2000" b="0"/>
              <a:t>Developed by </a:t>
            </a:r>
            <a:endParaRPr/>
          </a:p>
          <a:p>
            <a:pPr marL="0" lvl="0" indent="0" algn="ctr" rtl="0">
              <a:lnSpc>
                <a:spcPct val="90000"/>
              </a:lnSpc>
              <a:spcBef>
                <a:spcPts val="1000"/>
              </a:spcBef>
              <a:spcAft>
                <a:spcPts val="0"/>
              </a:spcAft>
              <a:buClr>
                <a:schemeClr val="dk1"/>
              </a:buClr>
              <a:buSzPts val="2000"/>
              <a:buNone/>
            </a:pPr>
            <a:r>
              <a:rPr lang="es-ES" sz="2000" b="0"/>
              <a:t>Demostene Centro Studi per la promozione dello sviluppo umano</a:t>
            </a:r>
            <a:endParaRPr sz="2000" b="0"/>
          </a:p>
        </p:txBody>
      </p:sp>
      <p:pic>
        <p:nvPicPr>
          <p:cNvPr id="105" name="Google Shape;105;p10" descr="Dibujo en blanco y negro&#10;&#10;Descripción generada automáticamente con confianza media"/>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874163" y="5215975"/>
            <a:ext cx="1583756" cy="55431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19"/>
          <p:cNvSpPr txBox="1">
            <a:spLocks noGrp="1"/>
          </p:cNvSpPr>
          <p:nvPr>
            <p:ph type="body" idx="1"/>
          </p:nvPr>
        </p:nvSpPr>
        <p:spPr>
          <a:xfrm>
            <a:off x="839800" y="1499091"/>
            <a:ext cx="5157900" cy="754500"/>
          </a:xfrm>
          <a:prstGeom prst="rect">
            <a:avLst/>
          </a:prstGeom>
          <a:noFill/>
          <a:ln>
            <a:noFill/>
          </a:ln>
        </p:spPr>
        <p:txBody>
          <a:bodyPr spcFirstLastPara="1" wrap="square" lIns="91425" tIns="45700" rIns="91425" bIns="45700" anchor="b" anchorCtr="0">
            <a:noAutofit/>
          </a:bodyPr>
          <a:lstStyle/>
          <a:p>
            <a:pPr marL="0" lvl="0" indent="0" algn="l" rtl="0">
              <a:lnSpc>
                <a:spcPct val="115000"/>
              </a:lnSpc>
              <a:spcBef>
                <a:spcPts val="1200"/>
              </a:spcBef>
              <a:spcAft>
                <a:spcPts val="0"/>
              </a:spcAft>
              <a:buClr>
                <a:schemeClr val="dk1"/>
              </a:buClr>
              <a:buSzPts val="1100"/>
              <a:buNone/>
            </a:pPr>
            <a:r>
              <a:rPr lang="es-ES" sz="1600"/>
              <a:t>1.4.1 Examples of Expressions with Colour-Signified Stereotypes</a:t>
            </a:r>
            <a:endParaRPr sz="1400">
              <a:solidFill>
                <a:schemeClr val="dk1"/>
              </a:solidFill>
              <a:latin typeface="Arial"/>
              <a:ea typeface="Arial"/>
              <a:cs typeface="Arial"/>
              <a:sym typeface="Arial"/>
            </a:endParaRPr>
          </a:p>
          <a:p>
            <a:pPr marL="0" lvl="0" indent="0" algn="l" rtl="0">
              <a:lnSpc>
                <a:spcPct val="90000"/>
              </a:lnSpc>
              <a:spcBef>
                <a:spcPts val="1200"/>
              </a:spcBef>
              <a:spcAft>
                <a:spcPts val="0"/>
              </a:spcAft>
              <a:buClr>
                <a:srgbClr val="E6342A"/>
              </a:buClr>
              <a:buSzPts val="2000"/>
              <a:buNone/>
            </a:pPr>
            <a:endParaRPr/>
          </a:p>
        </p:txBody>
      </p:sp>
      <p:sp>
        <p:nvSpPr>
          <p:cNvPr id="183" name="Google Shape;183;p19"/>
          <p:cNvSpPr txBox="1">
            <a:spLocks noGrp="1"/>
          </p:cNvSpPr>
          <p:nvPr>
            <p:ph type="body" idx="2"/>
          </p:nvPr>
        </p:nvSpPr>
        <p:spPr>
          <a:xfrm>
            <a:off x="839788" y="1897500"/>
            <a:ext cx="5157900" cy="3063000"/>
          </a:xfrm>
          <a:prstGeom prst="rect">
            <a:avLst/>
          </a:prstGeom>
          <a:noFill/>
          <a:ln>
            <a:noFill/>
          </a:ln>
        </p:spPr>
        <p:txBody>
          <a:bodyPr spcFirstLastPara="1" wrap="square" lIns="91425" tIns="45700" rIns="91425" bIns="45700" anchor="t" anchorCtr="0">
            <a:noAutofit/>
          </a:bodyPr>
          <a:lstStyle/>
          <a:p>
            <a:pPr marL="0" marR="0" lvl="0" indent="0" algn="l" rtl="0">
              <a:lnSpc>
                <a:spcPct val="115000"/>
              </a:lnSpc>
              <a:spcBef>
                <a:spcPts val="1200"/>
              </a:spcBef>
              <a:spcAft>
                <a:spcPts val="0"/>
              </a:spcAft>
              <a:buClr>
                <a:schemeClr val="dk1"/>
              </a:buClr>
              <a:buSzPts val="1100"/>
              <a:buNone/>
            </a:pPr>
            <a:r>
              <a:rPr lang="es-ES"/>
              <a:t>Saying </a:t>
            </a:r>
            <a:r>
              <a:rPr lang="es-ES" i="1"/>
              <a:t>‘it's black as night’</a:t>
            </a:r>
            <a:r>
              <a:rPr lang="es-ES"/>
              <a:t> or ‘</a:t>
            </a:r>
            <a:r>
              <a:rPr lang="es-ES" i="1"/>
              <a:t>seeing black</a:t>
            </a:r>
            <a:r>
              <a:rPr lang="es-ES"/>
              <a:t>’ tends to associate the colour black with something negative or dark, while ‘seeing everything pink’ suggests a positive and optimistic outlook. These expressions, although often unconscious, associate black with pessimism and danger, while other colours have more neutral or positive meanings.</a:t>
            </a:r>
            <a:endParaRPr/>
          </a:p>
          <a:p>
            <a:pPr marL="0" marR="0" lvl="0" indent="0" algn="l" rtl="0">
              <a:lnSpc>
                <a:spcPct val="115000"/>
              </a:lnSpc>
              <a:spcBef>
                <a:spcPts val="1200"/>
              </a:spcBef>
              <a:spcAft>
                <a:spcPts val="0"/>
              </a:spcAft>
              <a:buClr>
                <a:schemeClr val="dk1"/>
              </a:buClr>
              <a:buSzPts val="1100"/>
              <a:buNone/>
            </a:pPr>
            <a:r>
              <a:rPr lang="es-ES"/>
              <a:t>Alternative:It is possible to say ‘</a:t>
            </a:r>
            <a:r>
              <a:rPr lang="es-ES" i="1"/>
              <a:t>it's dark as night</a:t>
            </a:r>
            <a:r>
              <a:rPr lang="es-ES"/>
              <a:t>’ or simply ‘</a:t>
            </a:r>
            <a:r>
              <a:rPr lang="es-ES" i="1"/>
              <a:t>seeing negatively</a:t>
            </a:r>
            <a:r>
              <a:rPr lang="es-ES"/>
              <a:t>’, avoiding direct and stereotypical associations with colours.</a:t>
            </a:r>
            <a:endParaRPr sz="1100"/>
          </a:p>
          <a:p>
            <a:pPr marL="0" lvl="0" indent="0" algn="l" rtl="0">
              <a:lnSpc>
                <a:spcPct val="115000"/>
              </a:lnSpc>
              <a:spcBef>
                <a:spcPts val="1200"/>
              </a:spcBef>
              <a:spcAft>
                <a:spcPts val="0"/>
              </a:spcAft>
              <a:buClr>
                <a:schemeClr val="dk1"/>
              </a:buClr>
              <a:buSzPts val="1100"/>
              <a:buNone/>
            </a:pPr>
            <a:endParaRPr sz="1100">
              <a:latin typeface="Arial"/>
              <a:ea typeface="Arial"/>
              <a:cs typeface="Arial"/>
              <a:sym typeface="Arial"/>
            </a:endParaRPr>
          </a:p>
          <a:p>
            <a:pPr marL="0" lvl="0" indent="0" algn="l" rtl="0">
              <a:lnSpc>
                <a:spcPct val="115000"/>
              </a:lnSpc>
              <a:spcBef>
                <a:spcPts val="1200"/>
              </a:spcBef>
              <a:spcAft>
                <a:spcPts val="0"/>
              </a:spcAft>
              <a:buClr>
                <a:schemeClr val="dk1"/>
              </a:buClr>
              <a:buSzPts val="1100"/>
              <a:buNone/>
            </a:pPr>
            <a:endParaRPr sz="1100" i="1">
              <a:latin typeface="Arial"/>
              <a:ea typeface="Arial"/>
              <a:cs typeface="Arial"/>
              <a:sym typeface="Arial"/>
            </a:endParaRPr>
          </a:p>
          <a:p>
            <a:pPr marL="0" lvl="0" indent="0" algn="l" rtl="0">
              <a:lnSpc>
                <a:spcPct val="90000"/>
              </a:lnSpc>
              <a:spcBef>
                <a:spcPts val="1200"/>
              </a:spcBef>
              <a:spcAft>
                <a:spcPts val="0"/>
              </a:spcAft>
              <a:buClr>
                <a:schemeClr val="dk1"/>
              </a:buClr>
              <a:buSzPts val="1600"/>
              <a:buNone/>
            </a:pPr>
            <a:endParaRPr/>
          </a:p>
        </p:txBody>
      </p:sp>
      <p:sp>
        <p:nvSpPr>
          <p:cNvPr id="184" name="Google Shape;184;p19"/>
          <p:cNvSpPr txBox="1">
            <a:spLocks noGrp="1"/>
          </p:cNvSpPr>
          <p:nvPr>
            <p:ph type="body" idx="3"/>
          </p:nvPr>
        </p:nvSpPr>
        <p:spPr>
          <a:xfrm>
            <a:off x="6223750" y="1231201"/>
            <a:ext cx="5183100" cy="3354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E6342A"/>
              </a:buClr>
              <a:buSzPts val="2000"/>
              <a:buNone/>
            </a:pPr>
            <a:r>
              <a:rPr lang="es-ES" sz="1600"/>
              <a:t>1.4.2. Expressions of Value and Gender Stereotypes</a:t>
            </a:r>
            <a:endParaRPr sz="1600"/>
          </a:p>
        </p:txBody>
      </p:sp>
      <p:sp>
        <p:nvSpPr>
          <p:cNvPr id="185" name="Google Shape;185;p19"/>
          <p:cNvSpPr txBox="1">
            <a:spLocks noGrp="1"/>
          </p:cNvSpPr>
          <p:nvPr>
            <p:ph type="body" idx="4"/>
          </p:nvPr>
        </p:nvSpPr>
        <p:spPr>
          <a:xfrm>
            <a:off x="6285650" y="1803800"/>
            <a:ext cx="5183100" cy="30492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1200"/>
              </a:spcBef>
              <a:spcAft>
                <a:spcPts val="0"/>
              </a:spcAft>
              <a:buClr>
                <a:schemeClr val="dk1"/>
              </a:buClr>
              <a:buSzPts val="1100"/>
              <a:buNone/>
            </a:pPr>
            <a:r>
              <a:rPr lang="es-ES"/>
              <a:t>Phrases such as ‘</a:t>
            </a:r>
            <a:r>
              <a:rPr lang="es-ES" i="1"/>
              <a:t>reacted like a man</a:t>
            </a:r>
            <a:r>
              <a:rPr lang="es-ES"/>
              <a:t>’ or ‘</a:t>
            </a:r>
            <a:r>
              <a:rPr lang="es-ES" i="1"/>
              <a:t>spoke like a woman</a:t>
            </a:r>
            <a:r>
              <a:rPr lang="es-ES"/>
              <a:t>’ reinforce the idea that certain behaviours are intrinsically linked to gender.</a:t>
            </a:r>
            <a:endParaRPr/>
          </a:p>
          <a:p>
            <a:pPr marL="0" lvl="0" indent="0" algn="l" rtl="0">
              <a:lnSpc>
                <a:spcPct val="115000"/>
              </a:lnSpc>
              <a:spcBef>
                <a:spcPts val="1200"/>
              </a:spcBef>
              <a:spcAft>
                <a:spcPts val="0"/>
              </a:spcAft>
              <a:buClr>
                <a:schemeClr val="dk1"/>
              </a:buClr>
              <a:buSzPts val="1100"/>
              <a:buNone/>
            </a:pPr>
            <a:r>
              <a:rPr lang="es-ES"/>
              <a:t>Alternative: Use phrases such as ‘</a:t>
            </a:r>
            <a:r>
              <a:rPr lang="es-ES" i="1"/>
              <a:t>reacted with courage</a:t>
            </a:r>
            <a:r>
              <a:rPr lang="es-ES"/>
              <a:t>’ or ‘</a:t>
            </a:r>
            <a:r>
              <a:rPr lang="es-ES" i="1"/>
              <a:t>spoke with sensitivity</a:t>
            </a:r>
            <a:r>
              <a:rPr lang="es-ES"/>
              <a:t>’, which avoid linking the behaviour to a gender, giving space for individuality without stereotyping.</a:t>
            </a:r>
            <a:endParaRPr sz="1300"/>
          </a:p>
          <a:p>
            <a:pPr marL="0" lvl="0" indent="0" algn="l" rtl="0">
              <a:lnSpc>
                <a:spcPct val="90000"/>
              </a:lnSpc>
              <a:spcBef>
                <a:spcPts val="1200"/>
              </a:spcBef>
              <a:spcAft>
                <a:spcPts val="0"/>
              </a:spcAft>
              <a:buClr>
                <a:schemeClr val="dk1"/>
              </a:buClr>
              <a:buSzPts val="1600"/>
              <a:buNone/>
            </a:pPr>
            <a:endParaRPr/>
          </a:p>
        </p:txBody>
      </p:sp>
      <p:sp>
        <p:nvSpPr>
          <p:cNvPr id="186" name="Google Shape;186;p19"/>
          <p:cNvSpPr txBox="1">
            <a:spLocks noGrp="1"/>
          </p:cNvSpPr>
          <p:nvPr>
            <p:ph type="title"/>
          </p:nvPr>
        </p:nvSpPr>
        <p:spPr>
          <a:xfrm>
            <a:off x="839800" y="433150"/>
            <a:ext cx="7790400" cy="6243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Clr>
                <a:schemeClr val="dk1"/>
              </a:buClr>
              <a:buSzPts val="2800"/>
              <a:buFont typeface="Calibri"/>
              <a:buNone/>
            </a:pPr>
            <a:r>
              <a:rPr lang="es-ES" sz="1600"/>
              <a:t>1. The transformative power of ‘fluid’ language </a:t>
            </a:r>
            <a:endParaRPr sz="1600"/>
          </a:p>
          <a:p>
            <a:pPr marL="0" lvl="0" indent="0" algn="l" rtl="0">
              <a:lnSpc>
                <a:spcPct val="100000"/>
              </a:lnSpc>
              <a:spcBef>
                <a:spcPts val="0"/>
              </a:spcBef>
              <a:spcAft>
                <a:spcPts val="0"/>
              </a:spcAft>
              <a:buClr>
                <a:schemeClr val="dk1"/>
              </a:buClr>
              <a:buSzPts val="2800"/>
              <a:buFont typeface="Calibri"/>
              <a:buNone/>
            </a:pPr>
            <a:r>
              <a:rPr lang="es-ES" sz="1600"/>
              <a:t>1.4.  Words as tools for inclusion: addressing bias through language (2)</a:t>
            </a:r>
            <a:endParaRPr sz="1600"/>
          </a:p>
        </p:txBody>
      </p:sp>
      <p:pic>
        <p:nvPicPr>
          <p:cNvPr id="187" name="Google Shape;187;p19"/>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a:off x="6388753" y="3798825"/>
            <a:ext cx="2148825" cy="2148825"/>
          </a:xfrm>
          <a:prstGeom prst="rect">
            <a:avLst/>
          </a:prstGeom>
          <a:noFill/>
          <a:ln>
            <a:noFill/>
          </a:ln>
        </p:spPr>
      </p:pic>
      <p:sp>
        <p:nvSpPr>
          <p:cNvPr id="188" name="Google Shape;188;p19"/>
          <p:cNvSpPr txBox="1"/>
          <p:nvPr/>
        </p:nvSpPr>
        <p:spPr>
          <a:xfrm>
            <a:off x="8630200" y="5336300"/>
            <a:ext cx="2124600" cy="247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ES"/>
              <a:t>Source image:Freepick</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20"/>
          <p:cNvSpPr txBox="1">
            <a:spLocks noGrp="1"/>
          </p:cNvSpPr>
          <p:nvPr>
            <p:ph type="body" idx="1"/>
          </p:nvPr>
        </p:nvSpPr>
        <p:spPr>
          <a:xfrm>
            <a:off x="1014300" y="1458950"/>
            <a:ext cx="4842600" cy="2529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E6342A"/>
              </a:buClr>
              <a:buSzPts val="2000"/>
              <a:buNone/>
            </a:pPr>
            <a:r>
              <a:rPr lang="es-ES" sz="1700"/>
              <a:t>1.4.3. Gender Exclusivity in Professions Historically Associated with Only One Gender</a:t>
            </a:r>
            <a:endParaRPr sz="1700"/>
          </a:p>
        </p:txBody>
      </p:sp>
      <p:sp>
        <p:nvSpPr>
          <p:cNvPr id="194" name="Google Shape;194;p20"/>
          <p:cNvSpPr txBox="1">
            <a:spLocks noGrp="1"/>
          </p:cNvSpPr>
          <p:nvPr>
            <p:ph type="body" idx="2"/>
          </p:nvPr>
        </p:nvSpPr>
        <p:spPr>
          <a:xfrm>
            <a:off x="1014300" y="1711850"/>
            <a:ext cx="5157900" cy="40530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1200"/>
              </a:spcBef>
              <a:spcAft>
                <a:spcPts val="0"/>
              </a:spcAft>
              <a:buClr>
                <a:schemeClr val="dk1"/>
              </a:buClr>
              <a:buSzPts val="1100"/>
              <a:buNone/>
            </a:pPr>
            <a:r>
              <a:rPr lang="es-ES" sz="1500"/>
              <a:t>In many languages, gendered language can create implicit associations between certain professions and a specific gender. For example, phrases like “</a:t>
            </a:r>
            <a:r>
              <a:rPr lang="es-ES" sz="1500" i="1"/>
              <a:t>the policeman intervened promptly</a:t>
            </a:r>
            <a:r>
              <a:rPr lang="es-ES" sz="1500"/>
              <a:t>” or “</a:t>
            </a:r>
            <a:r>
              <a:rPr lang="es-ES" sz="1500" i="1"/>
              <a:t>the teacher [female] has been teaching for years</a:t>
            </a:r>
            <a:r>
              <a:rPr lang="es-ES" sz="1500"/>
              <a:t>” may suggest that these roles are inherently tied to one gender, reinforcing stereotypes about who belongs in these positions.</a:t>
            </a:r>
            <a:endParaRPr sz="1500"/>
          </a:p>
          <a:p>
            <a:pPr marL="0" lvl="0" indent="0" algn="l" rtl="0">
              <a:lnSpc>
                <a:spcPct val="115000"/>
              </a:lnSpc>
              <a:spcBef>
                <a:spcPts val="1200"/>
              </a:spcBef>
              <a:spcAft>
                <a:spcPts val="0"/>
              </a:spcAft>
              <a:buClr>
                <a:schemeClr val="dk1"/>
              </a:buClr>
              <a:buSzPts val="1100"/>
              <a:buNone/>
            </a:pPr>
            <a:r>
              <a:rPr lang="es-ES" sz="1500"/>
              <a:t>In contrast, using gender-neutral alternatives such as “</a:t>
            </a:r>
            <a:r>
              <a:rPr lang="es-ES" sz="1500" i="1"/>
              <a:t>the police officer intervened</a:t>
            </a:r>
            <a:r>
              <a:rPr lang="es-ES" sz="1500"/>
              <a:t>” or “</a:t>
            </a:r>
            <a:r>
              <a:rPr lang="es-ES" sz="1500" i="1"/>
              <a:t>the teacher has been teaching for years</a:t>
            </a:r>
            <a:r>
              <a:rPr lang="es-ES" sz="1500"/>
              <a:t>” helps to eliminate this exclusivity. </a:t>
            </a:r>
            <a:endParaRPr sz="1500"/>
          </a:p>
          <a:p>
            <a:pPr marL="0" lvl="0" indent="0" algn="l" rtl="0">
              <a:lnSpc>
                <a:spcPct val="115000"/>
              </a:lnSpc>
              <a:spcBef>
                <a:spcPts val="1200"/>
              </a:spcBef>
              <a:spcAft>
                <a:spcPts val="0"/>
              </a:spcAft>
              <a:buClr>
                <a:schemeClr val="dk1"/>
              </a:buClr>
              <a:buSzPts val="1100"/>
              <a:buNone/>
            </a:pPr>
            <a:r>
              <a:rPr lang="es-ES" sz="1500"/>
              <a:t>While English has many gender-neutral terms, other languages may require more conscious effort to use inclusive language. This shift towards neutral job titles supports inclusivity and challenges traditional gender expectations associated with various professions.</a:t>
            </a:r>
            <a:endParaRPr sz="1500"/>
          </a:p>
          <a:p>
            <a:pPr marL="0" lvl="0" indent="0" algn="l" rtl="0">
              <a:lnSpc>
                <a:spcPct val="115000"/>
              </a:lnSpc>
              <a:spcBef>
                <a:spcPts val="1200"/>
              </a:spcBef>
              <a:spcAft>
                <a:spcPts val="0"/>
              </a:spcAft>
              <a:buClr>
                <a:schemeClr val="dk1"/>
              </a:buClr>
              <a:buSzPts val="1100"/>
              <a:buFont typeface="Arial"/>
              <a:buNone/>
            </a:pPr>
            <a:endParaRPr sz="1100">
              <a:latin typeface="Arial"/>
              <a:ea typeface="Arial"/>
              <a:cs typeface="Arial"/>
              <a:sym typeface="Arial"/>
            </a:endParaRPr>
          </a:p>
          <a:p>
            <a:pPr marL="0" lvl="0" indent="0" algn="l" rtl="0">
              <a:lnSpc>
                <a:spcPct val="90000"/>
              </a:lnSpc>
              <a:spcBef>
                <a:spcPts val="1200"/>
              </a:spcBef>
              <a:spcAft>
                <a:spcPts val="0"/>
              </a:spcAft>
              <a:buClr>
                <a:schemeClr val="dk1"/>
              </a:buClr>
              <a:buSzPts val="1600"/>
              <a:buNone/>
            </a:pPr>
            <a:endParaRPr/>
          </a:p>
        </p:txBody>
      </p:sp>
      <p:sp>
        <p:nvSpPr>
          <p:cNvPr id="195" name="Google Shape;195;p20"/>
          <p:cNvSpPr txBox="1">
            <a:spLocks noGrp="1"/>
          </p:cNvSpPr>
          <p:nvPr>
            <p:ph type="body" idx="3"/>
          </p:nvPr>
        </p:nvSpPr>
        <p:spPr>
          <a:xfrm>
            <a:off x="6172200" y="1959425"/>
            <a:ext cx="5183100" cy="4284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E6342A"/>
              </a:buClr>
              <a:buSzPts val="2000"/>
              <a:buNone/>
            </a:pPr>
            <a:r>
              <a:rPr lang="es-ES" sz="1600"/>
              <a:t>1.4.4. Patronising language</a:t>
            </a:r>
            <a:endParaRPr sz="1600"/>
          </a:p>
        </p:txBody>
      </p:sp>
      <p:sp>
        <p:nvSpPr>
          <p:cNvPr id="196" name="Google Shape;196;p20"/>
          <p:cNvSpPr txBox="1">
            <a:spLocks noGrp="1"/>
          </p:cNvSpPr>
          <p:nvPr>
            <p:ph type="body" idx="4"/>
          </p:nvPr>
        </p:nvSpPr>
        <p:spPr>
          <a:xfrm>
            <a:off x="6172200" y="2505075"/>
            <a:ext cx="5183100" cy="30492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600"/>
              <a:buNone/>
            </a:pPr>
            <a:r>
              <a:rPr lang="es-ES"/>
              <a:t>One example of patronising language is the additions of diminutive suffixes to denote that the referent is female.</a:t>
            </a:r>
            <a:endParaRPr/>
          </a:p>
          <a:p>
            <a:pPr marL="0" lvl="0" indent="0" algn="l" rtl="0">
              <a:lnSpc>
                <a:spcPct val="90000"/>
              </a:lnSpc>
              <a:spcBef>
                <a:spcPts val="0"/>
              </a:spcBef>
              <a:spcAft>
                <a:spcPts val="0"/>
              </a:spcAft>
              <a:buClr>
                <a:schemeClr val="dk1"/>
              </a:buClr>
              <a:buSzPts val="1600"/>
              <a:buNone/>
            </a:pPr>
            <a:endParaRPr/>
          </a:p>
          <a:p>
            <a:pPr marL="0" lvl="0" indent="0" algn="l" rtl="0">
              <a:lnSpc>
                <a:spcPct val="90000"/>
              </a:lnSpc>
              <a:spcBef>
                <a:spcPts val="0"/>
              </a:spcBef>
              <a:spcAft>
                <a:spcPts val="0"/>
              </a:spcAft>
              <a:buClr>
                <a:schemeClr val="dk1"/>
              </a:buClr>
              <a:buSzPts val="1600"/>
              <a:buNone/>
            </a:pPr>
            <a:r>
              <a:rPr lang="es-ES"/>
              <a:t>Example:  The </a:t>
            </a:r>
            <a:r>
              <a:rPr lang="es-ES" i="1"/>
              <a:t>usherette</a:t>
            </a:r>
            <a:r>
              <a:rPr lang="es-ES"/>
              <a:t> helped me to my seat just as the actress came on stage. </a:t>
            </a:r>
            <a:endParaRPr/>
          </a:p>
          <a:p>
            <a:pPr marL="0" lvl="0" indent="0" algn="l" rtl="0">
              <a:lnSpc>
                <a:spcPct val="90000"/>
              </a:lnSpc>
              <a:spcBef>
                <a:spcPts val="0"/>
              </a:spcBef>
              <a:spcAft>
                <a:spcPts val="0"/>
              </a:spcAft>
              <a:buClr>
                <a:schemeClr val="dk1"/>
              </a:buClr>
              <a:buSzPts val="1600"/>
              <a:buNone/>
            </a:pPr>
            <a:endParaRPr/>
          </a:p>
          <a:p>
            <a:pPr marL="0" lvl="0" indent="0" algn="l" rtl="0">
              <a:lnSpc>
                <a:spcPct val="90000"/>
              </a:lnSpc>
              <a:spcBef>
                <a:spcPts val="0"/>
              </a:spcBef>
              <a:spcAft>
                <a:spcPts val="0"/>
              </a:spcAft>
              <a:buClr>
                <a:schemeClr val="dk1"/>
              </a:buClr>
              <a:buSzPts val="1600"/>
              <a:buNone/>
            </a:pPr>
            <a:r>
              <a:rPr lang="es-ES"/>
              <a:t>Alternative: The </a:t>
            </a:r>
            <a:r>
              <a:rPr lang="es-ES" i="1"/>
              <a:t>usher </a:t>
            </a:r>
            <a:r>
              <a:rPr lang="es-ES"/>
              <a:t>helped me to my seat just as the actor came on stage. </a:t>
            </a:r>
            <a:endParaRPr/>
          </a:p>
          <a:p>
            <a:pPr marL="0" lvl="0" indent="0" algn="l" rtl="0">
              <a:lnSpc>
                <a:spcPct val="90000"/>
              </a:lnSpc>
              <a:spcBef>
                <a:spcPts val="0"/>
              </a:spcBef>
              <a:spcAft>
                <a:spcPts val="0"/>
              </a:spcAft>
              <a:buClr>
                <a:schemeClr val="dk1"/>
              </a:buClr>
              <a:buSzPts val="1600"/>
              <a:buNone/>
            </a:pPr>
            <a:endParaRPr/>
          </a:p>
          <a:p>
            <a:pPr marL="0" lvl="0" indent="0" algn="l" rtl="0">
              <a:lnSpc>
                <a:spcPct val="90000"/>
              </a:lnSpc>
              <a:spcBef>
                <a:spcPts val="0"/>
              </a:spcBef>
              <a:spcAft>
                <a:spcPts val="0"/>
              </a:spcAft>
              <a:buClr>
                <a:schemeClr val="dk1"/>
              </a:buClr>
              <a:buSzPts val="1600"/>
              <a:buNone/>
            </a:pPr>
            <a:r>
              <a:rPr lang="es-ES"/>
              <a:t>Think about the meaning of the words kitchenette and novelette compared to the words kitchen and novel to see the effect of the –ette suffix.</a:t>
            </a:r>
            <a:endParaRPr/>
          </a:p>
        </p:txBody>
      </p:sp>
      <p:sp>
        <p:nvSpPr>
          <p:cNvPr id="197" name="Google Shape;197;p20"/>
          <p:cNvSpPr txBox="1">
            <a:spLocks noGrp="1"/>
          </p:cNvSpPr>
          <p:nvPr>
            <p:ph type="title"/>
          </p:nvPr>
        </p:nvSpPr>
        <p:spPr>
          <a:xfrm>
            <a:off x="889750" y="371249"/>
            <a:ext cx="7790400" cy="6966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Clr>
                <a:schemeClr val="dk1"/>
              </a:buClr>
              <a:buSzPts val="2800"/>
              <a:buFont typeface="Calibri"/>
              <a:buNone/>
            </a:pPr>
            <a:r>
              <a:rPr lang="es-ES" sz="1600"/>
              <a:t>1.</a:t>
            </a:r>
            <a:r>
              <a:rPr lang="es-ES"/>
              <a:t> </a:t>
            </a:r>
            <a:r>
              <a:rPr lang="es-ES" sz="1600"/>
              <a:t> The transformative power of ‘fluid’ language </a:t>
            </a:r>
            <a:br>
              <a:rPr lang="es-ES" sz="1600"/>
            </a:br>
            <a:r>
              <a:rPr lang="es-ES" sz="1600"/>
              <a:t>1.4.  Words as tools for inclusion: addressing bias through language (3)</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21"/>
          <p:cNvSpPr txBox="1">
            <a:spLocks noGrp="1"/>
          </p:cNvSpPr>
          <p:nvPr>
            <p:ph type="body" idx="2"/>
          </p:nvPr>
        </p:nvSpPr>
        <p:spPr>
          <a:xfrm>
            <a:off x="930750" y="1246900"/>
            <a:ext cx="10083000" cy="1609800"/>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None/>
            </a:pPr>
            <a:r>
              <a:rPr lang="es-ES"/>
              <a:t>The fluidity of language plays a crucial role in reflecting and supporting the diversity of human experience. Just as gender identity can exist beyond the traditional binaries of male and female, language itself is evolving to capture a wider spectrum of identities. This shift is significant, as language not only describes our reality but also shapes it—helping people feel seen, respected, and validated.</a:t>
            </a:r>
            <a:endParaRPr/>
          </a:p>
          <a:p>
            <a:pPr marL="0" lvl="0" indent="0" algn="just" rtl="0">
              <a:lnSpc>
                <a:spcPct val="90000"/>
              </a:lnSpc>
              <a:spcBef>
                <a:spcPts val="0"/>
              </a:spcBef>
              <a:spcAft>
                <a:spcPts val="0"/>
              </a:spcAft>
              <a:buNone/>
            </a:pPr>
            <a:endParaRPr/>
          </a:p>
        </p:txBody>
      </p:sp>
      <p:sp>
        <p:nvSpPr>
          <p:cNvPr id="203" name="Google Shape;203;p21"/>
          <p:cNvSpPr txBox="1">
            <a:spLocks noGrp="1"/>
          </p:cNvSpPr>
          <p:nvPr>
            <p:ph type="body" idx="4"/>
          </p:nvPr>
        </p:nvSpPr>
        <p:spPr>
          <a:xfrm>
            <a:off x="930750" y="2391600"/>
            <a:ext cx="10330500" cy="33216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600"/>
              <a:buNone/>
            </a:pPr>
            <a:r>
              <a:rPr lang="es-ES" sz="1800" b="1">
                <a:solidFill>
                  <a:schemeClr val="accent1"/>
                </a:solidFill>
              </a:rPr>
              <a:t>2.1.1 Use of they as singular pronoun</a:t>
            </a:r>
            <a:endParaRPr sz="1800" b="1">
              <a:solidFill>
                <a:schemeClr val="accent1"/>
              </a:solidFill>
            </a:endParaRPr>
          </a:p>
          <a:p>
            <a:pPr marL="0" lvl="0" indent="0" algn="l" rtl="0">
              <a:lnSpc>
                <a:spcPct val="90000"/>
              </a:lnSpc>
              <a:spcBef>
                <a:spcPts val="0"/>
              </a:spcBef>
              <a:spcAft>
                <a:spcPts val="0"/>
              </a:spcAft>
              <a:buClr>
                <a:schemeClr val="dk1"/>
              </a:buClr>
              <a:buSzPts val="1600"/>
              <a:buNone/>
            </a:pPr>
            <a:endParaRPr sz="1800" b="1"/>
          </a:p>
          <a:p>
            <a:pPr marL="0" lvl="0" indent="0" algn="l" rtl="0">
              <a:spcBef>
                <a:spcPts val="0"/>
              </a:spcBef>
              <a:spcAft>
                <a:spcPts val="0"/>
              </a:spcAft>
              <a:buClr>
                <a:schemeClr val="dk1"/>
              </a:buClr>
              <a:buSzPts val="1600"/>
              <a:buNone/>
            </a:pPr>
            <a:r>
              <a:rPr lang="es-ES"/>
              <a:t>One of the most notable innovations in gender-sensitive language is the use of </a:t>
            </a:r>
            <a:r>
              <a:rPr lang="es-ES" b="1"/>
              <a:t>gender-neutral pronouns</a:t>
            </a:r>
            <a:r>
              <a:rPr lang="es-ES"/>
              <a:t>, such as "they/them" in English. Though "they" has historically been used as a plural pronoun, its adoption as a singular, gender-neutral option has become widespread and accepted, even being added to dictionaries and style guides. </a:t>
            </a:r>
            <a:endParaRPr/>
          </a:p>
          <a:p>
            <a:pPr marL="0" lvl="0" indent="0" algn="l" rtl="0">
              <a:spcBef>
                <a:spcPts val="0"/>
              </a:spcBef>
              <a:spcAft>
                <a:spcPts val="0"/>
              </a:spcAft>
              <a:buClr>
                <a:schemeClr val="dk1"/>
              </a:buClr>
              <a:buSzPts val="1600"/>
              <a:buNone/>
            </a:pPr>
            <a:endParaRPr/>
          </a:p>
          <a:p>
            <a:pPr marL="0" lvl="0" indent="0" algn="l" rtl="0">
              <a:spcBef>
                <a:spcPts val="0"/>
              </a:spcBef>
              <a:spcAft>
                <a:spcPts val="0"/>
              </a:spcAft>
              <a:buClr>
                <a:schemeClr val="dk1"/>
              </a:buClr>
              <a:buSzPts val="1600"/>
              <a:buNone/>
            </a:pPr>
            <a:r>
              <a:rPr lang="es-ES"/>
              <a:t>For those who identify outside the binary, using "they" offers a respectful, inclusive way to refer to individuals without presuming gender. This has also spurred the creation of other pronouns, such as "ze/hir," which aim to provide additional inclusive options for people who may feel that "they" doesn’t fully capture their gender experience.</a:t>
            </a:r>
            <a:endParaRPr/>
          </a:p>
          <a:p>
            <a:pPr marL="0" lvl="0" indent="0" algn="l" rtl="0">
              <a:spcBef>
                <a:spcPts val="0"/>
              </a:spcBef>
              <a:spcAft>
                <a:spcPts val="0"/>
              </a:spcAft>
              <a:buClr>
                <a:schemeClr val="dk1"/>
              </a:buClr>
              <a:buSzPts val="1600"/>
              <a:buNone/>
            </a:pPr>
            <a:endParaRPr/>
          </a:p>
          <a:p>
            <a:pPr marL="0" lvl="0" indent="0" algn="l" rtl="0">
              <a:spcBef>
                <a:spcPts val="0"/>
              </a:spcBef>
              <a:spcAft>
                <a:spcPts val="0"/>
              </a:spcAft>
              <a:buClr>
                <a:schemeClr val="dk1"/>
              </a:buClr>
              <a:buSzPts val="1600"/>
              <a:buNone/>
            </a:pPr>
            <a:r>
              <a:rPr lang="es-ES"/>
              <a:t>Example:</a:t>
            </a:r>
            <a:endParaRPr/>
          </a:p>
          <a:p>
            <a:pPr marL="0" lvl="0" indent="0" algn="l" rtl="0">
              <a:lnSpc>
                <a:spcPct val="115000"/>
              </a:lnSpc>
              <a:spcBef>
                <a:spcPts val="1200"/>
              </a:spcBef>
              <a:spcAft>
                <a:spcPts val="0"/>
              </a:spcAft>
              <a:buClr>
                <a:schemeClr val="dk1"/>
              </a:buClr>
              <a:buSzPts val="1100"/>
              <a:buFont typeface="Arial"/>
              <a:buNone/>
            </a:pPr>
            <a:r>
              <a:rPr lang="es-ES" sz="1400" b="1" i="1"/>
              <a:t>"Taylor is bringing their friend with them, and they will arrive at 6."</a:t>
            </a:r>
            <a:endParaRPr sz="1400" b="1" i="1"/>
          </a:p>
          <a:p>
            <a:pPr marL="0" lvl="0" indent="0" algn="l" rtl="0">
              <a:lnSpc>
                <a:spcPct val="115000"/>
              </a:lnSpc>
              <a:spcBef>
                <a:spcPts val="1200"/>
              </a:spcBef>
              <a:spcAft>
                <a:spcPts val="0"/>
              </a:spcAft>
              <a:buClr>
                <a:schemeClr val="dk1"/>
              </a:buClr>
              <a:buSzPts val="1100"/>
              <a:buFont typeface="Arial"/>
              <a:buNone/>
            </a:pPr>
            <a:r>
              <a:rPr lang="es-ES" sz="1400"/>
              <a:t>In this sentence, </a:t>
            </a:r>
            <a:r>
              <a:rPr lang="es-ES" sz="1400" b="1"/>
              <a:t>"they" and "their" refer to Taylor and their friend</a:t>
            </a:r>
            <a:r>
              <a:rPr lang="es-ES" sz="1400"/>
              <a:t>, respecting Taylor's unspecified gender.</a:t>
            </a:r>
            <a:endParaRPr sz="1400"/>
          </a:p>
          <a:p>
            <a:pPr marL="0" lvl="0" indent="0" algn="l" rtl="0">
              <a:spcBef>
                <a:spcPts val="1200"/>
              </a:spcBef>
              <a:spcAft>
                <a:spcPts val="0"/>
              </a:spcAft>
              <a:buClr>
                <a:schemeClr val="dk1"/>
              </a:buClr>
              <a:buSzPts val="1600"/>
              <a:buNone/>
            </a:pPr>
            <a:endParaRPr/>
          </a:p>
          <a:p>
            <a:pPr marL="0" lvl="0" indent="0" algn="l" rtl="0">
              <a:spcBef>
                <a:spcPts val="0"/>
              </a:spcBef>
              <a:spcAft>
                <a:spcPts val="0"/>
              </a:spcAft>
              <a:buClr>
                <a:schemeClr val="dk1"/>
              </a:buClr>
              <a:buSzPts val="1600"/>
              <a:buNone/>
            </a:pPr>
            <a:endParaRPr/>
          </a:p>
          <a:p>
            <a:pPr marL="0" lvl="0" indent="0" algn="l" rtl="0">
              <a:spcBef>
                <a:spcPts val="0"/>
              </a:spcBef>
              <a:spcAft>
                <a:spcPts val="0"/>
              </a:spcAft>
              <a:buClr>
                <a:schemeClr val="dk1"/>
              </a:buClr>
              <a:buSzPts val="1600"/>
              <a:buNone/>
            </a:pPr>
            <a:endParaRPr/>
          </a:p>
          <a:p>
            <a:pPr marL="0" lvl="0" indent="0" algn="l" rtl="0">
              <a:lnSpc>
                <a:spcPct val="90000"/>
              </a:lnSpc>
              <a:spcBef>
                <a:spcPts val="0"/>
              </a:spcBef>
              <a:spcAft>
                <a:spcPts val="0"/>
              </a:spcAft>
              <a:buClr>
                <a:schemeClr val="dk1"/>
              </a:buClr>
              <a:buSzPts val="1600"/>
              <a:buNone/>
            </a:pPr>
            <a:endParaRPr sz="1800" b="1"/>
          </a:p>
          <a:p>
            <a:pPr marL="0" lvl="0" indent="0" algn="l" rtl="0">
              <a:lnSpc>
                <a:spcPct val="90000"/>
              </a:lnSpc>
              <a:spcBef>
                <a:spcPts val="0"/>
              </a:spcBef>
              <a:spcAft>
                <a:spcPts val="0"/>
              </a:spcAft>
              <a:buClr>
                <a:schemeClr val="dk1"/>
              </a:buClr>
              <a:buSzPts val="1600"/>
              <a:buNone/>
            </a:pPr>
            <a:endParaRPr sz="1800" b="1"/>
          </a:p>
          <a:p>
            <a:pPr marL="0" lvl="0" indent="0" algn="l" rtl="0">
              <a:lnSpc>
                <a:spcPct val="90000"/>
              </a:lnSpc>
              <a:spcBef>
                <a:spcPts val="0"/>
              </a:spcBef>
              <a:spcAft>
                <a:spcPts val="0"/>
              </a:spcAft>
              <a:buClr>
                <a:schemeClr val="dk1"/>
              </a:buClr>
              <a:buSzPts val="1600"/>
              <a:buNone/>
            </a:pPr>
            <a:endParaRPr sz="1800" b="1"/>
          </a:p>
          <a:p>
            <a:pPr marL="0" lvl="0" indent="0" algn="l" rtl="0">
              <a:lnSpc>
                <a:spcPct val="90000"/>
              </a:lnSpc>
              <a:spcBef>
                <a:spcPts val="0"/>
              </a:spcBef>
              <a:spcAft>
                <a:spcPts val="0"/>
              </a:spcAft>
              <a:buClr>
                <a:schemeClr val="dk1"/>
              </a:buClr>
              <a:buSzPts val="1600"/>
              <a:buNone/>
            </a:pPr>
            <a:endParaRPr/>
          </a:p>
          <a:p>
            <a:pPr marL="0" lvl="0" indent="0" algn="l" rtl="0">
              <a:lnSpc>
                <a:spcPct val="90000"/>
              </a:lnSpc>
              <a:spcBef>
                <a:spcPts val="0"/>
              </a:spcBef>
              <a:spcAft>
                <a:spcPts val="0"/>
              </a:spcAft>
              <a:buClr>
                <a:schemeClr val="dk1"/>
              </a:buClr>
              <a:buSzPts val="1600"/>
              <a:buNone/>
            </a:pPr>
            <a:endParaRPr sz="2100"/>
          </a:p>
        </p:txBody>
      </p:sp>
      <p:sp>
        <p:nvSpPr>
          <p:cNvPr id="204" name="Google Shape;204;p21"/>
          <p:cNvSpPr txBox="1">
            <a:spLocks noGrp="1"/>
          </p:cNvSpPr>
          <p:nvPr>
            <p:ph type="title"/>
          </p:nvPr>
        </p:nvSpPr>
        <p:spPr>
          <a:xfrm>
            <a:off x="889750" y="392373"/>
            <a:ext cx="7790400" cy="10260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Clr>
                <a:schemeClr val="dk1"/>
              </a:buClr>
              <a:buSzPts val="2800"/>
              <a:buFont typeface="Calibri"/>
              <a:buNone/>
            </a:pPr>
            <a:r>
              <a:rPr lang="es-ES" sz="1800"/>
              <a:t>2.Recognize and use strategies to avoid gender stereotypes in language </a:t>
            </a:r>
            <a:endParaRPr sz="1800"/>
          </a:p>
          <a:p>
            <a:pPr marL="0" lvl="0" indent="0" algn="l" rtl="0">
              <a:lnSpc>
                <a:spcPct val="100000"/>
              </a:lnSpc>
              <a:spcBef>
                <a:spcPts val="0"/>
              </a:spcBef>
              <a:spcAft>
                <a:spcPts val="0"/>
              </a:spcAft>
              <a:buClr>
                <a:schemeClr val="dk1"/>
              </a:buClr>
              <a:buSzPts val="2800"/>
              <a:buFont typeface="Calibri"/>
              <a:buNone/>
            </a:pPr>
            <a:r>
              <a:rPr lang="es-ES" sz="1800"/>
              <a:t>2.1</a:t>
            </a:r>
            <a:r>
              <a:rPr lang="es-ES" sz="2000"/>
              <a:t>.  </a:t>
            </a:r>
            <a:r>
              <a:rPr lang="es-ES" sz="1800"/>
              <a:t>Key Concepts of Inclusive Language (1)</a:t>
            </a:r>
            <a:br>
              <a:rPr lang="es-ES" sz="1800" b="0"/>
            </a:b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p22"/>
          <p:cNvSpPr txBox="1">
            <a:spLocks noGrp="1"/>
          </p:cNvSpPr>
          <p:nvPr>
            <p:ph type="body" idx="1"/>
          </p:nvPr>
        </p:nvSpPr>
        <p:spPr>
          <a:xfrm>
            <a:off x="839800" y="1179375"/>
            <a:ext cx="4419600" cy="3468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chemeClr val="dk1"/>
              </a:buClr>
              <a:buSzPts val="1600"/>
              <a:buFont typeface="Arial"/>
              <a:buNone/>
            </a:pPr>
            <a:r>
              <a:rPr lang="es-ES" sz="1800"/>
              <a:t>2.1.2. Neologisms and neutral terms</a:t>
            </a:r>
            <a:endParaRPr sz="1800"/>
          </a:p>
        </p:txBody>
      </p:sp>
      <p:sp>
        <p:nvSpPr>
          <p:cNvPr id="210" name="Google Shape;210;p22"/>
          <p:cNvSpPr txBox="1">
            <a:spLocks noGrp="1"/>
          </p:cNvSpPr>
          <p:nvPr>
            <p:ph type="body" idx="2"/>
          </p:nvPr>
        </p:nvSpPr>
        <p:spPr>
          <a:xfrm>
            <a:off x="746998" y="1773725"/>
            <a:ext cx="4172100" cy="30630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600"/>
              <a:buNone/>
            </a:pPr>
            <a:r>
              <a:rPr lang="es-ES"/>
              <a:t>In professional or formal settings, terms like "chairperson" instead of "chairman" or "spokesperson" instead of "spokesman" are now commonly used, as are gender-neutral alternatives for traditionally gendered family terms, like "sibling" instead of "brother" or "sister." This shift is increasingly common in official documents, academia, and media, where institutions are revising guidelines to make language more reflective of diverse gender identities.</a:t>
            </a:r>
            <a:endParaRPr/>
          </a:p>
        </p:txBody>
      </p:sp>
      <p:sp>
        <p:nvSpPr>
          <p:cNvPr id="211" name="Google Shape;211;p22"/>
          <p:cNvSpPr txBox="1">
            <a:spLocks noGrp="1"/>
          </p:cNvSpPr>
          <p:nvPr>
            <p:ph type="body" idx="3"/>
          </p:nvPr>
        </p:nvSpPr>
        <p:spPr>
          <a:xfrm>
            <a:off x="6172200" y="1179370"/>
            <a:ext cx="2799900" cy="3468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E6342A"/>
              </a:buClr>
              <a:buSzPts val="2000"/>
              <a:buNone/>
            </a:pPr>
            <a:r>
              <a:rPr lang="es-ES" sz="1800"/>
              <a:t>2.1.3. Use of Mx.</a:t>
            </a:r>
            <a:endParaRPr sz="1800"/>
          </a:p>
        </p:txBody>
      </p:sp>
      <p:sp>
        <p:nvSpPr>
          <p:cNvPr id="212" name="Google Shape;212;p22"/>
          <p:cNvSpPr txBox="1">
            <a:spLocks noGrp="1"/>
          </p:cNvSpPr>
          <p:nvPr>
            <p:ph type="body" idx="4"/>
          </p:nvPr>
        </p:nvSpPr>
        <p:spPr>
          <a:xfrm>
            <a:off x="6172200" y="1731625"/>
            <a:ext cx="5183100" cy="30492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600"/>
              <a:buNone/>
            </a:pPr>
            <a:r>
              <a:rPr lang="es-ES"/>
              <a:t>The </a:t>
            </a:r>
            <a:r>
              <a:rPr lang="es-ES" b="1"/>
              <a:t>use of Mx.</a:t>
            </a:r>
            <a:r>
              <a:rPr lang="es-ES"/>
              <a:t> as a title (</a:t>
            </a:r>
            <a:r>
              <a:rPr lang="es-ES" b="1"/>
              <a:t>rather than Mr. or Ms.</a:t>
            </a:r>
            <a:r>
              <a:rPr lang="es-ES"/>
              <a:t>) is another example of how language is accommodating non-binary and genderqueer identities. As an honorific, Mx. is now recognized by many organizations and some governments, providing a formal option that respects gender diversity.</a:t>
            </a:r>
            <a:endParaRPr sz="2100"/>
          </a:p>
        </p:txBody>
      </p:sp>
      <p:sp>
        <p:nvSpPr>
          <p:cNvPr id="213" name="Google Shape;213;p22"/>
          <p:cNvSpPr txBox="1">
            <a:spLocks noGrp="1"/>
          </p:cNvSpPr>
          <p:nvPr>
            <p:ph type="title"/>
          </p:nvPr>
        </p:nvSpPr>
        <p:spPr>
          <a:xfrm>
            <a:off x="747000" y="534674"/>
            <a:ext cx="7790400" cy="6447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Clr>
                <a:schemeClr val="dk1"/>
              </a:buClr>
              <a:buSzPts val="2800"/>
              <a:buFont typeface="Calibri"/>
              <a:buNone/>
            </a:pPr>
            <a:r>
              <a:rPr lang="es-ES" sz="1800"/>
              <a:t>2.Recognize and use strategies to avoid gender stereotypes in language </a:t>
            </a:r>
            <a:endParaRPr sz="1800"/>
          </a:p>
          <a:p>
            <a:pPr marL="0" lvl="0" indent="0" algn="l" rtl="0">
              <a:lnSpc>
                <a:spcPct val="100000"/>
              </a:lnSpc>
              <a:spcBef>
                <a:spcPts val="0"/>
              </a:spcBef>
              <a:spcAft>
                <a:spcPts val="0"/>
              </a:spcAft>
              <a:buClr>
                <a:schemeClr val="dk1"/>
              </a:buClr>
              <a:buSzPts val="2800"/>
              <a:buFont typeface="Calibri"/>
              <a:buNone/>
            </a:pPr>
            <a:r>
              <a:rPr lang="es-ES" sz="1800"/>
              <a:t>2.1</a:t>
            </a:r>
            <a:r>
              <a:rPr lang="es-ES" sz="2000"/>
              <a:t>.  </a:t>
            </a:r>
            <a:r>
              <a:rPr lang="es-ES" sz="1800"/>
              <a:t>Key Concepts of Inclusive Language (2)</a:t>
            </a:r>
            <a:br>
              <a:rPr lang="es-ES" sz="1800" b="0"/>
            </a:br>
            <a:endParaRPr/>
          </a:p>
        </p:txBody>
      </p:sp>
      <p:pic>
        <p:nvPicPr>
          <p:cNvPr id="214" name="Google Shape;214;p22"/>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a:off x="5073775" y="3166025"/>
            <a:ext cx="4494577" cy="2227574"/>
          </a:xfrm>
          <a:prstGeom prst="rect">
            <a:avLst/>
          </a:prstGeom>
          <a:noFill/>
          <a:ln>
            <a:noFill/>
          </a:ln>
        </p:spPr>
      </p:pic>
      <p:sp>
        <p:nvSpPr>
          <p:cNvPr id="215" name="Google Shape;215;p22"/>
          <p:cNvSpPr txBox="1"/>
          <p:nvPr/>
        </p:nvSpPr>
        <p:spPr>
          <a:xfrm>
            <a:off x="5134175" y="5511625"/>
            <a:ext cx="2124600" cy="247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ES"/>
              <a:t>Source image:Freepick</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23"/>
          <p:cNvSpPr txBox="1">
            <a:spLocks noGrp="1"/>
          </p:cNvSpPr>
          <p:nvPr>
            <p:ph type="body" idx="1"/>
          </p:nvPr>
        </p:nvSpPr>
        <p:spPr>
          <a:xfrm>
            <a:off x="838200" y="1093150"/>
            <a:ext cx="7152600" cy="3252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E6342A"/>
              </a:buClr>
              <a:buSzPts val="2000"/>
              <a:buNone/>
            </a:pPr>
            <a:r>
              <a:rPr lang="es-ES" sz="1600"/>
              <a:t>2.1.4. Use of 'x', '@', and '-' forms for non-binary expression</a:t>
            </a:r>
            <a:endParaRPr sz="1600"/>
          </a:p>
        </p:txBody>
      </p:sp>
      <p:sp>
        <p:nvSpPr>
          <p:cNvPr id="221" name="Google Shape;221;p23"/>
          <p:cNvSpPr txBox="1">
            <a:spLocks noGrp="1"/>
          </p:cNvSpPr>
          <p:nvPr>
            <p:ph type="body" idx="2"/>
          </p:nvPr>
        </p:nvSpPr>
        <p:spPr>
          <a:xfrm>
            <a:off x="838200" y="1418350"/>
            <a:ext cx="5968200" cy="3063000"/>
          </a:xfrm>
          <a:prstGeom prst="rect">
            <a:avLst/>
          </a:prstGeom>
          <a:noFill/>
          <a:ln>
            <a:noFill/>
          </a:ln>
        </p:spPr>
        <p:txBody>
          <a:bodyPr spcFirstLastPara="1" wrap="square" lIns="91425" tIns="45700" rIns="91425" bIns="45700" anchor="t" anchorCtr="0">
            <a:noAutofit/>
          </a:bodyPr>
          <a:lstStyle/>
          <a:p>
            <a:pPr marL="0" lvl="0" indent="0" algn="just" rtl="0">
              <a:lnSpc>
                <a:spcPct val="115000"/>
              </a:lnSpc>
              <a:spcBef>
                <a:spcPts val="1200"/>
              </a:spcBef>
              <a:spcAft>
                <a:spcPts val="0"/>
              </a:spcAft>
              <a:buClr>
                <a:schemeClr val="dk1"/>
              </a:buClr>
              <a:buSzPts val="1100"/>
              <a:buFont typeface="Arial"/>
              <a:buNone/>
            </a:pPr>
            <a:r>
              <a:rPr lang="es-ES"/>
              <a:t>In languages where grammatical gender is embedded (such as French, Italian and Spanish), inclusive adaptations have also emerged. For example, the use of gender-neutral endings is gaining traction—such as "x" or "@" in place of traditional masculine and feminine endings ("Latinx" in place of "Latino" or "Latina"), or the Italian "-u" and "-," as in "tutt" to mean "everyone." These linguistic changes help reduce the dominance of masculine forms as default and provide options for non-binary individuals who may not feel comfortable with binary endings.</a:t>
            </a:r>
            <a:endParaRPr/>
          </a:p>
          <a:p>
            <a:pPr marL="0" lvl="0" indent="0" algn="just" rtl="0">
              <a:lnSpc>
                <a:spcPct val="90000"/>
              </a:lnSpc>
              <a:spcBef>
                <a:spcPts val="1200"/>
              </a:spcBef>
              <a:spcAft>
                <a:spcPts val="0"/>
              </a:spcAft>
              <a:buClr>
                <a:schemeClr val="dk1"/>
              </a:buClr>
              <a:buSzPts val="1600"/>
              <a:buNone/>
            </a:pPr>
            <a:r>
              <a:rPr lang="es-ES"/>
              <a:t>However, while this adaptations promote inclusivity, they can make sentences slightly harder to read or pronounce, especially for those unfamiliar with these forms. In some cases, the visual flow of the text can be interrupted by unfamiliar symbols or endings, which challenges traditional reading patterns. </a:t>
            </a:r>
            <a:endParaRPr/>
          </a:p>
        </p:txBody>
      </p:sp>
      <p:sp>
        <p:nvSpPr>
          <p:cNvPr id="222" name="Google Shape;222;p23"/>
          <p:cNvSpPr txBox="1">
            <a:spLocks noGrp="1"/>
          </p:cNvSpPr>
          <p:nvPr>
            <p:ph type="title"/>
          </p:nvPr>
        </p:nvSpPr>
        <p:spPr>
          <a:xfrm>
            <a:off x="889775" y="299424"/>
            <a:ext cx="7790400" cy="6081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Clr>
                <a:schemeClr val="dk1"/>
              </a:buClr>
              <a:buSzPts val="2800"/>
              <a:buFont typeface="Calibri"/>
              <a:buNone/>
            </a:pPr>
            <a:r>
              <a:rPr lang="es-ES" sz="1800"/>
              <a:t>2.Recognize and use strategies to avoid gender stereotypes in language </a:t>
            </a:r>
            <a:endParaRPr sz="1800"/>
          </a:p>
          <a:p>
            <a:pPr marL="0" lvl="0" indent="0" algn="l" rtl="0">
              <a:lnSpc>
                <a:spcPct val="100000"/>
              </a:lnSpc>
              <a:spcBef>
                <a:spcPts val="0"/>
              </a:spcBef>
              <a:spcAft>
                <a:spcPts val="0"/>
              </a:spcAft>
              <a:buClr>
                <a:schemeClr val="dk1"/>
              </a:buClr>
              <a:buSzPts val="2800"/>
              <a:buFont typeface="Calibri"/>
              <a:buNone/>
            </a:pPr>
            <a:r>
              <a:rPr lang="es-ES" sz="1800"/>
              <a:t>2.1</a:t>
            </a:r>
            <a:r>
              <a:rPr lang="es-ES" sz="2000"/>
              <a:t>.  </a:t>
            </a:r>
            <a:r>
              <a:rPr lang="es-ES" sz="1800"/>
              <a:t>Key Concepts of Inclusive Language (3)</a:t>
            </a:r>
            <a:endParaRPr/>
          </a:p>
        </p:txBody>
      </p:sp>
      <p:pic>
        <p:nvPicPr>
          <p:cNvPr id="223" name="Google Shape;223;p23"/>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a:off x="6866000" y="2000025"/>
            <a:ext cx="5080801" cy="2857951"/>
          </a:xfrm>
          <a:prstGeom prst="rect">
            <a:avLst/>
          </a:prstGeom>
          <a:noFill/>
          <a:ln>
            <a:noFill/>
          </a:ln>
        </p:spPr>
      </p:pic>
      <p:sp>
        <p:nvSpPr>
          <p:cNvPr id="224" name="Google Shape;224;p23"/>
          <p:cNvSpPr txBox="1"/>
          <p:nvPr/>
        </p:nvSpPr>
        <p:spPr>
          <a:xfrm>
            <a:off x="7423600" y="4810350"/>
            <a:ext cx="3446100" cy="247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ES"/>
              <a:t>Source image:</a:t>
            </a:r>
            <a:r>
              <a:rPr lang="es-ES" u="sng">
                <a:solidFill>
                  <a:schemeClr val="hlink"/>
                </a:solidFill>
                <a:hlinkClick r:id="rId4"/>
              </a:rPr>
              <a:t>https://blog.amara.org/inclusive-language/</a:t>
            </a:r>
            <a:r>
              <a:rPr lang="es-ES"/>
              <a:t>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24"/>
          <p:cNvSpPr txBox="1">
            <a:spLocks noGrp="1"/>
          </p:cNvSpPr>
          <p:nvPr>
            <p:ph type="body" idx="1"/>
          </p:nvPr>
        </p:nvSpPr>
        <p:spPr>
          <a:xfrm>
            <a:off x="850100" y="2068350"/>
            <a:ext cx="3078900" cy="1614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E6342A"/>
              </a:buClr>
              <a:buSzPts val="2000"/>
              <a:buNone/>
            </a:pPr>
            <a:r>
              <a:rPr lang="es-ES"/>
              <a:t>2.2.1. Plural forms</a:t>
            </a:r>
            <a:endParaRPr/>
          </a:p>
        </p:txBody>
      </p:sp>
      <p:sp>
        <p:nvSpPr>
          <p:cNvPr id="230" name="Google Shape;230;p24"/>
          <p:cNvSpPr txBox="1">
            <a:spLocks noGrp="1"/>
          </p:cNvSpPr>
          <p:nvPr>
            <p:ph type="body" idx="2"/>
          </p:nvPr>
        </p:nvSpPr>
        <p:spPr>
          <a:xfrm>
            <a:off x="912000" y="2194900"/>
            <a:ext cx="5157900" cy="36834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600"/>
              <a:buNone/>
            </a:pPr>
            <a:r>
              <a:rPr lang="es-ES"/>
              <a:t>Using plural forms offers an easy, gender-neutral alternative to gendered pronouns. This approach is preferable because it is inclusive and helps avoid complex sentence structures.</a:t>
            </a:r>
            <a:endParaRPr/>
          </a:p>
          <a:p>
            <a:pPr marL="0" lvl="0" indent="0" algn="l" rtl="0">
              <a:lnSpc>
                <a:spcPct val="90000"/>
              </a:lnSpc>
              <a:spcBef>
                <a:spcPts val="0"/>
              </a:spcBef>
              <a:spcAft>
                <a:spcPts val="0"/>
              </a:spcAft>
              <a:buClr>
                <a:schemeClr val="dk1"/>
              </a:buClr>
              <a:buSzPts val="1600"/>
              <a:buNone/>
            </a:pPr>
            <a:endParaRPr/>
          </a:p>
          <a:p>
            <a:pPr marL="0" lvl="0" indent="0" algn="l" rtl="0">
              <a:lnSpc>
                <a:spcPct val="90000"/>
              </a:lnSpc>
              <a:spcBef>
                <a:spcPts val="0"/>
              </a:spcBef>
              <a:spcAft>
                <a:spcPts val="0"/>
              </a:spcAft>
              <a:buClr>
                <a:schemeClr val="dk1"/>
              </a:buClr>
              <a:buSzPts val="1600"/>
              <a:buNone/>
            </a:pPr>
            <a:r>
              <a:rPr lang="es-ES" i="1"/>
              <a:t>Instead of </a:t>
            </a:r>
            <a:br>
              <a:rPr lang="es-ES"/>
            </a:br>
            <a:r>
              <a:rPr lang="es-ES"/>
              <a:t>"Each actor should memorize his lines" </a:t>
            </a:r>
            <a:br>
              <a:rPr lang="es-ES"/>
            </a:br>
            <a:endParaRPr/>
          </a:p>
          <a:p>
            <a:pPr marL="0" lvl="0" indent="0" algn="l" rtl="0">
              <a:lnSpc>
                <a:spcPct val="90000"/>
              </a:lnSpc>
              <a:spcBef>
                <a:spcPts val="0"/>
              </a:spcBef>
              <a:spcAft>
                <a:spcPts val="0"/>
              </a:spcAft>
              <a:buClr>
                <a:schemeClr val="dk1"/>
              </a:buClr>
              <a:buSzPts val="1600"/>
              <a:buNone/>
            </a:pPr>
            <a:r>
              <a:rPr lang="es-ES" i="1"/>
              <a:t>Use</a:t>
            </a:r>
            <a:endParaRPr i="1"/>
          </a:p>
          <a:p>
            <a:pPr marL="0" lvl="0" indent="0" algn="l" rtl="0">
              <a:lnSpc>
                <a:spcPct val="90000"/>
              </a:lnSpc>
              <a:spcBef>
                <a:spcPts val="0"/>
              </a:spcBef>
              <a:spcAft>
                <a:spcPts val="0"/>
              </a:spcAft>
              <a:buClr>
                <a:schemeClr val="dk1"/>
              </a:buClr>
              <a:buSzPts val="1600"/>
              <a:buNone/>
            </a:pPr>
            <a:r>
              <a:rPr lang="es-ES"/>
              <a:t>"All actors should memorize their lines</a:t>
            </a:r>
            <a:r>
              <a:rPr lang="es-ES" sz="1100">
                <a:latin typeface="Arial"/>
                <a:ea typeface="Arial"/>
                <a:cs typeface="Arial"/>
                <a:sym typeface="Arial"/>
              </a:rPr>
              <a:t>"</a:t>
            </a:r>
            <a:endParaRPr sz="1100">
              <a:latin typeface="Arial"/>
              <a:ea typeface="Arial"/>
              <a:cs typeface="Arial"/>
              <a:sym typeface="Arial"/>
            </a:endParaRPr>
          </a:p>
          <a:p>
            <a:pPr marL="0" lvl="0" indent="0" algn="l" rtl="0">
              <a:lnSpc>
                <a:spcPct val="90000"/>
              </a:lnSpc>
              <a:spcBef>
                <a:spcPts val="0"/>
              </a:spcBef>
              <a:spcAft>
                <a:spcPts val="0"/>
              </a:spcAft>
              <a:buClr>
                <a:schemeClr val="dk1"/>
              </a:buClr>
              <a:buSzPts val="1600"/>
              <a:buNone/>
            </a:pPr>
            <a:endParaRPr sz="1100">
              <a:latin typeface="Arial"/>
              <a:ea typeface="Arial"/>
              <a:cs typeface="Arial"/>
              <a:sym typeface="Arial"/>
            </a:endParaRPr>
          </a:p>
          <a:p>
            <a:pPr marL="0" lvl="0" indent="0" algn="l" rtl="0">
              <a:lnSpc>
                <a:spcPct val="90000"/>
              </a:lnSpc>
              <a:spcBef>
                <a:spcPts val="0"/>
              </a:spcBef>
              <a:spcAft>
                <a:spcPts val="0"/>
              </a:spcAft>
              <a:buClr>
                <a:schemeClr val="dk1"/>
              </a:buClr>
              <a:buSzPts val="1600"/>
              <a:buNone/>
            </a:pPr>
            <a:endParaRPr sz="1100">
              <a:latin typeface="Arial"/>
              <a:ea typeface="Arial"/>
              <a:cs typeface="Arial"/>
              <a:sym typeface="Arial"/>
            </a:endParaRPr>
          </a:p>
          <a:p>
            <a:pPr marL="0" lvl="0" indent="0" algn="l" rtl="0">
              <a:lnSpc>
                <a:spcPct val="90000"/>
              </a:lnSpc>
              <a:spcBef>
                <a:spcPts val="0"/>
              </a:spcBef>
              <a:spcAft>
                <a:spcPts val="0"/>
              </a:spcAft>
              <a:buClr>
                <a:schemeClr val="dk1"/>
              </a:buClr>
              <a:buSzPts val="1600"/>
              <a:buNone/>
            </a:pPr>
            <a:r>
              <a:rPr lang="es-ES" i="1"/>
              <a:t>Instead of </a:t>
            </a:r>
            <a:endParaRPr i="1"/>
          </a:p>
          <a:p>
            <a:pPr marL="0" lvl="0" indent="0" algn="l" rtl="0">
              <a:lnSpc>
                <a:spcPct val="90000"/>
              </a:lnSpc>
              <a:spcBef>
                <a:spcPts val="0"/>
              </a:spcBef>
              <a:spcAft>
                <a:spcPts val="0"/>
              </a:spcAft>
              <a:buClr>
                <a:schemeClr val="dk1"/>
              </a:buClr>
              <a:buSzPts val="1600"/>
              <a:buNone/>
            </a:pPr>
            <a:r>
              <a:rPr lang="es-ES"/>
              <a:t>"Every waiter must wear his uniform"</a:t>
            </a:r>
            <a:endParaRPr/>
          </a:p>
          <a:p>
            <a:pPr marL="0" lvl="0" indent="0" algn="l" rtl="0">
              <a:lnSpc>
                <a:spcPct val="90000"/>
              </a:lnSpc>
              <a:spcBef>
                <a:spcPts val="0"/>
              </a:spcBef>
              <a:spcAft>
                <a:spcPts val="0"/>
              </a:spcAft>
              <a:buClr>
                <a:schemeClr val="dk1"/>
              </a:buClr>
              <a:buSzPts val="1600"/>
              <a:buNone/>
            </a:pPr>
            <a:endParaRPr/>
          </a:p>
          <a:p>
            <a:pPr marL="0" lvl="0" indent="0" algn="l" rtl="0">
              <a:lnSpc>
                <a:spcPct val="90000"/>
              </a:lnSpc>
              <a:spcBef>
                <a:spcPts val="0"/>
              </a:spcBef>
              <a:spcAft>
                <a:spcPts val="0"/>
              </a:spcAft>
              <a:buClr>
                <a:schemeClr val="dk1"/>
              </a:buClr>
              <a:buSzPts val="1600"/>
              <a:buNone/>
            </a:pPr>
            <a:r>
              <a:rPr lang="es-ES" i="1"/>
              <a:t>Use </a:t>
            </a:r>
            <a:endParaRPr i="1"/>
          </a:p>
          <a:p>
            <a:pPr marL="0" lvl="0" indent="0" algn="l" rtl="0">
              <a:lnSpc>
                <a:spcPct val="90000"/>
              </a:lnSpc>
              <a:spcBef>
                <a:spcPts val="0"/>
              </a:spcBef>
              <a:spcAft>
                <a:spcPts val="0"/>
              </a:spcAft>
              <a:buClr>
                <a:schemeClr val="dk1"/>
              </a:buClr>
              <a:buSzPts val="1600"/>
              <a:buNone/>
            </a:pPr>
            <a:r>
              <a:rPr lang="es-ES"/>
              <a:t>“All waiters must wear their uniforms"</a:t>
            </a:r>
            <a:endParaRPr/>
          </a:p>
        </p:txBody>
      </p:sp>
      <p:sp>
        <p:nvSpPr>
          <p:cNvPr id="231" name="Google Shape;231;p24"/>
          <p:cNvSpPr txBox="1">
            <a:spLocks noGrp="1"/>
          </p:cNvSpPr>
          <p:nvPr>
            <p:ph type="body" idx="3"/>
          </p:nvPr>
        </p:nvSpPr>
        <p:spPr>
          <a:xfrm>
            <a:off x="6254675" y="1989750"/>
            <a:ext cx="3356700" cy="3186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E6342A"/>
              </a:buClr>
              <a:buSzPts val="2000"/>
              <a:buNone/>
            </a:pPr>
            <a:r>
              <a:rPr lang="es-ES"/>
              <a:t>2.2.2. Omitting pronouns</a:t>
            </a:r>
            <a:endParaRPr/>
          </a:p>
        </p:txBody>
      </p:sp>
      <p:sp>
        <p:nvSpPr>
          <p:cNvPr id="232" name="Google Shape;232;p24"/>
          <p:cNvSpPr txBox="1">
            <a:spLocks noGrp="1"/>
          </p:cNvSpPr>
          <p:nvPr>
            <p:ph type="body" idx="4"/>
          </p:nvPr>
        </p:nvSpPr>
        <p:spPr>
          <a:xfrm>
            <a:off x="6254675" y="2308350"/>
            <a:ext cx="5183100" cy="30492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600"/>
              <a:buNone/>
            </a:pPr>
            <a:r>
              <a:rPr lang="es-ES"/>
              <a:t>Often, a sentence can be rephrased to avoid the need for gendered pronouns. However, depending on the context, this approach may feel a bit impersonal and should be applied thoughtfully.</a:t>
            </a:r>
            <a:endParaRPr/>
          </a:p>
          <a:p>
            <a:pPr marL="0" lvl="0" indent="0" algn="l" rtl="0">
              <a:lnSpc>
                <a:spcPct val="90000"/>
              </a:lnSpc>
              <a:spcBef>
                <a:spcPts val="0"/>
              </a:spcBef>
              <a:spcAft>
                <a:spcPts val="0"/>
              </a:spcAft>
              <a:buClr>
                <a:schemeClr val="dk1"/>
              </a:buClr>
              <a:buSzPts val="1600"/>
              <a:buNone/>
            </a:pPr>
            <a:endParaRPr/>
          </a:p>
          <a:p>
            <a:pPr marL="0" lvl="0" indent="0" algn="l" rtl="0">
              <a:spcBef>
                <a:spcPts val="0"/>
              </a:spcBef>
              <a:spcAft>
                <a:spcPts val="0"/>
              </a:spcAft>
              <a:buClr>
                <a:schemeClr val="dk1"/>
              </a:buClr>
              <a:buSzPts val="1600"/>
              <a:buNone/>
            </a:pPr>
            <a:r>
              <a:rPr lang="es-ES" i="1"/>
              <a:t>Instead of </a:t>
            </a:r>
            <a:endParaRPr/>
          </a:p>
          <a:p>
            <a:pPr marL="0" lvl="0" indent="0" algn="l" rtl="0">
              <a:lnSpc>
                <a:spcPct val="90000"/>
              </a:lnSpc>
              <a:spcBef>
                <a:spcPts val="0"/>
              </a:spcBef>
              <a:spcAft>
                <a:spcPts val="0"/>
              </a:spcAft>
              <a:buClr>
                <a:schemeClr val="dk1"/>
              </a:buClr>
              <a:buSzPts val="1600"/>
              <a:buNone/>
            </a:pPr>
            <a:r>
              <a:rPr lang="es-ES"/>
              <a:t>Employees should submit timesheets by Friday*</a:t>
            </a:r>
            <a:endParaRPr/>
          </a:p>
          <a:p>
            <a:pPr marL="0" lvl="0" indent="0" algn="l" rtl="0">
              <a:lnSpc>
                <a:spcPct val="90000"/>
              </a:lnSpc>
              <a:spcBef>
                <a:spcPts val="0"/>
              </a:spcBef>
              <a:spcAft>
                <a:spcPts val="0"/>
              </a:spcAft>
              <a:buClr>
                <a:schemeClr val="dk1"/>
              </a:buClr>
              <a:buSzPts val="1600"/>
              <a:buNone/>
            </a:pPr>
            <a:endParaRPr/>
          </a:p>
          <a:p>
            <a:pPr marL="0" lvl="0" indent="0" algn="l" rtl="0">
              <a:spcBef>
                <a:spcPts val="0"/>
              </a:spcBef>
              <a:spcAft>
                <a:spcPts val="0"/>
              </a:spcAft>
              <a:buClr>
                <a:schemeClr val="dk1"/>
              </a:buClr>
              <a:buSzPts val="1600"/>
              <a:buNone/>
            </a:pPr>
            <a:r>
              <a:rPr lang="es-ES" i="1"/>
              <a:t>Use</a:t>
            </a:r>
            <a:endParaRPr i="1"/>
          </a:p>
          <a:p>
            <a:pPr marL="0" lvl="0" indent="0" algn="l" rtl="0">
              <a:spcBef>
                <a:spcPts val="0"/>
              </a:spcBef>
              <a:spcAft>
                <a:spcPts val="0"/>
              </a:spcAft>
              <a:buClr>
                <a:schemeClr val="dk1"/>
              </a:buClr>
              <a:buSzPts val="1600"/>
              <a:buNone/>
            </a:pPr>
            <a:r>
              <a:rPr lang="es-ES"/>
              <a:t>"A timesheet must be submitted by Friday for payroll processing."</a:t>
            </a:r>
            <a:endParaRPr/>
          </a:p>
          <a:p>
            <a:pPr marL="0" lvl="0" indent="0" algn="l" rtl="0">
              <a:spcBef>
                <a:spcPts val="0"/>
              </a:spcBef>
              <a:spcAft>
                <a:spcPts val="0"/>
              </a:spcAft>
              <a:buClr>
                <a:schemeClr val="dk1"/>
              </a:buClr>
              <a:buSzPts val="1600"/>
              <a:buNone/>
            </a:pPr>
            <a:endParaRPr/>
          </a:p>
          <a:p>
            <a:pPr marL="0" lvl="0" indent="0" algn="l" rtl="0">
              <a:spcBef>
                <a:spcPts val="0"/>
              </a:spcBef>
              <a:spcAft>
                <a:spcPts val="0"/>
              </a:spcAft>
              <a:buClr>
                <a:schemeClr val="dk1"/>
              </a:buClr>
              <a:buSzPts val="1600"/>
              <a:buNone/>
            </a:pPr>
            <a:endParaRPr/>
          </a:p>
          <a:p>
            <a:pPr marL="0" lvl="0" indent="0" algn="l" rtl="0">
              <a:spcBef>
                <a:spcPts val="0"/>
              </a:spcBef>
              <a:spcAft>
                <a:spcPts val="0"/>
              </a:spcAft>
              <a:buClr>
                <a:schemeClr val="dk1"/>
              </a:buClr>
              <a:buSzPts val="1600"/>
              <a:buNone/>
            </a:pPr>
            <a:r>
              <a:rPr lang="es-ES"/>
              <a:t>*In various languages, it's common to use the masculine form as a generic term to refer to all individuals. </a:t>
            </a:r>
            <a:endParaRPr/>
          </a:p>
        </p:txBody>
      </p:sp>
      <p:sp>
        <p:nvSpPr>
          <p:cNvPr id="233" name="Google Shape;233;p24"/>
          <p:cNvSpPr txBox="1">
            <a:spLocks noGrp="1"/>
          </p:cNvSpPr>
          <p:nvPr>
            <p:ph type="title"/>
          </p:nvPr>
        </p:nvSpPr>
        <p:spPr>
          <a:xfrm>
            <a:off x="912000" y="928150"/>
            <a:ext cx="7790400" cy="8469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Clr>
                <a:schemeClr val="dk1"/>
              </a:buClr>
              <a:buSzPts val="2800"/>
              <a:buFont typeface="Calibri"/>
              <a:buNone/>
            </a:pPr>
            <a:r>
              <a:rPr lang="es-ES" sz="1800"/>
              <a:t>2. Recognize and use strategies to avoid gender stereotypes in language</a:t>
            </a:r>
            <a:endParaRPr sz="1800"/>
          </a:p>
          <a:p>
            <a:pPr marL="0" lvl="0" indent="0" algn="l" rtl="0">
              <a:lnSpc>
                <a:spcPct val="100000"/>
              </a:lnSpc>
              <a:spcBef>
                <a:spcPts val="0"/>
              </a:spcBef>
              <a:spcAft>
                <a:spcPts val="0"/>
              </a:spcAft>
              <a:buClr>
                <a:schemeClr val="dk1"/>
              </a:buClr>
              <a:buSzPts val="2800"/>
              <a:buFont typeface="Calibri"/>
              <a:buNone/>
            </a:pPr>
            <a:r>
              <a:rPr lang="es-ES" sz="1800"/>
              <a:t>2.2.  Strategies for Gender-Inclusive Communication (1)</a:t>
            </a:r>
            <a:endParaRPr sz="1800"/>
          </a:p>
          <a:p>
            <a:pPr marL="0" lvl="0" indent="0" algn="l" rtl="0">
              <a:lnSpc>
                <a:spcPct val="100000"/>
              </a:lnSpc>
              <a:spcBef>
                <a:spcPts val="0"/>
              </a:spcBef>
              <a:spcAft>
                <a:spcPts val="0"/>
              </a:spcAft>
              <a:buClr>
                <a:schemeClr val="dk1"/>
              </a:buClr>
              <a:buSzPts val="2800"/>
              <a:buFont typeface="Calibri"/>
              <a:buNone/>
            </a:pPr>
            <a:endParaRPr sz="1800"/>
          </a:p>
          <a:p>
            <a:pPr marL="0" lvl="0" indent="0" algn="l" rtl="0">
              <a:lnSpc>
                <a:spcPct val="100000"/>
              </a:lnSpc>
              <a:spcBef>
                <a:spcPts val="0"/>
              </a:spcBef>
              <a:spcAft>
                <a:spcPts val="0"/>
              </a:spcAft>
              <a:buClr>
                <a:schemeClr val="dk1"/>
              </a:buClr>
              <a:buSzPts val="2800"/>
              <a:buFont typeface="Calibri"/>
              <a:buNone/>
            </a:pPr>
            <a:r>
              <a:rPr lang="es-ES" sz="1600" b="0"/>
              <a:t>Gender stereotyping in language often arises from using terms, expressions, or structures that reinforce outdated gender roles or assumptions and making changes in this area can have a significant positive impact on social perceptions and individual inclusivity.</a:t>
            </a:r>
            <a:endParaRPr sz="1600" b="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25"/>
          <p:cNvSpPr txBox="1">
            <a:spLocks noGrp="1"/>
          </p:cNvSpPr>
          <p:nvPr>
            <p:ph type="body" idx="1"/>
          </p:nvPr>
        </p:nvSpPr>
        <p:spPr>
          <a:xfrm>
            <a:off x="839800" y="1530025"/>
            <a:ext cx="4296000" cy="1614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E6342A"/>
              </a:buClr>
              <a:buSzPts val="2000"/>
              <a:buNone/>
            </a:pPr>
            <a:r>
              <a:rPr lang="es-ES"/>
              <a:t>2.2.3. Multiple pronouns/forms</a:t>
            </a:r>
            <a:endParaRPr/>
          </a:p>
        </p:txBody>
      </p:sp>
      <p:sp>
        <p:nvSpPr>
          <p:cNvPr id="239" name="Google Shape;239;p25"/>
          <p:cNvSpPr txBox="1">
            <a:spLocks noGrp="1"/>
          </p:cNvSpPr>
          <p:nvPr>
            <p:ph type="body" idx="2"/>
          </p:nvPr>
        </p:nvSpPr>
        <p:spPr>
          <a:xfrm>
            <a:off x="839800" y="1823625"/>
            <a:ext cx="5157900" cy="36834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600"/>
              <a:buNone/>
            </a:pPr>
            <a:r>
              <a:rPr lang="es-ES"/>
              <a:t>This technique explicitly incorporates both feminine and masculine forms to avoid the use of the generic masculine. However, it should be applied sparingly, as excessive repetition can impact the text's readability. If you choose to combine pronouns, it is imperative that a standardized version be used consistently throughout the document (e.g. her/his versus her or his).</a:t>
            </a:r>
            <a:endParaRPr/>
          </a:p>
          <a:p>
            <a:pPr marL="0" lvl="0" indent="0" algn="l" rtl="0">
              <a:lnSpc>
                <a:spcPct val="90000"/>
              </a:lnSpc>
              <a:spcBef>
                <a:spcPts val="0"/>
              </a:spcBef>
              <a:spcAft>
                <a:spcPts val="0"/>
              </a:spcAft>
              <a:buClr>
                <a:schemeClr val="dk1"/>
              </a:buClr>
              <a:buSzPts val="1600"/>
              <a:buNone/>
            </a:pPr>
            <a:endParaRPr/>
          </a:p>
          <a:p>
            <a:pPr marL="0" lvl="0" indent="0" algn="l" rtl="0">
              <a:lnSpc>
                <a:spcPct val="90000"/>
              </a:lnSpc>
              <a:spcBef>
                <a:spcPts val="0"/>
              </a:spcBef>
              <a:spcAft>
                <a:spcPts val="0"/>
              </a:spcAft>
              <a:buClr>
                <a:schemeClr val="dk1"/>
              </a:buClr>
              <a:buSzPts val="1600"/>
              <a:buNone/>
            </a:pPr>
            <a:r>
              <a:rPr lang="es-ES" i="1"/>
              <a:t>Instead of </a:t>
            </a:r>
            <a:br>
              <a:rPr lang="es-ES"/>
            </a:br>
            <a:r>
              <a:rPr lang="es-ES"/>
              <a:t>"Each actor should memorize his lines" </a:t>
            </a:r>
            <a:br>
              <a:rPr lang="es-ES"/>
            </a:br>
            <a:endParaRPr/>
          </a:p>
          <a:p>
            <a:pPr marL="0" lvl="0" indent="0" algn="l" rtl="0">
              <a:lnSpc>
                <a:spcPct val="90000"/>
              </a:lnSpc>
              <a:spcBef>
                <a:spcPts val="0"/>
              </a:spcBef>
              <a:spcAft>
                <a:spcPts val="0"/>
              </a:spcAft>
              <a:buClr>
                <a:schemeClr val="dk1"/>
              </a:buClr>
              <a:buSzPts val="1600"/>
              <a:buNone/>
            </a:pPr>
            <a:r>
              <a:rPr lang="es-ES" i="1"/>
              <a:t>Use</a:t>
            </a:r>
            <a:endParaRPr i="1"/>
          </a:p>
          <a:p>
            <a:pPr marL="0" lvl="0" indent="0" algn="l" rtl="0">
              <a:lnSpc>
                <a:spcPct val="90000"/>
              </a:lnSpc>
              <a:spcBef>
                <a:spcPts val="0"/>
              </a:spcBef>
              <a:spcAft>
                <a:spcPts val="0"/>
              </a:spcAft>
              <a:buClr>
                <a:schemeClr val="dk1"/>
              </a:buClr>
              <a:buSzPts val="1600"/>
              <a:buNone/>
            </a:pPr>
            <a:r>
              <a:rPr lang="es-ES"/>
              <a:t>"All actors should memorize their lines</a:t>
            </a:r>
            <a:r>
              <a:rPr lang="es-ES" sz="1100">
                <a:latin typeface="Arial"/>
                <a:ea typeface="Arial"/>
                <a:cs typeface="Arial"/>
                <a:sym typeface="Arial"/>
              </a:rPr>
              <a:t>"</a:t>
            </a:r>
            <a:endParaRPr sz="1100">
              <a:latin typeface="Arial"/>
              <a:ea typeface="Arial"/>
              <a:cs typeface="Arial"/>
              <a:sym typeface="Arial"/>
            </a:endParaRPr>
          </a:p>
          <a:p>
            <a:pPr marL="0" lvl="0" indent="0" algn="l" rtl="0">
              <a:lnSpc>
                <a:spcPct val="90000"/>
              </a:lnSpc>
              <a:spcBef>
                <a:spcPts val="0"/>
              </a:spcBef>
              <a:spcAft>
                <a:spcPts val="0"/>
              </a:spcAft>
              <a:buClr>
                <a:schemeClr val="dk1"/>
              </a:buClr>
              <a:buSzPts val="1600"/>
              <a:buNone/>
            </a:pPr>
            <a:endParaRPr sz="1100">
              <a:latin typeface="Arial"/>
              <a:ea typeface="Arial"/>
              <a:cs typeface="Arial"/>
              <a:sym typeface="Arial"/>
            </a:endParaRPr>
          </a:p>
          <a:p>
            <a:pPr marL="0" lvl="0" indent="0" algn="l" rtl="0">
              <a:lnSpc>
                <a:spcPct val="90000"/>
              </a:lnSpc>
              <a:spcBef>
                <a:spcPts val="0"/>
              </a:spcBef>
              <a:spcAft>
                <a:spcPts val="0"/>
              </a:spcAft>
              <a:buClr>
                <a:schemeClr val="dk1"/>
              </a:buClr>
              <a:buSzPts val="1600"/>
              <a:buNone/>
            </a:pPr>
            <a:endParaRPr sz="1100">
              <a:latin typeface="Arial"/>
              <a:ea typeface="Arial"/>
              <a:cs typeface="Arial"/>
              <a:sym typeface="Arial"/>
            </a:endParaRPr>
          </a:p>
          <a:p>
            <a:pPr marL="0" lvl="0" indent="0" algn="l" rtl="0">
              <a:lnSpc>
                <a:spcPct val="90000"/>
              </a:lnSpc>
              <a:spcBef>
                <a:spcPts val="0"/>
              </a:spcBef>
              <a:spcAft>
                <a:spcPts val="0"/>
              </a:spcAft>
              <a:buClr>
                <a:schemeClr val="dk1"/>
              </a:buClr>
              <a:buSzPts val="1600"/>
              <a:buNone/>
            </a:pPr>
            <a:r>
              <a:rPr lang="es-ES" i="1"/>
              <a:t>Instead of </a:t>
            </a:r>
            <a:endParaRPr i="1"/>
          </a:p>
          <a:p>
            <a:pPr marL="0" lvl="0" indent="0" algn="l" rtl="0">
              <a:lnSpc>
                <a:spcPct val="90000"/>
              </a:lnSpc>
              <a:spcBef>
                <a:spcPts val="0"/>
              </a:spcBef>
              <a:spcAft>
                <a:spcPts val="0"/>
              </a:spcAft>
              <a:buClr>
                <a:schemeClr val="dk1"/>
              </a:buClr>
              <a:buSzPts val="1600"/>
              <a:buNone/>
            </a:pPr>
            <a:r>
              <a:rPr lang="es-ES"/>
              <a:t>"Every waiter must wear his uniform"</a:t>
            </a:r>
            <a:endParaRPr/>
          </a:p>
          <a:p>
            <a:pPr marL="0" lvl="0" indent="0" algn="l" rtl="0">
              <a:lnSpc>
                <a:spcPct val="90000"/>
              </a:lnSpc>
              <a:spcBef>
                <a:spcPts val="0"/>
              </a:spcBef>
              <a:spcAft>
                <a:spcPts val="0"/>
              </a:spcAft>
              <a:buClr>
                <a:schemeClr val="dk1"/>
              </a:buClr>
              <a:buSzPts val="1600"/>
              <a:buNone/>
            </a:pPr>
            <a:endParaRPr/>
          </a:p>
          <a:p>
            <a:pPr marL="0" lvl="0" indent="0" algn="l" rtl="0">
              <a:lnSpc>
                <a:spcPct val="90000"/>
              </a:lnSpc>
              <a:spcBef>
                <a:spcPts val="0"/>
              </a:spcBef>
              <a:spcAft>
                <a:spcPts val="0"/>
              </a:spcAft>
              <a:buClr>
                <a:schemeClr val="dk1"/>
              </a:buClr>
              <a:buSzPts val="1600"/>
              <a:buNone/>
            </a:pPr>
            <a:r>
              <a:rPr lang="es-ES" i="1"/>
              <a:t>Use </a:t>
            </a:r>
            <a:endParaRPr i="1"/>
          </a:p>
          <a:p>
            <a:pPr marL="0" lvl="0" indent="0" algn="l" rtl="0">
              <a:lnSpc>
                <a:spcPct val="90000"/>
              </a:lnSpc>
              <a:spcBef>
                <a:spcPts val="0"/>
              </a:spcBef>
              <a:spcAft>
                <a:spcPts val="0"/>
              </a:spcAft>
              <a:buClr>
                <a:schemeClr val="dk1"/>
              </a:buClr>
              <a:buSzPts val="1600"/>
              <a:buNone/>
            </a:pPr>
            <a:r>
              <a:rPr lang="es-ES"/>
              <a:t>“All waiters must wear their uniforms"</a:t>
            </a:r>
            <a:endParaRPr/>
          </a:p>
        </p:txBody>
      </p:sp>
      <p:sp>
        <p:nvSpPr>
          <p:cNvPr id="240" name="Google Shape;240;p25"/>
          <p:cNvSpPr txBox="1">
            <a:spLocks noGrp="1"/>
          </p:cNvSpPr>
          <p:nvPr>
            <p:ph type="body" idx="3"/>
          </p:nvPr>
        </p:nvSpPr>
        <p:spPr>
          <a:xfrm>
            <a:off x="6244375" y="1451425"/>
            <a:ext cx="3356700" cy="3186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E6342A"/>
              </a:buClr>
              <a:buSzPts val="2000"/>
              <a:buNone/>
            </a:pPr>
            <a:r>
              <a:rPr lang="es-ES"/>
              <a:t>2.2.4. Passive voice </a:t>
            </a:r>
            <a:endParaRPr/>
          </a:p>
        </p:txBody>
      </p:sp>
      <p:sp>
        <p:nvSpPr>
          <p:cNvPr id="241" name="Google Shape;241;p25"/>
          <p:cNvSpPr txBox="1">
            <a:spLocks noGrp="1"/>
          </p:cNvSpPr>
          <p:nvPr>
            <p:ph type="body" idx="4"/>
          </p:nvPr>
        </p:nvSpPr>
        <p:spPr>
          <a:xfrm>
            <a:off x="6182500" y="1823625"/>
            <a:ext cx="5183100" cy="30492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600"/>
              <a:buNone/>
            </a:pPr>
            <a:r>
              <a:rPr lang="es-ES"/>
              <a:t>Using the passive voice is another alternative to the generic masculine. However, it’s important to note that the passive voice can make the text feel less dynamic. Nevertheless, this approach may be more suitable for certain documents.</a:t>
            </a:r>
            <a:endParaRPr/>
          </a:p>
          <a:p>
            <a:pPr marL="0" lvl="0" indent="0" algn="l" rtl="0">
              <a:lnSpc>
                <a:spcPct val="90000"/>
              </a:lnSpc>
              <a:spcBef>
                <a:spcPts val="0"/>
              </a:spcBef>
              <a:spcAft>
                <a:spcPts val="0"/>
              </a:spcAft>
              <a:buClr>
                <a:schemeClr val="dk1"/>
              </a:buClr>
              <a:buSzPts val="1600"/>
              <a:buNone/>
            </a:pPr>
            <a:endParaRPr/>
          </a:p>
          <a:p>
            <a:pPr marL="0" lvl="0" indent="0" algn="l" rtl="0">
              <a:spcBef>
                <a:spcPts val="0"/>
              </a:spcBef>
              <a:spcAft>
                <a:spcPts val="0"/>
              </a:spcAft>
              <a:buClr>
                <a:schemeClr val="dk1"/>
              </a:buClr>
              <a:buSzPts val="1600"/>
              <a:buNone/>
            </a:pPr>
            <a:r>
              <a:rPr lang="es-ES" i="1"/>
              <a:t>Instead of </a:t>
            </a:r>
            <a:endParaRPr/>
          </a:p>
          <a:p>
            <a:pPr marL="0" lvl="0" indent="0" algn="l" rtl="0">
              <a:lnSpc>
                <a:spcPct val="90000"/>
              </a:lnSpc>
              <a:spcBef>
                <a:spcPts val="0"/>
              </a:spcBef>
              <a:spcAft>
                <a:spcPts val="0"/>
              </a:spcAft>
              <a:buClr>
                <a:schemeClr val="dk1"/>
              </a:buClr>
              <a:buSzPts val="1600"/>
              <a:buNone/>
            </a:pPr>
            <a:r>
              <a:rPr lang="es-ES"/>
              <a:t>"The manager should ensure that his team submits the report by the deadline."</a:t>
            </a:r>
            <a:endParaRPr/>
          </a:p>
          <a:p>
            <a:pPr marL="0" lvl="0" indent="0" algn="l" rtl="0">
              <a:lnSpc>
                <a:spcPct val="90000"/>
              </a:lnSpc>
              <a:spcBef>
                <a:spcPts val="0"/>
              </a:spcBef>
              <a:spcAft>
                <a:spcPts val="0"/>
              </a:spcAft>
              <a:buClr>
                <a:schemeClr val="dk1"/>
              </a:buClr>
              <a:buSzPts val="1600"/>
              <a:buNone/>
            </a:pPr>
            <a:endParaRPr/>
          </a:p>
          <a:p>
            <a:pPr marL="0" lvl="0" indent="0" algn="l" rtl="0">
              <a:spcBef>
                <a:spcPts val="0"/>
              </a:spcBef>
              <a:spcAft>
                <a:spcPts val="0"/>
              </a:spcAft>
              <a:buClr>
                <a:schemeClr val="dk1"/>
              </a:buClr>
              <a:buSzPts val="1600"/>
              <a:buNone/>
            </a:pPr>
            <a:r>
              <a:rPr lang="es-ES" i="1"/>
              <a:t>Use</a:t>
            </a:r>
            <a:endParaRPr i="1"/>
          </a:p>
          <a:p>
            <a:pPr marL="0" lvl="0" indent="0" algn="l" rtl="0">
              <a:spcBef>
                <a:spcPts val="0"/>
              </a:spcBef>
              <a:spcAft>
                <a:spcPts val="0"/>
              </a:spcAft>
              <a:buClr>
                <a:schemeClr val="dk1"/>
              </a:buClr>
              <a:buSzPts val="1600"/>
              <a:buNone/>
            </a:pPr>
            <a:r>
              <a:rPr lang="es-ES"/>
              <a:t>"The report should be submitted by the deadline."</a:t>
            </a:r>
            <a:endParaRPr/>
          </a:p>
          <a:p>
            <a:pPr marL="0" lvl="0" indent="0" algn="l" rtl="0">
              <a:spcBef>
                <a:spcPts val="0"/>
              </a:spcBef>
              <a:spcAft>
                <a:spcPts val="0"/>
              </a:spcAft>
              <a:buClr>
                <a:schemeClr val="dk1"/>
              </a:buClr>
              <a:buSzPts val="1600"/>
              <a:buNone/>
            </a:pPr>
            <a:endParaRPr/>
          </a:p>
          <a:p>
            <a:pPr marL="0" lvl="0" indent="0" algn="l" rtl="0">
              <a:spcBef>
                <a:spcPts val="0"/>
              </a:spcBef>
              <a:spcAft>
                <a:spcPts val="0"/>
              </a:spcAft>
              <a:buClr>
                <a:schemeClr val="dk1"/>
              </a:buClr>
              <a:buSzPts val="1600"/>
              <a:buNone/>
            </a:pPr>
            <a:endParaRPr/>
          </a:p>
          <a:p>
            <a:pPr marL="0" lvl="0" indent="0" algn="l" rtl="0">
              <a:spcBef>
                <a:spcPts val="0"/>
              </a:spcBef>
              <a:spcAft>
                <a:spcPts val="0"/>
              </a:spcAft>
              <a:buClr>
                <a:schemeClr val="dk1"/>
              </a:buClr>
              <a:buSzPts val="1600"/>
              <a:buNone/>
            </a:pPr>
            <a:r>
              <a:rPr lang="es-ES"/>
              <a:t>*In various languages, it's common to use the masculine form as a generic term to refer to all individuals. </a:t>
            </a:r>
            <a:endParaRPr/>
          </a:p>
        </p:txBody>
      </p:sp>
      <p:sp>
        <p:nvSpPr>
          <p:cNvPr id="242" name="Google Shape;242;p25"/>
          <p:cNvSpPr txBox="1">
            <a:spLocks noGrp="1"/>
          </p:cNvSpPr>
          <p:nvPr>
            <p:ph type="title"/>
          </p:nvPr>
        </p:nvSpPr>
        <p:spPr>
          <a:xfrm>
            <a:off x="839800" y="587824"/>
            <a:ext cx="7790400" cy="5625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Clr>
                <a:schemeClr val="dk1"/>
              </a:buClr>
              <a:buSzPts val="2800"/>
              <a:buFont typeface="Calibri"/>
              <a:buNone/>
            </a:pPr>
            <a:r>
              <a:rPr lang="es-ES" sz="1800"/>
              <a:t>2. Recognize and use strategies to avoid gender stereotypes in language</a:t>
            </a:r>
            <a:endParaRPr sz="1800"/>
          </a:p>
          <a:p>
            <a:pPr marL="0" lvl="0" indent="0" algn="l" rtl="0">
              <a:lnSpc>
                <a:spcPct val="100000"/>
              </a:lnSpc>
              <a:spcBef>
                <a:spcPts val="0"/>
              </a:spcBef>
              <a:spcAft>
                <a:spcPts val="0"/>
              </a:spcAft>
              <a:buClr>
                <a:schemeClr val="dk1"/>
              </a:buClr>
              <a:buSzPts val="2800"/>
              <a:buFont typeface="Calibri"/>
              <a:buNone/>
            </a:pPr>
            <a:r>
              <a:rPr lang="es-ES" sz="1800"/>
              <a:t>2.2.  Strategies for Gender-Inclusive Communication (2)</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Google Shape;247;p26"/>
          <p:cNvSpPr txBox="1">
            <a:spLocks noGrp="1"/>
          </p:cNvSpPr>
          <p:nvPr>
            <p:ph type="body" idx="2"/>
          </p:nvPr>
        </p:nvSpPr>
        <p:spPr>
          <a:xfrm>
            <a:off x="839811" y="1432550"/>
            <a:ext cx="9823500" cy="30630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1200"/>
              </a:spcBef>
              <a:spcAft>
                <a:spcPts val="0"/>
              </a:spcAft>
              <a:buClr>
                <a:schemeClr val="dk1"/>
              </a:buClr>
              <a:buSzPts val="1100"/>
              <a:buFont typeface="Arial"/>
              <a:buNone/>
            </a:pPr>
            <a:r>
              <a:rPr lang="es-ES"/>
              <a:t>Rephrasing sentences can greatly diminish gender bias. Instead of saying, "He is a strong leader," a more inclusive approach would be to say, "They demonstrate strong leadership skills." This not only avoids assumptions about gender but also normalizes the use of singular "they," which has gained traction as a gender-neutral pronoun.</a:t>
            </a:r>
            <a:endParaRPr/>
          </a:p>
          <a:p>
            <a:pPr marL="0" lvl="0" indent="0" algn="l" rtl="0">
              <a:lnSpc>
                <a:spcPct val="115000"/>
              </a:lnSpc>
              <a:spcBef>
                <a:spcPts val="1200"/>
              </a:spcBef>
              <a:spcAft>
                <a:spcPts val="0"/>
              </a:spcAft>
              <a:buClr>
                <a:schemeClr val="dk1"/>
              </a:buClr>
              <a:buSzPts val="1100"/>
              <a:buFont typeface="Arial"/>
              <a:buNone/>
            </a:pPr>
            <a:r>
              <a:rPr lang="es-ES"/>
              <a:t>In job descriptions, it's essential to steer clear of masculine-coded language that might deter female candidates or those who identify outside the gender binary. Words like "aggressive" or "dominant" can perpetuate stereotypes about masculinity, while terms like "collaborative" or "inclusive" appeal to a broader audience.</a:t>
            </a:r>
            <a:endParaRPr/>
          </a:p>
          <a:p>
            <a:pPr marL="0" lvl="0" indent="0" algn="l" rtl="0">
              <a:lnSpc>
                <a:spcPct val="115000"/>
              </a:lnSpc>
              <a:spcBef>
                <a:spcPts val="1200"/>
              </a:spcBef>
              <a:spcAft>
                <a:spcPts val="0"/>
              </a:spcAft>
              <a:buClr>
                <a:schemeClr val="dk1"/>
              </a:buClr>
              <a:buSzPts val="1100"/>
              <a:buFont typeface="Arial"/>
              <a:buNone/>
            </a:pPr>
            <a:r>
              <a:rPr lang="es-ES"/>
              <a:t>Furthermore, adapting how we address groups can promote inclusivity. Instead of "ladies and gentlemen," one could opt for "everyone" or "distinguished guests," ensuring no one feels excluded. These linguistic adjustments not only enhance communication but also reflect a commitment to diversity and equality in all spheres of life</a:t>
            </a:r>
            <a:endParaRPr/>
          </a:p>
          <a:p>
            <a:pPr marL="0" lvl="0" indent="0" algn="l" rtl="0">
              <a:lnSpc>
                <a:spcPct val="90000"/>
              </a:lnSpc>
              <a:spcBef>
                <a:spcPts val="1200"/>
              </a:spcBef>
              <a:spcAft>
                <a:spcPts val="0"/>
              </a:spcAft>
              <a:buClr>
                <a:schemeClr val="dk1"/>
              </a:buClr>
              <a:buSzPts val="1600"/>
              <a:buNone/>
            </a:pPr>
            <a:endParaRPr/>
          </a:p>
        </p:txBody>
      </p:sp>
      <p:sp>
        <p:nvSpPr>
          <p:cNvPr id="248" name="Google Shape;248;p26"/>
          <p:cNvSpPr txBox="1">
            <a:spLocks noGrp="1"/>
          </p:cNvSpPr>
          <p:nvPr>
            <p:ph type="title"/>
          </p:nvPr>
        </p:nvSpPr>
        <p:spPr>
          <a:xfrm>
            <a:off x="839800" y="536249"/>
            <a:ext cx="7790400" cy="6759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Clr>
                <a:schemeClr val="dk1"/>
              </a:buClr>
              <a:buSzPts val="2800"/>
              <a:buFont typeface="Calibri"/>
              <a:buNone/>
            </a:pPr>
            <a:r>
              <a:rPr lang="es-ES" sz="1800"/>
              <a:t>2. Recognize and use strategies to avoid gender stereotypes in language</a:t>
            </a:r>
            <a:endParaRPr sz="1800"/>
          </a:p>
          <a:p>
            <a:pPr marL="0" lvl="0" indent="0" algn="l" rtl="0">
              <a:lnSpc>
                <a:spcPct val="100000"/>
              </a:lnSpc>
              <a:spcBef>
                <a:spcPts val="0"/>
              </a:spcBef>
              <a:spcAft>
                <a:spcPts val="0"/>
              </a:spcAft>
              <a:buClr>
                <a:schemeClr val="dk1"/>
              </a:buClr>
              <a:buSzPts val="2800"/>
              <a:buFont typeface="Calibri"/>
              <a:buNone/>
            </a:pPr>
            <a:r>
              <a:rPr lang="es-ES" sz="1800"/>
              <a:t>2.3.  Avoiding Gender Stereotypes in Language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Google Shape;253;p27"/>
          <p:cNvSpPr txBox="1">
            <a:spLocks noGrp="1"/>
          </p:cNvSpPr>
          <p:nvPr>
            <p:ph type="body" idx="1"/>
          </p:nvPr>
        </p:nvSpPr>
        <p:spPr>
          <a:xfrm>
            <a:off x="839800" y="1201695"/>
            <a:ext cx="5157900" cy="3147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E6342A"/>
              </a:buClr>
              <a:buSzPts val="2000"/>
              <a:buNone/>
            </a:pPr>
            <a:r>
              <a:rPr lang="es-ES" sz="1600">
                <a:solidFill>
                  <a:schemeClr val="accent1"/>
                </a:solidFill>
              </a:rPr>
              <a:t>Original text </a:t>
            </a:r>
            <a:endParaRPr sz="2500">
              <a:solidFill>
                <a:schemeClr val="accent1"/>
              </a:solidFill>
            </a:endParaRPr>
          </a:p>
        </p:txBody>
      </p:sp>
      <p:sp>
        <p:nvSpPr>
          <p:cNvPr id="254" name="Google Shape;254;p27"/>
          <p:cNvSpPr txBox="1">
            <a:spLocks noGrp="1"/>
          </p:cNvSpPr>
          <p:nvPr>
            <p:ph type="body" idx="2"/>
          </p:nvPr>
        </p:nvSpPr>
        <p:spPr>
          <a:xfrm>
            <a:off x="901649" y="1567475"/>
            <a:ext cx="4626000" cy="3063000"/>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chemeClr val="dk1"/>
              </a:buClr>
              <a:buSzPts val="1600"/>
              <a:buNone/>
            </a:pPr>
            <a:r>
              <a:rPr lang="es-ES"/>
              <a:t>Precarious employment is </a:t>
            </a:r>
            <a:r>
              <a:rPr lang="es-ES" b="1"/>
              <a:t>man’</a:t>
            </a:r>
            <a:r>
              <a:rPr lang="es-ES"/>
              <a:t>s greatest challenge in the modern age. This development is wreaking havoc on workers from all occupations – from builders and </a:t>
            </a:r>
            <a:r>
              <a:rPr lang="es-ES" b="1"/>
              <a:t>policemen</a:t>
            </a:r>
            <a:r>
              <a:rPr lang="es-ES"/>
              <a:t> through to teachers and even </a:t>
            </a:r>
            <a:r>
              <a:rPr lang="es-ES" b="1"/>
              <a:t>waitresses</a:t>
            </a:r>
            <a:r>
              <a:rPr lang="es-ES"/>
              <a:t>.</a:t>
            </a:r>
            <a:endParaRPr/>
          </a:p>
          <a:p>
            <a:pPr marL="0" lvl="0" indent="0" algn="just" rtl="0">
              <a:lnSpc>
                <a:spcPct val="90000"/>
              </a:lnSpc>
              <a:spcBef>
                <a:spcPts val="0"/>
              </a:spcBef>
              <a:spcAft>
                <a:spcPts val="0"/>
              </a:spcAft>
              <a:buClr>
                <a:schemeClr val="dk1"/>
              </a:buClr>
              <a:buSzPts val="1600"/>
              <a:buNone/>
            </a:pPr>
            <a:endParaRPr/>
          </a:p>
          <a:p>
            <a:pPr marL="0" lvl="0" indent="0" algn="just" rtl="0">
              <a:lnSpc>
                <a:spcPct val="90000"/>
              </a:lnSpc>
              <a:spcBef>
                <a:spcPts val="0"/>
              </a:spcBef>
              <a:spcAft>
                <a:spcPts val="0"/>
              </a:spcAft>
              <a:buClr>
                <a:schemeClr val="dk1"/>
              </a:buClr>
              <a:buSzPts val="1600"/>
              <a:buNone/>
            </a:pPr>
            <a:r>
              <a:rPr lang="es-ES"/>
              <a:t>On 1 November 2000, Judith Smith, the spokeswoman for the minister stated: “</a:t>
            </a:r>
            <a:r>
              <a:rPr lang="es-ES" b="1"/>
              <a:t>Ladies and gentlemen</a:t>
            </a:r>
            <a:r>
              <a:rPr lang="es-ES"/>
              <a:t>, the failures of the last government have left many families struggling. </a:t>
            </a:r>
            <a:br>
              <a:rPr lang="es-ES"/>
            </a:br>
            <a:endParaRPr/>
          </a:p>
          <a:p>
            <a:pPr marL="0" lvl="0" indent="0" algn="just" rtl="0">
              <a:lnSpc>
                <a:spcPct val="90000"/>
              </a:lnSpc>
              <a:spcBef>
                <a:spcPts val="0"/>
              </a:spcBef>
              <a:spcAft>
                <a:spcPts val="0"/>
              </a:spcAft>
              <a:buClr>
                <a:schemeClr val="dk1"/>
              </a:buClr>
              <a:buSzPts val="1600"/>
              <a:buNone/>
            </a:pPr>
            <a:r>
              <a:rPr lang="es-ES"/>
              <a:t>Our social inclusion strategy embodies the </a:t>
            </a:r>
            <a:r>
              <a:rPr lang="es-ES" b="1"/>
              <a:t>virile</a:t>
            </a:r>
            <a:r>
              <a:rPr lang="es-ES"/>
              <a:t> action needed to overcome the spectre of precarious employment and give everyone a decent chance in life.” </a:t>
            </a:r>
            <a:endParaRPr/>
          </a:p>
        </p:txBody>
      </p:sp>
      <p:sp>
        <p:nvSpPr>
          <p:cNvPr id="255" name="Google Shape;255;p27"/>
          <p:cNvSpPr txBox="1">
            <a:spLocks noGrp="1"/>
          </p:cNvSpPr>
          <p:nvPr>
            <p:ph type="body" idx="3"/>
          </p:nvPr>
        </p:nvSpPr>
        <p:spPr>
          <a:xfrm>
            <a:off x="6172200" y="1201695"/>
            <a:ext cx="5183100" cy="3147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chemeClr val="dk1"/>
              </a:buClr>
              <a:buSzPts val="1600"/>
              <a:buFont typeface="Arial"/>
              <a:buNone/>
            </a:pPr>
            <a:r>
              <a:rPr lang="es-ES" sz="1600">
                <a:solidFill>
                  <a:schemeClr val="accent1"/>
                </a:solidFill>
              </a:rPr>
              <a:t>More inclusive text </a:t>
            </a:r>
            <a:endParaRPr sz="1600">
              <a:solidFill>
                <a:schemeClr val="accent1"/>
              </a:solidFill>
            </a:endParaRPr>
          </a:p>
        </p:txBody>
      </p:sp>
      <p:sp>
        <p:nvSpPr>
          <p:cNvPr id="256" name="Google Shape;256;p27"/>
          <p:cNvSpPr txBox="1">
            <a:spLocks noGrp="1"/>
          </p:cNvSpPr>
          <p:nvPr>
            <p:ph type="body" idx="4"/>
          </p:nvPr>
        </p:nvSpPr>
        <p:spPr>
          <a:xfrm>
            <a:off x="6172200" y="1649100"/>
            <a:ext cx="5183100" cy="3049200"/>
          </a:xfrm>
          <a:prstGeom prst="rect">
            <a:avLst/>
          </a:prstGeom>
          <a:noFill/>
          <a:ln>
            <a:noFill/>
          </a:ln>
        </p:spPr>
        <p:txBody>
          <a:bodyPr spcFirstLastPara="1" wrap="square" lIns="91425" tIns="45700" rIns="91425" bIns="45700" anchor="t" anchorCtr="0">
            <a:noAutofit/>
          </a:bodyPr>
          <a:lstStyle/>
          <a:p>
            <a:pPr marL="0" lvl="0" indent="0" algn="just" rtl="0">
              <a:spcBef>
                <a:spcPts val="0"/>
              </a:spcBef>
              <a:spcAft>
                <a:spcPts val="0"/>
              </a:spcAft>
              <a:buClr>
                <a:schemeClr val="dk1"/>
              </a:buClr>
              <a:buSzPts val="1600"/>
              <a:buNone/>
            </a:pPr>
            <a:r>
              <a:rPr lang="es-ES"/>
              <a:t>Precarious employment is </a:t>
            </a:r>
            <a:r>
              <a:rPr lang="es-ES" b="1" i="1">
                <a:solidFill>
                  <a:srgbClr val="0080CC"/>
                </a:solidFill>
              </a:rPr>
              <a:t>humanity’s</a:t>
            </a:r>
            <a:r>
              <a:rPr lang="es-ES"/>
              <a:t> greatest challenge in the modern age. This development is wreaking havoc on workers from all occupations – from builders and </a:t>
            </a:r>
            <a:r>
              <a:rPr lang="es-ES" b="1" i="1">
                <a:solidFill>
                  <a:srgbClr val="0080CC"/>
                </a:solidFill>
              </a:rPr>
              <a:t>police officers </a:t>
            </a:r>
            <a:r>
              <a:rPr lang="es-ES"/>
              <a:t>through to teachers and even </a:t>
            </a:r>
            <a:r>
              <a:rPr lang="es-ES" b="1" i="1">
                <a:solidFill>
                  <a:srgbClr val="0080CC"/>
                </a:solidFill>
              </a:rPr>
              <a:t>waiting staff.</a:t>
            </a:r>
            <a:endParaRPr b="1" i="1">
              <a:solidFill>
                <a:srgbClr val="0080CC"/>
              </a:solidFill>
            </a:endParaRPr>
          </a:p>
          <a:p>
            <a:pPr marL="0" lvl="0" indent="0" algn="just" rtl="0">
              <a:spcBef>
                <a:spcPts val="0"/>
              </a:spcBef>
              <a:spcAft>
                <a:spcPts val="0"/>
              </a:spcAft>
              <a:buClr>
                <a:schemeClr val="dk1"/>
              </a:buClr>
              <a:buSzPts val="1600"/>
              <a:buNone/>
            </a:pPr>
            <a:endParaRPr b="1" i="1">
              <a:solidFill>
                <a:srgbClr val="0080CC"/>
              </a:solidFill>
            </a:endParaRPr>
          </a:p>
          <a:p>
            <a:pPr marL="0" lvl="0" indent="0" algn="just" rtl="0">
              <a:spcBef>
                <a:spcPts val="0"/>
              </a:spcBef>
              <a:spcAft>
                <a:spcPts val="0"/>
              </a:spcAft>
              <a:buClr>
                <a:schemeClr val="dk1"/>
              </a:buClr>
              <a:buSzPts val="1600"/>
              <a:buNone/>
            </a:pPr>
            <a:r>
              <a:rPr lang="es-ES"/>
              <a:t>On 1 November 2000, Judith Smith the spokesperson for the minister stated: “</a:t>
            </a:r>
            <a:r>
              <a:rPr lang="es-ES" b="1" i="1">
                <a:solidFill>
                  <a:srgbClr val="0080CC"/>
                </a:solidFill>
              </a:rPr>
              <a:t>Dear colleagues</a:t>
            </a:r>
            <a:r>
              <a:rPr lang="es-ES"/>
              <a:t>, the failures of the last government have left many families struggling. </a:t>
            </a:r>
            <a:endParaRPr/>
          </a:p>
          <a:p>
            <a:pPr marL="0" lvl="0" indent="0" algn="just" rtl="0">
              <a:spcBef>
                <a:spcPts val="0"/>
              </a:spcBef>
              <a:spcAft>
                <a:spcPts val="0"/>
              </a:spcAft>
              <a:buClr>
                <a:schemeClr val="dk1"/>
              </a:buClr>
              <a:buSzPts val="1600"/>
              <a:buNone/>
            </a:pPr>
            <a:endParaRPr/>
          </a:p>
          <a:p>
            <a:pPr marL="0" lvl="0" indent="0" algn="just" rtl="0">
              <a:spcBef>
                <a:spcPts val="0"/>
              </a:spcBef>
              <a:spcAft>
                <a:spcPts val="0"/>
              </a:spcAft>
              <a:buClr>
                <a:schemeClr val="dk1"/>
              </a:buClr>
              <a:buSzPts val="1600"/>
              <a:buNone/>
            </a:pPr>
            <a:r>
              <a:rPr lang="es-ES"/>
              <a:t>Our social inclusion strategy embodies the </a:t>
            </a:r>
            <a:r>
              <a:rPr lang="es-ES" b="1" i="1">
                <a:solidFill>
                  <a:srgbClr val="0080CC"/>
                </a:solidFill>
              </a:rPr>
              <a:t>strong</a:t>
            </a:r>
            <a:r>
              <a:rPr lang="es-ES"/>
              <a:t> action needed to overcome the spectre of precarious employment and give everyone a decent chance in life.</a:t>
            </a:r>
            <a:endParaRPr/>
          </a:p>
        </p:txBody>
      </p:sp>
      <p:sp>
        <p:nvSpPr>
          <p:cNvPr id="257" name="Google Shape;257;p27"/>
          <p:cNvSpPr txBox="1">
            <a:spLocks noGrp="1"/>
          </p:cNvSpPr>
          <p:nvPr>
            <p:ph type="title"/>
          </p:nvPr>
        </p:nvSpPr>
        <p:spPr>
          <a:xfrm>
            <a:off x="839800" y="495500"/>
            <a:ext cx="7790400" cy="7995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Clr>
                <a:schemeClr val="dk1"/>
              </a:buClr>
              <a:buSzPts val="2800"/>
              <a:buFont typeface="Calibri"/>
              <a:buNone/>
            </a:pPr>
            <a:r>
              <a:rPr lang="es-ES" sz="1800"/>
              <a:t>2. Recognize and use strategies to avoid gender stereotypes in language</a:t>
            </a:r>
            <a:endParaRPr sz="1800"/>
          </a:p>
          <a:p>
            <a:pPr marL="0" lvl="0" indent="0" algn="l" rtl="0">
              <a:lnSpc>
                <a:spcPct val="100000"/>
              </a:lnSpc>
              <a:spcBef>
                <a:spcPts val="0"/>
              </a:spcBef>
              <a:spcAft>
                <a:spcPts val="0"/>
              </a:spcAft>
              <a:buClr>
                <a:schemeClr val="dk1"/>
              </a:buClr>
              <a:buSzPts val="2800"/>
              <a:buFont typeface="Calibri"/>
              <a:buNone/>
            </a:pPr>
            <a:r>
              <a:rPr lang="es-ES" sz="1800"/>
              <a:t>2.4</a:t>
            </a:r>
            <a:r>
              <a:rPr lang="es-ES" sz="2000"/>
              <a:t>. </a:t>
            </a:r>
            <a:r>
              <a:rPr lang="es-ES" sz="1800"/>
              <a:t>Examples of texts that have been rewritten using inclusive language</a:t>
            </a:r>
            <a:endParaRPr/>
          </a:p>
          <a:p>
            <a:pPr marL="0" lvl="0" indent="0" algn="l" rtl="0">
              <a:lnSpc>
                <a:spcPct val="100000"/>
              </a:lnSpc>
              <a:spcBef>
                <a:spcPts val="0"/>
              </a:spcBef>
              <a:spcAft>
                <a:spcPts val="0"/>
              </a:spcAft>
              <a:buClr>
                <a:schemeClr val="dk1"/>
              </a:buClr>
              <a:buSzPts val="2800"/>
              <a:buFont typeface="Calibri"/>
              <a:buNone/>
            </a:pPr>
            <a:endParaRPr sz="1500"/>
          </a:p>
        </p:txBody>
      </p:sp>
      <p:sp>
        <p:nvSpPr>
          <p:cNvPr id="258" name="Google Shape;258;p27"/>
          <p:cNvSpPr txBox="1"/>
          <p:nvPr/>
        </p:nvSpPr>
        <p:spPr>
          <a:xfrm>
            <a:off x="1165350" y="5423700"/>
            <a:ext cx="8136900" cy="391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ES" sz="1300" b="1"/>
              <a:t>Source:</a:t>
            </a:r>
            <a:r>
              <a:rPr lang="es-ES" sz="1300"/>
              <a:t> </a:t>
            </a:r>
            <a:r>
              <a:rPr lang="es-ES" sz="1300" i="1"/>
              <a:t>Guidelines for the use of language as a driver of inclusivity, Council d’Europe, 2024, pg.8-9</a:t>
            </a:r>
            <a:endParaRPr sz="1300" i="1"/>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Google Shape;263;p28"/>
          <p:cNvSpPr txBox="1">
            <a:spLocks noGrp="1"/>
          </p:cNvSpPr>
          <p:nvPr>
            <p:ph type="body" idx="1"/>
          </p:nvPr>
        </p:nvSpPr>
        <p:spPr>
          <a:xfrm>
            <a:off x="1004775" y="1407520"/>
            <a:ext cx="5157900" cy="314700"/>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rgbClr val="E6342A"/>
              </a:buClr>
              <a:buSzPts val="2000"/>
              <a:buNone/>
            </a:pPr>
            <a:r>
              <a:rPr lang="es-ES" sz="1600">
                <a:solidFill>
                  <a:schemeClr val="accent1"/>
                </a:solidFill>
              </a:rPr>
              <a:t>Original text </a:t>
            </a:r>
            <a:endParaRPr sz="2500">
              <a:solidFill>
                <a:schemeClr val="accent1"/>
              </a:solidFill>
            </a:endParaRPr>
          </a:p>
        </p:txBody>
      </p:sp>
      <p:sp>
        <p:nvSpPr>
          <p:cNvPr id="264" name="Google Shape;264;p28"/>
          <p:cNvSpPr txBox="1">
            <a:spLocks noGrp="1"/>
          </p:cNvSpPr>
          <p:nvPr>
            <p:ph type="body" idx="2"/>
          </p:nvPr>
        </p:nvSpPr>
        <p:spPr>
          <a:xfrm>
            <a:off x="922274" y="1897500"/>
            <a:ext cx="4698300" cy="3063000"/>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chemeClr val="dk1"/>
              </a:buClr>
              <a:buSzPts val="1600"/>
              <a:buNone/>
            </a:pPr>
            <a:r>
              <a:rPr lang="es-ES"/>
              <a:t>The committee is looking for a new </a:t>
            </a:r>
            <a:r>
              <a:rPr lang="es-ES" b="1"/>
              <a:t>Chairman</a:t>
            </a:r>
            <a:r>
              <a:rPr lang="es-ES"/>
              <a:t> to take the helm and provide strategic vision. </a:t>
            </a:r>
            <a:r>
              <a:rPr lang="es-ES" b="1"/>
              <a:t>He</a:t>
            </a:r>
            <a:r>
              <a:rPr lang="es-ES"/>
              <a:t> will be expected to participate actively in defining the organisational priorities of the coming year, drawing from his extensive business insights and quickly mastering all the necessary details of the committee’s functioning. </a:t>
            </a:r>
            <a:endParaRPr/>
          </a:p>
          <a:p>
            <a:pPr marL="0" lvl="0" indent="0" algn="just" rtl="0">
              <a:lnSpc>
                <a:spcPct val="90000"/>
              </a:lnSpc>
              <a:spcBef>
                <a:spcPts val="0"/>
              </a:spcBef>
              <a:spcAft>
                <a:spcPts val="0"/>
              </a:spcAft>
              <a:buClr>
                <a:schemeClr val="dk1"/>
              </a:buClr>
              <a:buSzPts val="1600"/>
              <a:buNone/>
            </a:pPr>
            <a:endParaRPr/>
          </a:p>
          <a:p>
            <a:pPr marL="0" lvl="0" indent="0" algn="just" rtl="0">
              <a:lnSpc>
                <a:spcPct val="90000"/>
              </a:lnSpc>
              <a:spcBef>
                <a:spcPts val="0"/>
              </a:spcBef>
              <a:spcAft>
                <a:spcPts val="0"/>
              </a:spcAft>
              <a:buClr>
                <a:schemeClr val="dk1"/>
              </a:buClr>
              <a:buSzPts val="1600"/>
              <a:buNone/>
            </a:pPr>
            <a:r>
              <a:rPr lang="es-ES"/>
              <a:t>Diversity is important to us as an organisation. Everyone who meets the assessment criteria in the Application Pack is encouraged to apply for this position.</a:t>
            </a:r>
            <a:endParaRPr/>
          </a:p>
        </p:txBody>
      </p:sp>
      <p:sp>
        <p:nvSpPr>
          <p:cNvPr id="265" name="Google Shape;265;p28"/>
          <p:cNvSpPr txBox="1">
            <a:spLocks noGrp="1"/>
          </p:cNvSpPr>
          <p:nvPr>
            <p:ph type="body" idx="3"/>
          </p:nvPr>
        </p:nvSpPr>
        <p:spPr>
          <a:xfrm>
            <a:off x="6600175" y="1407520"/>
            <a:ext cx="5183100" cy="3147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chemeClr val="dk1"/>
              </a:buClr>
              <a:buSzPts val="1600"/>
              <a:buNone/>
            </a:pPr>
            <a:r>
              <a:rPr lang="es-ES" sz="1600">
                <a:solidFill>
                  <a:schemeClr val="accent1"/>
                </a:solidFill>
              </a:rPr>
              <a:t>More inclusive text </a:t>
            </a:r>
            <a:endParaRPr sz="1600">
              <a:solidFill>
                <a:schemeClr val="accent1"/>
              </a:solidFill>
            </a:endParaRPr>
          </a:p>
        </p:txBody>
      </p:sp>
      <p:sp>
        <p:nvSpPr>
          <p:cNvPr id="266" name="Google Shape;266;p28"/>
          <p:cNvSpPr txBox="1">
            <a:spLocks noGrp="1"/>
          </p:cNvSpPr>
          <p:nvPr>
            <p:ph type="body" idx="4"/>
          </p:nvPr>
        </p:nvSpPr>
        <p:spPr>
          <a:xfrm>
            <a:off x="6600175" y="1834750"/>
            <a:ext cx="4755000" cy="3049200"/>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chemeClr val="dk1"/>
              </a:buClr>
              <a:buSzPts val="1600"/>
              <a:buNone/>
            </a:pPr>
            <a:r>
              <a:rPr lang="es-ES"/>
              <a:t>The committee is looking for a new </a:t>
            </a:r>
            <a:r>
              <a:rPr lang="es-ES" b="1" i="1">
                <a:solidFill>
                  <a:srgbClr val="0080CC"/>
                </a:solidFill>
              </a:rPr>
              <a:t>Chair</a:t>
            </a:r>
            <a:r>
              <a:rPr lang="es-ES"/>
              <a:t> to take the helm and provide strategic vision. </a:t>
            </a:r>
            <a:r>
              <a:rPr lang="es-ES" b="1" i="1">
                <a:solidFill>
                  <a:srgbClr val="0080CC"/>
                </a:solidFill>
              </a:rPr>
              <a:t>She or he</a:t>
            </a:r>
            <a:r>
              <a:rPr lang="es-ES"/>
              <a:t> will be expected to participate actively in defining the organisational priorities of the coming year, drawing from his or her extensive business insights and quickly getting to grips with all the necessary details of the committee’s functioning. </a:t>
            </a:r>
            <a:endParaRPr/>
          </a:p>
          <a:p>
            <a:pPr marL="0" lvl="0" indent="0" algn="just" rtl="0">
              <a:lnSpc>
                <a:spcPct val="90000"/>
              </a:lnSpc>
              <a:spcBef>
                <a:spcPts val="0"/>
              </a:spcBef>
              <a:spcAft>
                <a:spcPts val="0"/>
              </a:spcAft>
              <a:buClr>
                <a:schemeClr val="dk1"/>
              </a:buClr>
              <a:buSzPts val="1600"/>
              <a:buNone/>
            </a:pPr>
            <a:endParaRPr/>
          </a:p>
          <a:p>
            <a:pPr marL="0" lvl="0" indent="0" algn="just" rtl="0">
              <a:lnSpc>
                <a:spcPct val="90000"/>
              </a:lnSpc>
              <a:spcBef>
                <a:spcPts val="0"/>
              </a:spcBef>
              <a:spcAft>
                <a:spcPts val="0"/>
              </a:spcAft>
              <a:buClr>
                <a:schemeClr val="dk1"/>
              </a:buClr>
              <a:buSzPts val="1600"/>
              <a:buNone/>
            </a:pPr>
            <a:r>
              <a:rPr lang="es-ES"/>
              <a:t>Diversity is important to us as an organisation. Everyone who meets the assessment criteria in the Application Pack is encouraged to apply for this position. </a:t>
            </a:r>
            <a:r>
              <a:rPr lang="es-ES" b="1" i="1">
                <a:solidFill>
                  <a:srgbClr val="0080CC"/>
                </a:solidFill>
              </a:rPr>
              <a:t>Applications from women, who are currently underrepresented, are particularly welcome.</a:t>
            </a:r>
            <a:endParaRPr b="1" i="1">
              <a:solidFill>
                <a:srgbClr val="0080CC"/>
              </a:solidFill>
            </a:endParaRPr>
          </a:p>
        </p:txBody>
      </p:sp>
      <p:sp>
        <p:nvSpPr>
          <p:cNvPr id="267" name="Google Shape;267;p28"/>
          <p:cNvSpPr txBox="1">
            <a:spLocks noGrp="1"/>
          </p:cNvSpPr>
          <p:nvPr>
            <p:ph type="title"/>
          </p:nvPr>
        </p:nvSpPr>
        <p:spPr>
          <a:xfrm>
            <a:off x="839800" y="495500"/>
            <a:ext cx="7790400" cy="7995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Clr>
                <a:schemeClr val="dk1"/>
              </a:buClr>
              <a:buSzPts val="2800"/>
              <a:buFont typeface="Calibri"/>
              <a:buNone/>
            </a:pPr>
            <a:r>
              <a:rPr lang="es-ES" sz="1800"/>
              <a:t>2. Recognize and use strategies to avoid gender stereotypes in language</a:t>
            </a:r>
            <a:endParaRPr sz="1800"/>
          </a:p>
          <a:p>
            <a:pPr marL="0" lvl="0" indent="0" algn="l" rtl="0">
              <a:lnSpc>
                <a:spcPct val="100000"/>
              </a:lnSpc>
              <a:spcBef>
                <a:spcPts val="0"/>
              </a:spcBef>
              <a:spcAft>
                <a:spcPts val="0"/>
              </a:spcAft>
              <a:buClr>
                <a:schemeClr val="dk1"/>
              </a:buClr>
              <a:buSzPts val="2800"/>
              <a:buFont typeface="Calibri"/>
              <a:buNone/>
            </a:pPr>
            <a:r>
              <a:rPr lang="es-ES" sz="1800"/>
              <a:t>2.4</a:t>
            </a:r>
            <a:r>
              <a:rPr lang="es-ES" sz="2000"/>
              <a:t>. </a:t>
            </a:r>
            <a:r>
              <a:rPr lang="es-ES" sz="1800"/>
              <a:t>Examples of texts that have been rewritten using inclusive language</a:t>
            </a:r>
            <a:endParaRPr/>
          </a:p>
          <a:p>
            <a:pPr marL="0" lvl="0" indent="0" algn="l" rtl="0">
              <a:lnSpc>
                <a:spcPct val="100000"/>
              </a:lnSpc>
              <a:spcBef>
                <a:spcPts val="0"/>
              </a:spcBef>
              <a:spcAft>
                <a:spcPts val="0"/>
              </a:spcAft>
              <a:buClr>
                <a:schemeClr val="dk1"/>
              </a:buClr>
              <a:buSzPts val="2800"/>
              <a:buFont typeface="Calibri"/>
              <a:buNone/>
            </a:pPr>
            <a:endParaRPr sz="1500"/>
          </a:p>
        </p:txBody>
      </p:sp>
      <p:sp>
        <p:nvSpPr>
          <p:cNvPr id="268" name="Google Shape;268;p28"/>
          <p:cNvSpPr txBox="1"/>
          <p:nvPr/>
        </p:nvSpPr>
        <p:spPr>
          <a:xfrm>
            <a:off x="1165350" y="5423700"/>
            <a:ext cx="8136900" cy="391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ES" sz="1300" b="1"/>
              <a:t>Source:</a:t>
            </a:r>
            <a:r>
              <a:rPr lang="es-ES" sz="1300"/>
              <a:t> </a:t>
            </a:r>
            <a:r>
              <a:rPr lang="es-ES" sz="1300" i="1"/>
              <a:t>Guidelines for the use of language as a driver of inclusivity, Council d’Europe, 2024, pg.8-9</a:t>
            </a:r>
            <a:endParaRPr sz="1300" i="1"/>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1"/>
          <p:cNvSpPr txBox="1">
            <a:spLocks noGrp="1"/>
          </p:cNvSpPr>
          <p:nvPr>
            <p:ph type="title"/>
          </p:nvPr>
        </p:nvSpPr>
        <p:spPr>
          <a:xfrm>
            <a:off x="838200" y="340823"/>
            <a:ext cx="7790411" cy="1026014"/>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dk1"/>
              </a:buClr>
              <a:buSzPts val="2800"/>
              <a:buFont typeface="Calibri"/>
              <a:buNone/>
            </a:pPr>
            <a:r>
              <a:rPr lang="es-ES"/>
              <a:t>Index</a:t>
            </a:r>
            <a:endParaRPr/>
          </a:p>
        </p:txBody>
      </p:sp>
      <p:sp>
        <p:nvSpPr>
          <p:cNvPr id="111" name="Google Shape;111;p11"/>
          <p:cNvSpPr txBox="1">
            <a:spLocks noGrp="1"/>
          </p:cNvSpPr>
          <p:nvPr>
            <p:ph type="body" idx="1"/>
          </p:nvPr>
        </p:nvSpPr>
        <p:spPr>
          <a:xfrm>
            <a:off x="1725694" y="2021877"/>
            <a:ext cx="5065724" cy="9144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800"/>
              <a:buNone/>
            </a:pPr>
            <a:r>
              <a:rPr lang="es-ES" b="1"/>
              <a:t>Unit 1. </a:t>
            </a:r>
            <a:r>
              <a:rPr lang="es-ES"/>
              <a:t>The transformative power of ‘fluid’ language </a:t>
            </a:r>
            <a:endParaRPr/>
          </a:p>
        </p:txBody>
      </p:sp>
      <p:pic>
        <p:nvPicPr>
          <p:cNvPr id="112" name="Google Shape;112;p11" descr="Una caricatura de una persona&#10;&#10;Descripción generada automáticamente con confianza baja"/>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8442665" y="1894488"/>
            <a:ext cx="2787969" cy="3160451"/>
          </a:xfrm>
          <a:prstGeom prst="rect">
            <a:avLst/>
          </a:prstGeom>
          <a:noFill/>
          <a:ln>
            <a:noFill/>
          </a:ln>
        </p:spPr>
      </p:pic>
      <p:sp>
        <p:nvSpPr>
          <p:cNvPr id="113" name="Google Shape;113;p11"/>
          <p:cNvSpPr/>
          <p:nvPr/>
        </p:nvSpPr>
        <p:spPr>
          <a:xfrm>
            <a:off x="1175552" y="2064034"/>
            <a:ext cx="252000" cy="252000"/>
          </a:xfrm>
          <a:prstGeom prst="ellipse">
            <a:avLst/>
          </a:prstGeom>
          <a:solidFill>
            <a:srgbClr val="E6342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4" name="Google Shape;114;p11"/>
          <p:cNvSpPr txBox="1"/>
          <p:nvPr/>
        </p:nvSpPr>
        <p:spPr>
          <a:xfrm>
            <a:off x="1725694" y="3017514"/>
            <a:ext cx="5065724" cy="9144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800"/>
              <a:buFont typeface="Arial"/>
              <a:buNone/>
            </a:pPr>
            <a:r>
              <a:rPr lang="es-ES" sz="1800" b="1">
                <a:solidFill>
                  <a:schemeClr val="dk1"/>
                </a:solidFill>
                <a:latin typeface="Calibri"/>
                <a:ea typeface="Calibri"/>
                <a:cs typeface="Calibri"/>
                <a:sym typeface="Calibri"/>
              </a:rPr>
              <a:t>Unit 2. </a:t>
            </a:r>
            <a:r>
              <a:rPr lang="es-ES" sz="1800">
                <a:solidFill>
                  <a:schemeClr val="dk1"/>
                </a:solidFill>
                <a:latin typeface="Calibri"/>
                <a:ea typeface="Calibri"/>
                <a:cs typeface="Calibri"/>
                <a:sym typeface="Calibri"/>
              </a:rPr>
              <a:t>Recognize and use strategies to avoid gender stereotypes in language</a:t>
            </a:r>
            <a:endParaRPr sz="1800">
              <a:solidFill>
                <a:schemeClr val="dk1"/>
              </a:solidFill>
              <a:latin typeface="Calibri"/>
              <a:ea typeface="Calibri"/>
              <a:cs typeface="Calibri"/>
              <a:sym typeface="Calibri"/>
            </a:endParaRPr>
          </a:p>
        </p:txBody>
      </p:sp>
      <p:sp>
        <p:nvSpPr>
          <p:cNvPr id="115" name="Google Shape;115;p11"/>
          <p:cNvSpPr/>
          <p:nvPr/>
        </p:nvSpPr>
        <p:spPr>
          <a:xfrm>
            <a:off x="1175552" y="3059671"/>
            <a:ext cx="252000" cy="252000"/>
          </a:xfrm>
          <a:prstGeom prst="ellipse">
            <a:avLst/>
          </a:prstGeom>
          <a:solidFill>
            <a:srgbClr val="36A9E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16" name="Google Shape;116;p11"/>
          <p:cNvSpPr txBox="1"/>
          <p:nvPr/>
        </p:nvSpPr>
        <p:spPr>
          <a:xfrm>
            <a:off x="1725694" y="4013151"/>
            <a:ext cx="5065724" cy="9144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800"/>
              <a:buFont typeface="Arial"/>
              <a:buNone/>
            </a:pPr>
            <a:r>
              <a:rPr lang="es-ES" sz="1800" b="1">
                <a:solidFill>
                  <a:schemeClr val="dk1"/>
                </a:solidFill>
                <a:latin typeface="Calibri"/>
                <a:ea typeface="Calibri"/>
                <a:cs typeface="Calibri"/>
                <a:sym typeface="Calibri"/>
              </a:rPr>
              <a:t>Unit 3. </a:t>
            </a:r>
            <a:r>
              <a:rPr lang="es-ES" sz="1800">
                <a:solidFill>
                  <a:schemeClr val="dk1"/>
                </a:solidFill>
                <a:latin typeface="Calibri"/>
                <a:ea typeface="Calibri"/>
                <a:cs typeface="Calibri"/>
                <a:sym typeface="Calibri"/>
              </a:rPr>
              <a:t>Language activists on social media influence how we communicate</a:t>
            </a:r>
            <a:endParaRPr sz="1800">
              <a:solidFill>
                <a:schemeClr val="dk1"/>
              </a:solidFill>
              <a:latin typeface="Calibri"/>
              <a:ea typeface="Calibri"/>
              <a:cs typeface="Calibri"/>
              <a:sym typeface="Calibri"/>
            </a:endParaRPr>
          </a:p>
        </p:txBody>
      </p:sp>
      <p:sp>
        <p:nvSpPr>
          <p:cNvPr id="117" name="Google Shape;117;p11"/>
          <p:cNvSpPr/>
          <p:nvPr/>
        </p:nvSpPr>
        <p:spPr>
          <a:xfrm>
            <a:off x="1175552" y="4055308"/>
            <a:ext cx="252000" cy="252000"/>
          </a:xfrm>
          <a:prstGeom prst="ellipse">
            <a:avLst/>
          </a:prstGeom>
          <a:solidFill>
            <a:srgbClr val="94C11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Google Shape;273;p29"/>
          <p:cNvSpPr txBox="1">
            <a:spLocks noGrp="1"/>
          </p:cNvSpPr>
          <p:nvPr>
            <p:ph type="title"/>
          </p:nvPr>
        </p:nvSpPr>
        <p:spPr>
          <a:xfrm>
            <a:off x="1046100" y="330000"/>
            <a:ext cx="7761000" cy="13251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Clr>
                <a:schemeClr val="dk1"/>
              </a:buClr>
              <a:buSzPts val="2800"/>
              <a:buFont typeface="Calibri"/>
              <a:buNone/>
            </a:pPr>
            <a:r>
              <a:rPr lang="es-ES" sz="1800"/>
              <a:t>3. Language activists on social media influence how we communicate (1)</a:t>
            </a:r>
            <a:endParaRPr sz="1800"/>
          </a:p>
          <a:p>
            <a:pPr marL="0" lvl="0" indent="0" algn="l" rtl="0">
              <a:lnSpc>
                <a:spcPct val="100000"/>
              </a:lnSpc>
              <a:spcBef>
                <a:spcPts val="0"/>
              </a:spcBef>
              <a:spcAft>
                <a:spcPts val="0"/>
              </a:spcAft>
              <a:buClr>
                <a:schemeClr val="dk1"/>
              </a:buClr>
              <a:buSzPts val="2800"/>
              <a:buFont typeface="Calibri"/>
              <a:buNone/>
            </a:pPr>
            <a:r>
              <a:rPr lang="es-ES" sz="1800"/>
              <a:t>3.1. Linguistic advocates on LinkedIn</a:t>
            </a:r>
            <a:endParaRPr sz="1800"/>
          </a:p>
          <a:p>
            <a:pPr marL="0" lvl="0" indent="0" algn="l" rtl="0">
              <a:lnSpc>
                <a:spcPct val="100000"/>
              </a:lnSpc>
              <a:spcBef>
                <a:spcPts val="0"/>
              </a:spcBef>
              <a:spcAft>
                <a:spcPts val="0"/>
              </a:spcAft>
              <a:buClr>
                <a:schemeClr val="dk1"/>
              </a:buClr>
              <a:buSzPts val="2800"/>
              <a:buFont typeface="Calibri"/>
              <a:buNone/>
            </a:pPr>
            <a:r>
              <a:rPr lang="es-ES" sz="1600" b="0"/>
              <a:t>Language activists on social media promote inclusive language, seeking to change language norms to avoid discriminatory or exclusive expressions, such as those based on gender or disability.</a:t>
            </a:r>
            <a:endParaRPr sz="1600" b="0"/>
          </a:p>
        </p:txBody>
      </p:sp>
      <p:sp>
        <p:nvSpPr>
          <p:cNvPr id="274" name="Google Shape;274;p29"/>
          <p:cNvSpPr txBox="1">
            <a:spLocks noGrp="1"/>
          </p:cNvSpPr>
          <p:nvPr>
            <p:ph type="body" idx="1"/>
          </p:nvPr>
        </p:nvSpPr>
        <p:spPr>
          <a:xfrm>
            <a:off x="6554800" y="1917175"/>
            <a:ext cx="2767800" cy="35136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600"/>
              <a:buNone/>
            </a:pPr>
            <a:r>
              <a:rPr lang="es-ES" b="1"/>
              <a:t>3.1.2. Charlotte Marti </a:t>
            </a:r>
            <a:endParaRPr b="1"/>
          </a:p>
          <a:p>
            <a:pPr marL="0" lvl="0" indent="0" algn="l" rtl="0">
              <a:lnSpc>
                <a:spcPct val="90000"/>
              </a:lnSpc>
              <a:spcBef>
                <a:spcPts val="0"/>
              </a:spcBef>
              <a:spcAft>
                <a:spcPts val="0"/>
              </a:spcAft>
              <a:buClr>
                <a:schemeClr val="dk1"/>
              </a:buClr>
              <a:buSzPts val="1600"/>
              <a:buNone/>
            </a:pPr>
            <a:endParaRPr b="1"/>
          </a:p>
          <a:p>
            <a:pPr marL="0" lvl="0" indent="0" algn="just" rtl="0">
              <a:lnSpc>
                <a:spcPct val="90000"/>
              </a:lnSpc>
              <a:spcBef>
                <a:spcPts val="0"/>
              </a:spcBef>
              <a:spcAft>
                <a:spcPts val="0"/>
              </a:spcAft>
              <a:buClr>
                <a:schemeClr val="dk1"/>
              </a:buClr>
              <a:buSzPts val="1600"/>
              <a:buNone/>
            </a:pPr>
            <a:r>
              <a:rPr lang="es-ES">
                <a:highlight>
                  <a:srgbClr val="FFFFFF"/>
                </a:highlight>
              </a:rPr>
              <a:t>An inclusive French Translator and Communication Expert at creating bias-free communication in French though translation from English and German. She is the cofounder of (R)évolution Inclusive is a collective of 12 freelance professional translators working from different languages into gender-inclusive French.</a:t>
            </a:r>
            <a:endParaRPr sz="2000"/>
          </a:p>
        </p:txBody>
      </p:sp>
      <p:sp>
        <p:nvSpPr>
          <p:cNvPr id="275" name="Google Shape;275;p29"/>
          <p:cNvSpPr txBox="1">
            <a:spLocks noGrp="1"/>
          </p:cNvSpPr>
          <p:nvPr>
            <p:ph type="body" idx="2"/>
          </p:nvPr>
        </p:nvSpPr>
        <p:spPr>
          <a:xfrm>
            <a:off x="1046100" y="1772800"/>
            <a:ext cx="2635500" cy="35136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600"/>
              <a:buNone/>
            </a:pPr>
            <a:r>
              <a:rPr lang="es-ES" b="1"/>
              <a:t>3.1.1 Alice Orrú</a:t>
            </a:r>
            <a:endParaRPr b="1"/>
          </a:p>
          <a:p>
            <a:pPr marL="0" lvl="0" indent="0" algn="l" rtl="0">
              <a:lnSpc>
                <a:spcPct val="90000"/>
              </a:lnSpc>
              <a:spcBef>
                <a:spcPts val="0"/>
              </a:spcBef>
              <a:spcAft>
                <a:spcPts val="0"/>
              </a:spcAft>
              <a:buClr>
                <a:schemeClr val="dk1"/>
              </a:buClr>
              <a:buSzPts val="1600"/>
              <a:buNone/>
            </a:pPr>
            <a:endParaRPr b="1"/>
          </a:p>
          <a:p>
            <a:pPr marL="0" lvl="0" indent="0" algn="just" rtl="0">
              <a:lnSpc>
                <a:spcPct val="90000"/>
              </a:lnSpc>
              <a:spcBef>
                <a:spcPts val="0"/>
              </a:spcBef>
              <a:spcAft>
                <a:spcPts val="0"/>
              </a:spcAft>
              <a:buNone/>
            </a:pPr>
            <a:r>
              <a:rPr lang="es-ES"/>
              <a:t>A freelance and multilingual content designer and UX writer advocating for inclusive and accessible languages. </a:t>
            </a:r>
            <a:endParaRPr/>
          </a:p>
          <a:p>
            <a:pPr marL="0" lvl="0" indent="0" algn="just" rtl="0">
              <a:lnSpc>
                <a:spcPct val="90000"/>
              </a:lnSpc>
              <a:spcBef>
                <a:spcPts val="0"/>
              </a:spcBef>
              <a:spcAft>
                <a:spcPts val="0"/>
              </a:spcAft>
              <a:buNone/>
            </a:pPr>
            <a:r>
              <a:rPr lang="es-ES"/>
              <a:t>Additionally, she co-authored the first italian handbook on inclusive and accessible writing “Scrivi e lascia vivere” (‘’Write and let others live”) and her professional newsletter “Ojalá” address the issue of inclusive and accessible communication in the digital environment</a:t>
            </a:r>
            <a:endParaRPr/>
          </a:p>
        </p:txBody>
      </p:sp>
      <p:pic>
        <p:nvPicPr>
          <p:cNvPr id="276" name="Google Shape;276;p29"/>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a:off x="3933450" y="2606150"/>
            <a:ext cx="1986300" cy="1986300"/>
          </a:xfrm>
          <a:prstGeom prst="rect">
            <a:avLst/>
          </a:prstGeom>
          <a:noFill/>
          <a:ln>
            <a:noFill/>
          </a:ln>
        </p:spPr>
      </p:pic>
      <p:pic>
        <p:nvPicPr>
          <p:cNvPr id="277" name="Google Shape;277;p29"/>
          <p:cNvPicPr preferRelativeResize="0"/>
          <p:nvPr/>
        </p:nvPicPr>
        <p:blipFill>
          <a:blip r:embed="rId4" cstate="screen">
            <a:alphaModFix/>
            <a:extLst>
              <a:ext uri="{28A0092B-C50C-407E-A947-70E740481C1C}">
                <a14:useLocalDpi xmlns:a14="http://schemas.microsoft.com/office/drawing/2010/main"/>
              </a:ext>
            </a:extLst>
          </a:blip>
          <a:stretch>
            <a:fillRect/>
          </a:stretch>
        </p:blipFill>
        <p:spPr>
          <a:xfrm>
            <a:off x="9405200" y="2704075"/>
            <a:ext cx="2079200" cy="207920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81"/>
        <p:cNvGrpSpPr/>
        <p:nvPr/>
      </p:nvGrpSpPr>
      <p:grpSpPr>
        <a:xfrm>
          <a:off x="0" y="0"/>
          <a:ext cx="0" cy="0"/>
          <a:chOff x="0" y="0"/>
          <a:chExt cx="0" cy="0"/>
        </a:xfrm>
      </p:grpSpPr>
      <p:sp>
        <p:nvSpPr>
          <p:cNvPr id="282" name="Google Shape;282;p30"/>
          <p:cNvSpPr txBox="1">
            <a:spLocks noGrp="1"/>
          </p:cNvSpPr>
          <p:nvPr>
            <p:ph type="title"/>
          </p:nvPr>
        </p:nvSpPr>
        <p:spPr>
          <a:xfrm>
            <a:off x="839850" y="443450"/>
            <a:ext cx="7503300" cy="6342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Clr>
                <a:schemeClr val="dk1"/>
              </a:buClr>
              <a:buSzPts val="2800"/>
              <a:buFont typeface="Calibri"/>
              <a:buNone/>
            </a:pPr>
            <a:r>
              <a:rPr lang="es-ES" sz="1800"/>
              <a:t>3. Language activists on social media influence how we communicate (2)</a:t>
            </a:r>
            <a:endParaRPr sz="1800"/>
          </a:p>
          <a:p>
            <a:pPr marL="0" lvl="0" indent="0" algn="l" rtl="0">
              <a:lnSpc>
                <a:spcPct val="100000"/>
              </a:lnSpc>
              <a:spcBef>
                <a:spcPts val="0"/>
              </a:spcBef>
              <a:spcAft>
                <a:spcPts val="0"/>
              </a:spcAft>
              <a:buClr>
                <a:schemeClr val="dk1"/>
              </a:buClr>
              <a:buSzPts val="2800"/>
              <a:buFont typeface="Calibri"/>
              <a:buNone/>
            </a:pPr>
            <a:r>
              <a:rPr lang="es-ES" sz="1800"/>
              <a:t>3.1. Linguistic advocates on LinkedIn</a:t>
            </a:r>
            <a:endParaRPr sz="1800"/>
          </a:p>
        </p:txBody>
      </p:sp>
      <p:sp>
        <p:nvSpPr>
          <p:cNvPr id="283" name="Google Shape;283;p30"/>
          <p:cNvSpPr txBox="1">
            <a:spLocks noGrp="1"/>
          </p:cNvSpPr>
          <p:nvPr>
            <p:ph type="body" idx="1"/>
          </p:nvPr>
        </p:nvSpPr>
        <p:spPr>
          <a:xfrm>
            <a:off x="6059800" y="1334350"/>
            <a:ext cx="4686000" cy="42924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600"/>
              <a:buNone/>
            </a:pPr>
            <a:r>
              <a:rPr lang="es-ES" b="1"/>
              <a:t>3.1.4. </a:t>
            </a:r>
            <a:r>
              <a:rPr lang="es-ES" b="1">
                <a:uFill>
                  <a:noFill/>
                </a:uFill>
                <a:hlinkClick r:id="rId3"/>
              </a:rPr>
              <a:t>Mariana Dadalto Schettino</a:t>
            </a:r>
            <a:endParaRPr b="1">
              <a:uFill>
                <a:noFill/>
              </a:uFill>
              <a:hlinkClick r:id="rId3"/>
            </a:endParaRPr>
          </a:p>
          <a:p>
            <a:pPr marL="0" lvl="0" indent="0" algn="l" rtl="0">
              <a:lnSpc>
                <a:spcPct val="90000"/>
              </a:lnSpc>
              <a:spcBef>
                <a:spcPts val="0"/>
              </a:spcBef>
              <a:spcAft>
                <a:spcPts val="0"/>
              </a:spcAft>
              <a:buClr>
                <a:schemeClr val="dk1"/>
              </a:buClr>
              <a:buSzPts val="1600"/>
              <a:buNone/>
            </a:pPr>
            <a:endParaRPr b="1"/>
          </a:p>
          <a:p>
            <a:pPr marL="0" lvl="0" indent="0" algn="l" rtl="0">
              <a:lnSpc>
                <a:spcPct val="90000"/>
              </a:lnSpc>
              <a:spcBef>
                <a:spcPts val="0"/>
              </a:spcBef>
              <a:spcAft>
                <a:spcPts val="0"/>
              </a:spcAft>
              <a:buClr>
                <a:schemeClr val="dk1"/>
              </a:buClr>
              <a:buSzPts val="1600"/>
              <a:buNone/>
            </a:pPr>
            <a:r>
              <a:rPr lang="es-ES">
                <a:highlight>
                  <a:srgbClr val="FFFFFF"/>
                </a:highlight>
              </a:rPr>
              <a:t>A translator specialized in D&amp;I, using ‘Gender Inclusive Language’ for Localization in the Gaming Industry. Here an interesting </a:t>
            </a:r>
            <a:r>
              <a:rPr lang="es-ES" u="sng">
                <a:solidFill>
                  <a:schemeClr val="hlink"/>
                </a:solidFill>
                <a:highlight>
                  <a:srgbClr val="FFFFFF"/>
                </a:highlight>
                <a:hlinkClick r:id="rId4"/>
              </a:rPr>
              <a:t>interview </a:t>
            </a:r>
            <a:r>
              <a:rPr lang="es-ES">
                <a:highlight>
                  <a:srgbClr val="FFFFFF"/>
                </a:highlight>
              </a:rPr>
              <a:t>where she says: “Making use of gender inclusive language leads to better communication with the female players and generates high quality localized products that actively avoid leaving any group of </a:t>
            </a:r>
            <a:r>
              <a:rPr lang="es-ES">
                <a:highlight>
                  <a:srgbClr val="FFFFFF"/>
                </a:highlight>
                <a:uFill>
                  <a:noFill/>
                </a:uFill>
                <a:hlinkClick r:id="rId5"/>
              </a:rPr>
              <a:t>customers</a:t>
            </a:r>
            <a:r>
              <a:rPr lang="es-ES">
                <a:highlight>
                  <a:srgbClr val="FFFFFF"/>
                </a:highlight>
              </a:rPr>
              <a:t> as an outsider”. </a:t>
            </a:r>
            <a:endParaRPr>
              <a:highlight>
                <a:srgbClr val="FFFFFF"/>
              </a:highlight>
            </a:endParaRPr>
          </a:p>
          <a:p>
            <a:pPr marL="0" lvl="0" indent="0" algn="l" rtl="0">
              <a:lnSpc>
                <a:spcPct val="90000"/>
              </a:lnSpc>
              <a:spcBef>
                <a:spcPts val="0"/>
              </a:spcBef>
              <a:spcAft>
                <a:spcPts val="0"/>
              </a:spcAft>
              <a:buClr>
                <a:schemeClr val="dk1"/>
              </a:buClr>
              <a:buSzPts val="1600"/>
              <a:buNone/>
            </a:pPr>
            <a:endParaRPr>
              <a:highlight>
                <a:srgbClr val="FFFFFF"/>
              </a:highlight>
            </a:endParaRPr>
          </a:p>
          <a:p>
            <a:pPr marL="0" lvl="0" indent="0" algn="l" rtl="0">
              <a:lnSpc>
                <a:spcPct val="90000"/>
              </a:lnSpc>
              <a:spcBef>
                <a:spcPts val="0"/>
              </a:spcBef>
              <a:spcAft>
                <a:spcPts val="0"/>
              </a:spcAft>
              <a:buClr>
                <a:schemeClr val="dk1"/>
              </a:buClr>
              <a:buSzPts val="1600"/>
              <a:buNone/>
            </a:pPr>
            <a:endParaRPr>
              <a:highlight>
                <a:srgbClr val="FFFFFF"/>
              </a:highlight>
            </a:endParaRPr>
          </a:p>
          <a:p>
            <a:pPr marL="0" lvl="0" indent="0" algn="l" rtl="0">
              <a:lnSpc>
                <a:spcPct val="90000"/>
              </a:lnSpc>
              <a:spcBef>
                <a:spcPts val="0"/>
              </a:spcBef>
              <a:spcAft>
                <a:spcPts val="0"/>
              </a:spcAft>
              <a:buClr>
                <a:schemeClr val="dk1"/>
              </a:buClr>
              <a:buSzPts val="1600"/>
              <a:buNone/>
            </a:pPr>
            <a:endParaRPr sz="2000"/>
          </a:p>
        </p:txBody>
      </p:sp>
      <p:sp>
        <p:nvSpPr>
          <p:cNvPr id="284" name="Google Shape;284;p30"/>
          <p:cNvSpPr txBox="1">
            <a:spLocks noGrp="1"/>
          </p:cNvSpPr>
          <p:nvPr>
            <p:ph type="body" idx="2"/>
          </p:nvPr>
        </p:nvSpPr>
        <p:spPr>
          <a:xfrm>
            <a:off x="839850" y="1534025"/>
            <a:ext cx="3932100" cy="35136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600"/>
              <a:buNone/>
            </a:pPr>
            <a:r>
              <a:rPr lang="es-ES" b="1"/>
              <a:t>3.1.3 Ari Vélez Olivera (they/them)</a:t>
            </a:r>
            <a:endParaRPr b="1"/>
          </a:p>
          <a:p>
            <a:pPr marL="0" lvl="0" indent="0" algn="l" rtl="0">
              <a:lnSpc>
                <a:spcPct val="90000"/>
              </a:lnSpc>
              <a:spcBef>
                <a:spcPts val="0"/>
              </a:spcBef>
              <a:spcAft>
                <a:spcPts val="0"/>
              </a:spcAft>
              <a:buClr>
                <a:schemeClr val="dk1"/>
              </a:buClr>
              <a:buSzPts val="1600"/>
              <a:buNone/>
            </a:pPr>
            <a:endParaRPr b="1"/>
          </a:p>
          <a:p>
            <a:pPr marL="0" lvl="0" indent="0" algn="l" rtl="0">
              <a:lnSpc>
                <a:spcPct val="90000"/>
              </a:lnSpc>
              <a:spcBef>
                <a:spcPts val="0"/>
              </a:spcBef>
              <a:spcAft>
                <a:spcPts val="0"/>
              </a:spcAft>
              <a:buClr>
                <a:schemeClr val="dk1"/>
              </a:buClr>
              <a:buSzPts val="1600"/>
              <a:buNone/>
            </a:pPr>
            <a:r>
              <a:rPr lang="es-ES"/>
              <a:t>An editor and proofreader who specializes in translating from English to Spanish using non-binary and inclusive language.</a:t>
            </a:r>
            <a:endParaRPr/>
          </a:p>
        </p:txBody>
      </p:sp>
      <p:pic>
        <p:nvPicPr>
          <p:cNvPr id="285" name="Google Shape;285;p30"/>
          <p:cNvPicPr preferRelativeResize="0"/>
          <p:nvPr/>
        </p:nvPicPr>
        <p:blipFill rotWithShape="1">
          <a:blip r:embed="rId6" cstate="screen">
            <a:alphaModFix/>
            <a:extLst>
              <a:ext uri="{28A0092B-C50C-407E-A947-70E740481C1C}">
                <a14:useLocalDpi xmlns:a14="http://schemas.microsoft.com/office/drawing/2010/main"/>
              </a:ext>
            </a:extLst>
          </a:blip>
          <a:srcRect l="-16672" t="-10754"/>
          <a:stretch/>
        </p:blipFill>
        <p:spPr>
          <a:xfrm>
            <a:off x="1400225" y="2798750"/>
            <a:ext cx="2213499" cy="2079200"/>
          </a:xfrm>
          <a:prstGeom prst="rect">
            <a:avLst/>
          </a:prstGeom>
          <a:noFill/>
          <a:ln>
            <a:noFill/>
          </a:ln>
        </p:spPr>
      </p:pic>
      <p:pic>
        <p:nvPicPr>
          <p:cNvPr id="286" name="Google Shape;286;p30"/>
          <p:cNvPicPr preferRelativeResize="0"/>
          <p:nvPr/>
        </p:nvPicPr>
        <p:blipFill rotWithShape="1">
          <a:blip r:embed="rId7" cstate="screen">
            <a:alphaModFix/>
            <a:extLst>
              <a:ext uri="{28A0092B-C50C-407E-A947-70E740481C1C}">
                <a14:useLocalDpi xmlns:a14="http://schemas.microsoft.com/office/drawing/2010/main"/>
              </a:ext>
            </a:extLst>
          </a:blip>
          <a:srcRect b="-10181"/>
          <a:stretch/>
        </p:blipFill>
        <p:spPr>
          <a:xfrm>
            <a:off x="7363200" y="3753850"/>
            <a:ext cx="1897675" cy="1920475"/>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90"/>
        <p:cNvGrpSpPr/>
        <p:nvPr/>
      </p:nvGrpSpPr>
      <p:grpSpPr>
        <a:xfrm>
          <a:off x="0" y="0"/>
          <a:ext cx="0" cy="0"/>
          <a:chOff x="0" y="0"/>
          <a:chExt cx="0" cy="0"/>
        </a:xfrm>
      </p:grpSpPr>
      <p:sp>
        <p:nvSpPr>
          <p:cNvPr id="291" name="Google Shape;291;p31"/>
          <p:cNvSpPr txBox="1">
            <a:spLocks noGrp="1"/>
          </p:cNvSpPr>
          <p:nvPr>
            <p:ph type="title"/>
          </p:nvPr>
        </p:nvSpPr>
        <p:spPr>
          <a:xfrm>
            <a:off x="1299400" y="505350"/>
            <a:ext cx="10659000" cy="13251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Clr>
                <a:schemeClr val="dk1"/>
              </a:buClr>
              <a:buSzPts val="2800"/>
              <a:buFont typeface="Calibri"/>
              <a:buNone/>
            </a:pPr>
            <a:r>
              <a:rPr lang="es-ES" sz="1800"/>
              <a:t>3. Language activists on social media influence how we communicate </a:t>
            </a:r>
            <a:endParaRPr sz="1800"/>
          </a:p>
          <a:p>
            <a:pPr marL="0" lvl="0" indent="0" algn="l" rtl="0">
              <a:lnSpc>
                <a:spcPct val="100000"/>
              </a:lnSpc>
              <a:spcBef>
                <a:spcPts val="0"/>
              </a:spcBef>
              <a:spcAft>
                <a:spcPts val="0"/>
              </a:spcAft>
              <a:buClr>
                <a:schemeClr val="dk1"/>
              </a:buClr>
              <a:buSzPts val="2800"/>
              <a:buFont typeface="Calibri"/>
              <a:buNone/>
            </a:pPr>
            <a:r>
              <a:rPr lang="es-ES" sz="1800"/>
              <a:t>3.2. EU Campaigns Promoting Respectful Communication</a:t>
            </a:r>
            <a:endParaRPr sz="1800"/>
          </a:p>
          <a:p>
            <a:pPr marL="0" lvl="0" indent="0" algn="l" rtl="0">
              <a:lnSpc>
                <a:spcPct val="100000"/>
              </a:lnSpc>
              <a:spcBef>
                <a:spcPts val="0"/>
              </a:spcBef>
              <a:spcAft>
                <a:spcPts val="0"/>
              </a:spcAft>
              <a:buClr>
                <a:schemeClr val="dk1"/>
              </a:buClr>
              <a:buSzPts val="2800"/>
              <a:buFont typeface="Calibri"/>
              <a:buNone/>
            </a:pPr>
            <a:endParaRPr sz="1800"/>
          </a:p>
          <a:p>
            <a:pPr marL="0" lvl="0" indent="0" algn="l" rtl="0">
              <a:lnSpc>
                <a:spcPct val="100000"/>
              </a:lnSpc>
              <a:spcBef>
                <a:spcPts val="0"/>
              </a:spcBef>
              <a:spcAft>
                <a:spcPts val="0"/>
              </a:spcAft>
              <a:buClr>
                <a:schemeClr val="dk1"/>
              </a:buClr>
              <a:buSzPts val="2800"/>
              <a:buFont typeface="Calibri"/>
              <a:buNone/>
            </a:pPr>
            <a:r>
              <a:rPr lang="es-ES" sz="1600" b="0"/>
              <a:t>Through campaigns, hashtags, and educational content, these activists highlight issues related to gender, race, and identity, prompting discussions that were once considered taboo.</a:t>
            </a:r>
            <a:endParaRPr sz="1600" b="0"/>
          </a:p>
        </p:txBody>
      </p:sp>
      <p:sp>
        <p:nvSpPr>
          <p:cNvPr id="292" name="Google Shape;292;p31"/>
          <p:cNvSpPr txBox="1">
            <a:spLocks noGrp="1"/>
          </p:cNvSpPr>
          <p:nvPr>
            <p:ph type="body" idx="2"/>
          </p:nvPr>
        </p:nvSpPr>
        <p:spPr>
          <a:xfrm>
            <a:off x="1190550" y="1830450"/>
            <a:ext cx="9638100" cy="16014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600"/>
              <a:buNone/>
            </a:pPr>
            <a:endParaRPr b="1"/>
          </a:p>
          <a:p>
            <a:pPr marL="0" lvl="0" indent="0" algn="just" rtl="0">
              <a:lnSpc>
                <a:spcPct val="90000"/>
              </a:lnSpc>
              <a:spcBef>
                <a:spcPts val="0"/>
              </a:spcBef>
              <a:spcAft>
                <a:spcPts val="0"/>
              </a:spcAft>
              <a:buNone/>
            </a:pPr>
            <a:r>
              <a:rPr lang="es-ES"/>
              <a:t>In this context, initiatives from the European Union (EU) have further amplified these efforts. Campaigns such as </a:t>
            </a:r>
            <a:r>
              <a:rPr lang="es-ES" b="1"/>
              <a:t>"</a:t>
            </a:r>
            <a:r>
              <a:rPr lang="es-ES" b="1" u="sng">
                <a:solidFill>
                  <a:schemeClr val="hlink"/>
                </a:solidFill>
                <a:hlinkClick r:id="rId3"/>
              </a:rPr>
              <a:t>No Hate Speech Movement</a:t>
            </a:r>
            <a:r>
              <a:rPr lang="es-ES" b="1"/>
              <a:t>"</a:t>
            </a:r>
            <a:r>
              <a:rPr lang="es-ES"/>
              <a:t> and </a:t>
            </a:r>
            <a:r>
              <a:rPr lang="es-ES" b="1"/>
              <a:t>"EU Gender Equality Strategy"</a:t>
            </a:r>
            <a:r>
              <a:rPr lang="es-ES"/>
              <a:t> promote respectful language and combat discrimination across member states. These campaigns emphasize the importance of using inclusive language to foster understanding and acceptance among diverse communities. They provide resources and guidelines for individuals and organizations to adopt language that respects gender identity and cultural differences.</a:t>
            </a:r>
            <a:endParaRPr/>
          </a:p>
          <a:p>
            <a:pPr marL="0" lvl="0" indent="0" algn="just" rtl="0">
              <a:lnSpc>
                <a:spcPct val="90000"/>
              </a:lnSpc>
              <a:spcBef>
                <a:spcPts val="0"/>
              </a:spcBef>
              <a:spcAft>
                <a:spcPts val="0"/>
              </a:spcAft>
              <a:buNone/>
            </a:pPr>
            <a:endParaRPr/>
          </a:p>
          <a:p>
            <a:pPr marL="0" lvl="0" indent="0" algn="just" rtl="0">
              <a:lnSpc>
                <a:spcPct val="90000"/>
              </a:lnSpc>
              <a:spcBef>
                <a:spcPts val="0"/>
              </a:spcBef>
              <a:spcAft>
                <a:spcPts val="0"/>
              </a:spcAft>
              <a:buNone/>
            </a:pPr>
            <a:endParaRPr sz="1900"/>
          </a:p>
          <a:p>
            <a:pPr marL="0" lvl="0" indent="0" algn="just" rtl="0">
              <a:lnSpc>
                <a:spcPct val="90000"/>
              </a:lnSpc>
              <a:spcBef>
                <a:spcPts val="0"/>
              </a:spcBef>
              <a:spcAft>
                <a:spcPts val="0"/>
              </a:spcAft>
              <a:buNone/>
            </a:pPr>
            <a:endParaRPr sz="1900"/>
          </a:p>
          <a:p>
            <a:pPr marL="0" lvl="0" indent="0" algn="just" rtl="0">
              <a:lnSpc>
                <a:spcPct val="90000"/>
              </a:lnSpc>
              <a:spcBef>
                <a:spcPts val="0"/>
              </a:spcBef>
              <a:spcAft>
                <a:spcPts val="0"/>
              </a:spcAft>
              <a:buNone/>
            </a:pPr>
            <a:endParaRPr sz="1900"/>
          </a:p>
          <a:p>
            <a:pPr marL="0" lvl="0" indent="0" algn="just" rtl="0">
              <a:lnSpc>
                <a:spcPct val="90000"/>
              </a:lnSpc>
              <a:spcBef>
                <a:spcPts val="0"/>
              </a:spcBef>
              <a:spcAft>
                <a:spcPts val="0"/>
              </a:spcAft>
              <a:buNone/>
            </a:pPr>
            <a:endParaRPr sz="1900"/>
          </a:p>
          <a:p>
            <a:pPr marL="0" lvl="0" indent="0" algn="just" rtl="0">
              <a:lnSpc>
                <a:spcPct val="90000"/>
              </a:lnSpc>
              <a:spcBef>
                <a:spcPts val="0"/>
              </a:spcBef>
              <a:spcAft>
                <a:spcPts val="0"/>
              </a:spcAft>
              <a:buNone/>
            </a:pPr>
            <a:endParaRPr sz="1900"/>
          </a:p>
          <a:p>
            <a:pPr marL="0" lvl="0" indent="0" algn="just" rtl="0">
              <a:lnSpc>
                <a:spcPct val="90000"/>
              </a:lnSpc>
              <a:spcBef>
                <a:spcPts val="0"/>
              </a:spcBef>
              <a:spcAft>
                <a:spcPts val="0"/>
              </a:spcAft>
              <a:buNone/>
            </a:pPr>
            <a:endParaRPr sz="1900"/>
          </a:p>
          <a:p>
            <a:pPr marL="0" lvl="0" indent="0" algn="just" rtl="0">
              <a:lnSpc>
                <a:spcPct val="90000"/>
              </a:lnSpc>
              <a:spcBef>
                <a:spcPts val="0"/>
              </a:spcBef>
              <a:spcAft>
                <a:spcPts val="0"/>
              </a:spcAft>
              <a:buNone/>
            </a:pPr>
            <a:endParaRPr sz="1900"/>
          </a:p>
          <a:p>
            <a:pPr marL="0" lvl="0" indent="0" algn="just" rtl="0">
              <a:lnSpc>
                <a:spcPct val="90000"/>
              </a:lnSpc>
              <a:spcBef>
                <a:spcPts val="0"/>
              </a:spcBef>
              <a:spcAft>
                <a:spcPts val="0"/>
              </a:spcAft>
              <a:buNone/>
            </a:pPr>
            <a:endParaRPr/>
          </a:p>
        </p:txBody>
      </p:sp>
      <p:pic>
        <p:nvPicPr>
          <p:cNvPr id="293" name="Google Shape;293;p31"/>
          <p:cNvPicPr preferRelativeResize="0"/>
          <p:nvPr/>
        </p:nvPicPr>
        <p:blipFill>
          <a:blip r:embed="rId4" cstate="screen">
            <a:alphaModFix/>
            <a:extLst>
              <a:ext uri="{28A0092B-C50C-407E-A947-70E740481C1C}">
                <a14:useLocalDpi xmlns:a14="http://schemas.microsoft.com/office/drawing/2010/main"/>
              </a:ext>
            </a:extLst>
          </a:blip>
          <a:stretch>
            <a:fillRect/>
          </a:stretch>
        </p:blipFill>
        <p:spPr>
          <a:xfrm>
            <a:off x="5778625" y="3431850"/>
            <a:ext cx="4874475" cy="2157075"/>
          </a:xfrm>
          <a:prstGeom prst="rect">
            <a:avLst/>
          </a:prstGeom>
          <a:noFill/>
          <a:ln>
            <a:noFill/>
          </a:ln>
        </p:spPr>
      </p:pic>
      <p:sp>
        <p:nvSpPr>
          <p:cNvPr id="294" name="Google Shape;294;p31"/>
          <p:cNvSpPr txBox="1"/>
          <p:nvPr/>
        </p:nvSpPr>
        <p:spPr>
          <a:xfrm>
            <a:off x="1299400" y="3431850"/>
            <a:ext cx="3877500" cy="1258200"/>
          </a:xfrm>
          <a:prstGeom prst="rect">
            <a:avLst/>
          </a:prstGeom>
          <a:noFill/>
          <a:ln>
            <a:noFill/>
          </a:ln>
        </p:spPr>
        <p:txBody>
          <a:bodyPr spcFirstLastPara="1" wrap="square" lIns="91425" tIns="91425" rIns="91425" bIns="91425" anchor="t" anchorCtr="0">
            <a:noAutofit/>
          </a:bodyPr>
          <a:lstStyle/>
          <a:p>
            <a:pPr marL="0" lvl="0" indent="0" algn="just" rtl="0">
              <a:lnSpc>
                <a:spcPct val="90000"/>
              </a:lnSpc>
              <a:spcBef>
                <a:spcPts val="0"/>
              </a:spcBef>
              <a:spcAft>
                <a:spcPts val="0"/>
              </a:spcAft>
              <a:buClr>
                <a:schemeClr val="dk1"/>
              </a:buClr>
              <a:buSzPts val="1100"/>
              <a:buFont typeface="Arial"/>
              <a:buNone/>
            </a:pPr>
            <a:r>
              <a:rPr lang="es-ES" sz="1600">
                <a:solidFill>
                  <a:schemeClr val="dk1"/>
                </a:solidFill>
                <a:latin typeface="Calibri"/>
                <a:ea typeface="Calibri"/>
                <a:cs typeface="Calibri"/>
                <a:sym typeface="Calibri"/>
              </a:rPr>
              <a:t>The European Commission launched a campaign to challenge gender stereotypes, on 8 March 2023. The </a:t>
            </a:r>
            <a:r>
              <a:rPr lang="es-ES" sz="1600" u="sng">
                <a:solidFill>
                  <a:schemeClr val="dk1"/>
                </a:solidFill>
                <a:latin typeface="Calibri"/>
                <a:ea typeface="Calibri"/>
                <a:cs typeface="Calibri"/>
                <a:sym typeface="Calibri"/>
                <a:hlinkClick r:id="rId5">
                  <a:extLst>
                    <a:ext uri="{A12FA001-AC4F-418D-AE19-62706E023703}">
                      <ahyp:hlinkClr xmlns:ahyp="http://schemas.microsoft.com/office/drawing/2018/hyperlinkcolor" val="tx"/>
                    </a:ext>
                  </a:extLst>
                </a:hlinkClick>
              </a:rPr>
              <a:t>#EndGenderStereotypes</a:t>
            </a:r>
            <a:r>
              <a:rPr lang="es-ES" sz="1600">
                <a:solidFill>
                  <a:schemeClr val="dk1"/>
                </a:solidFill>
                <a:latin typeface="Calibri"/>
                <a:ea typeface="Calibri"/>
                <a:cs typeface="Calibri"/>
                <a:sym typeface="Calibri"/>
              </a:rPr>
              <a:t> campaign, disseminated throughout 2023, tackled gender stereotypes affecting both men and women in different spheres of life, including career choices, sharing care responsibilities and decision-making.</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98"/>
        <p:cNvGrpSpPr/>
        <p:nvPr/>
      </p:nvGrpSpPr>
      <p:grpSpPr>
        <a:xfrm>
          <a:off x="0" y="0"/>
          <a:ext cx="0" cy="0"/>
          <a:chOff x="0" y="0"/>
          <a:chExt cx="0" cy="0"/>
        </a:xfrm>
      </p:grpSpPr>
      <p:sp>
        <p:nvSpPr>
          <p:cNvPr id="299" name="Google Shape;299;p32"/>
          <p:cNvSpPr txBox="1">
            <a:spLocks noGrp="1"/>
          </p:cNvSpPr>
          <p:nvPr>
            <p:ph type="title"/>
          </p:nvPr>
        </p:nvSpPr>
        <p:spPr>
          <a:xfrm>
            <a:off x="838200" y="340823"/>
            <a:ext cx="7790411" cy="1026014"/>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dk1"/>
              </a:buClr>
              <a:buSzPts val="2800"/>
              <a:buFont typeface="Calibri"/>
              <a:buNone/>
            </a:pPr>
            <a:r>
              <a:rPr lang="es-ES"/>
              <a:t>Self-assessment test</a:t>
            </a:r>
            <a:endParaRPr/>
          </a:p>
        </p:txBody>
      </p:sp>
      <p:sp>
        <p:nvSpPr>
          <p:cNvPr id="300" name="Google Shape;300;p32"/>
          <p:cNvSpPr txBox="1">
            <a:spLocks noGrp="1"/>
          </p:cNvSpPr>
          <p:nvPr>
            <p:ph type="body" idx="1"/>
          </p:nvPr>
        </p:nvSpPr>
        <p:spPr>
          <a:xfrm>
            <a:off x="719363" y="1736265"/>
            <a:ext cx="7497900" cy="39378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800"/>
              <a:buNone/>
            </a:pPr>
            <a:r>
              <a:rPr lang="es-ES" b="1"/>
              <a:t>Question 1</a:t>
            </a:r>
            <a:r>
              <a:rPr lang="es-ES"/>
              <a:t>. What is a bias?</a:t>
            </a:r>
            <a:endParaRPr/>
          </a:p>
          <a:p>
            <a:pPr marL="0" lvl="0" indent="0" algn="l" rtl="0">
              <a:lnSpc>
                <a:spcPct val="90000"/>
              </a:lnSpc>
              <a:spcBef>
                <a:spcPts val="1000"/>
              </a:spcBef>
              <a:spcAft>
                <a:spcPts val="0"/>
              </a:spcAft>
              <a:buClr>
                <a:schemeClr val="dk1"/>
              </a:buClr>
              <a:buSzPts val="1800"/>
              <a:buNone/>
            </a:pPr>
            <a:endParaRPr/>
          </a:p>
          <a:p>
            <a:pPr marL="0" lvl="0" indent="0" algn="l" rtl="0">
              <a:lnSpc>
                <a:spcPct val="90000"/>
              </a:lnSpc>
              <a:spcBef>
                <a:spcPts val="1000"/>
              </a:spcBef>
              <a:spcAft>
                <a:spcPts val="0"/>
              </a:spcAft>
              <a:buClr>
                <a:schemeClr val="dk1"/>
              </a:buClr>
              <a:buSzPts val="1800"/>
              <a:buNone/>
            </a:pPr>
            <a:r>
              <a:rPr lang="es-ES"/>
              <a:t>	</a:t>
            </a:r>
            <a:endParaRPr/>
          </a:p>
          <a:p>
            <a:pPr marL="0" lvl="0" indent="0" algn="l" rtl="0">
              <a:lnSpc>
                <a:spcPct val="90000"/>
              </a:lnSpc>
              <a:spcBef>
                <a:spcPts val="1000"/>
              </a:spcBef>
              <a:spcAft>
                <a:spcPts val="0"/>
              </a:spcAft>
              <a:buClr>
                <a:schemeClr val="dk1"/>
              </a:buClr>
              <a:buSzPts val="1800"/>
              <a:buNone/>
            </a:pPr>
            <a:endParaRPr/>
          </a:p>
          <a:p>
            <a:pPr marL="0" lvl="0" indent="0" algn="l" rtl="0">
              <a:lnSpc>
                <a:spcPct val="90000"/>
              </a:lnSpc>
              <a:spcBef>
                <a:spcPts val="1000"/>
              </a:spcBef>
              <a:spcAft>
                <a:spcPts val="0"/>
              </a:spcAft>
              <a:buClr>
                <a:schemeClr val="dk1"/>
              </a:buClr>
              <a:buSzPts val="1800"/>
              <a:buNone/>
            </a:pPr>
            <a:r>
              <a:rPr lang="es-ES"/>
              <a:t>	</a:t>
            </a:r>
            <a:endParaRPr/>
          </a:p>
          <a:p>
            <a:pPr marL="0" lvl="0" indent="0" algn="l" rtl="0">
              <a:lnSpc>
                <a:spcPct val="90000"/>
              </a:lnSpc>
              <a:spcBef>
                <a:spcPts val="1000"/>
              </a:spcBef>
              <a:spcAft>
                <a:spcPts val="0"/>
              </a:spcAft>
              <a:buClr>
                <a:schemeClr val="dk1"/>
              </a:buClr>
              <a:buSzPts val="1800"/>
              <a:buNone/>
            </a:pPr>
            <a:endParaRPr/>
          </a:p>
          <a:p>
            <a:pPr marL="0" lvl="0" indent="0" algn="l" rtl="0">
              <a:lnSpc>
                <a:spcPct val="90000"/>
              </a:lnSpc>
              <a:spcBef>
                <a:spcPts val="1000"/>
              </a:spcBef>
              <a:spcAft>
                <a:spcPts val="0"/>
              </a:spcAft>
              <a:buClr>
                <a:schemeClr val="dk1"/>
              </a:buClr>
              <a:buSzPts val="1800"/>
              <a:buNone/>
            </a:pPr>
            <a:r>
              <a:rPr lang="es-ES"/>
              <a:t>	</a:t>
            </a:r>
            <a:endParaRPr/>
          </a:p>
          <a:p>
            <a:pPr marL="0" lvl="0" indent="0" algn="l" rtl="0">
              <a:lnSpc>
                <a:spcPct val="90000"/>
              </a:lnSpc>
              <a:spcBef>
                <a:spcPts val="1000"/>
              </a:spcBef>
              <a:spcAft>
                <a:spcPts val="0"/>
              </a:spcAft>
              <a:buClr>
                <a:schemeClr val="dk1"/>
              </a:buClr>
              <a:buSzPts val="1800"/>
              <a:buNone/>
            </a:pPr>
            <a:endParaRPr/>
          </a:p>
          <a:p>
            <a:pPr marL="0" lvl="0" indent="0" algn="l" rtl="0">
              <a:lnSpc>
                <a:spcPct val="90000"/>
              </a:lnSpc>
              <a:spcBef>
                <a:spcPts val="1000"/>
              </a:spcBef>
              <a:spcAft>
                <a:spcPts val="0"/>
              </a:spcAft>
              <a:buClr>
                <a:schemeClr val="dk1"/>
              </a:buClr>
              <a:buSzPts val="1800"/>
              <a:buNone/>
            </a:pPr>
            <a:r>
              <a:rPr lang="es-ES"/>
              <a:t>	</a:t>
            </a:r>
            <a:endParaRPr/>
          </a:p>
        </p:txBody>
      </p:sp>
      <p:pic>
        <p:nvPicPr>
          <p:cNvPr id="301" name="Google Shape;301;p32" descr="Un dibujo de un muñeco de peluche&#10;&#10;Descripción generada automáticamente con confianza baja"/>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8628611" y="2026094"/>
            <a:ext cx="2598465" cy="3152017"/>
          </a:xfrm>
          <a:prstGeom prst="rect">
            <a:avLst/>
          </a:prstGeom>
          <a:noFill/>
          <a:ln>
            <a:noFill/>
          </a:ln>
        </p:spPr>
      </p:pic>
      <p:sp>
        <p:nvSpPr>
          <p:cNvPr id="302" name="Google Shape;302;p32"/>
          <p:cNvSpPr/>
          <p:nvPr/>
        </p:nvSpPr>
        <p:spPr>
          <a:xfrm>
            <a:off x="1381468" y="2403375"/>
            <a:ext cx="252000" cy="252000"/>
          </a:xfrm>
          <a:prstGeom prst="ellipse">
            <a:avLst/>
          </a:prstGeom>
          <a:solidFill>
            <a:srgbClr val="E6342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03" name="Google Shape;303;p32"/>
          <p:cNvSpPr/>
          <p:nvPr/>
        </p:nvSpPr>
        <p:spPr>
          <a:xfrm>
            <a:off x="1381468" y="3173610"/>
            <a:ext cx="252000" cy="252000"/>
          </a:xfrm>
          <a:prstGeom prst="ellipse">
            <a:avLst/>
          </a:prstGeom>
          <a:solidFill>
            <a:srgbClr val="36A9E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04" name="Google Shape;304;p32"/>
          <p:cNvSpPr/>
          <p:nvPr/>
        </p:nvSpPr>
        <p:spPr>
          <a:xfrm>
            <a:off x="1381468" y="3917211"/>
            <a:ext cx="252000" cy="252000"/>
          </a:xfrm>
          <a:prstGeom prst="ellipse">
            <a:avLst/>
          </a:prstGeom>
          <a:solidFill>
            <a:srgbClr val="94C11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05" name="Google Shape;305;p32"/>
          <p:cNvSpPr txBox="1"/>
          <p:nvPr/>
        </p:nvSpPr>
        <p:spPr>
          <a:xfrm>
            <a:off x="1763475" y="2299750"/>
            <a:ext cx="6589800" cy="252000"/>
          </a:xfrm>
          <a:prstGeom prst="rect">
            <a:avLst/>
          </a:prstGeom>
          <a:noFill/>
          <a:ln>
            <a:noFill/>
          </a:ln>
        </p:spPr>
        <p:txBody>
          <a:bodyPr spcFirstLastPara="1" wrap="square" lIns="91425" tIns="91425" rIns="91425" bIns="91425" anchor="t" anchorCtr="0">
            <a:noAutofit/>
          </a:bodyPr>
          <a:lstStyle/>
          <a:p>
            <a:pPr marL="457200" lvl="0" indent="-330200" algn="l" rtl="0">
              <a:spcBef>
                <a:spcPts val="0"/>
              </a:spcBef>
              <a:spcAft>
                <a:spcPts val="0"/>
              </a:spcAft>
              <a:buSzPts val="1600"/>
              <a:buFont typeface="Calibri"/>
              <a:buAutoNum type="alphaUcParenR"/>
            </a:pPr>
            <a:r>
              <a:rPr lang="es-ES" sz="1600">
                <a:latin typeface="Calibri"/>
                <a:ea typeface="Calibri"/>
                <a:cs typeface="Calibri"/>
                <a:sym typeface="Calibri"/>
              </a:rPr>
              <a:t>Bias is a tendency to favor one perspective or outcome over others, often leading to unfair judgments or conclusions.</a:t>
            </a:r>
            <a:endParaRPr sz="1600">
              <a:latin typeface="Calibri"/>
              <a:ea typeface="Calibri"/>
              <a:cs typeface="Calibri"/>
              <a:sym typeface="Calibri"/>
            </a:endParaRPr>
          </a:p>
        </p:txBody>
      </p:sp>
      <p:sp>
        <p:nvSpPr>
          <p:cNvPr id="306" name="Google Shape;306;p32"/>
          <p:cNvSpPr txBox="1"/>
          <p:nvPr/>
        </p:nvSpPr>
        <p:spPr>
          <a:xfrm>
            <a:off x="1763475" y="3049825"/>
            <a:ext cx="6076500" cy="252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ES" sz="1600">
                <a:latin typeface="Calibri"/>
                <a:ea typeface="Calibri"/>
                <a:cs typeface="Calibri"/>
                <a:sym typeface="Calibri"/>
              </a:rPr>
              <a:t>B)  Bias refers to a random error that occurs by chance, affecting the reliability of data or conclusions.</a:t>
            </a:r>
            <a:endParaRPr sz="1600">
              <a:latin typeface="Calibri"/>
              <a:ea typeface="Calibri"/>
              <a:cs typeface="Calibri"/>
              <a:sym typeface="Calibri"/>
            </a:endParaRPr>
          </a:p>
        </p:txBody>
      </p:sp>
      <p:sp>
        <p:nvSpPr>
          <p:cNvPr id="307" name="Google Shape;307;p32"/>
          <p:cNvSpPr txBox="1"/>
          <p:nvPr/>
        </p:nvSpPr>
        <p:spPr>
          <a:xfrm>
            <a:off x="1812725" y="3799900"/>
            <a:ext cx="5311200" cy="33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ES" sz="1600">
                <a:latin typeface="Calibri"/>
                <a:ea typeface="Calibri"/>
                <a:cs typeface="Calibri"/>
                <a:sym typeface="Calibri"/>
              </a:rPr>
              <a:t>C) Bias is the capacity to make decisions solely based on objective facts, without any influence from personal feelings or opinions.</a:t>
            </a:r>
            <a:endParaRPr sz="1600">
              <a:latin typeface="Calibri"/>
              <a:ea typeface="Calibri"/>
              <a:cs typeface="Calibri"/>
              <a:sym typeface="Calibri"/>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11"/>
        <p:cNvGrpSpPr/>
        <p:nvPr/>
      </p:nvGrpSpPr>
      <p:grpSpPr>
        <a:xfrm>
          <a:off x="0" y="0"/>
          <a:ext cx="0" cy="0"/>
          <a:chOff x="0" y="0"/>
          <a:chExt cx="0" cy="0"/>
        </a:xfrm>
      </p:grpSpPr>
      <p:sp>
        <p:nvSpPr>
          <p:cNvPr id="312" name="Google Shape;312;p33"/>
          <p:cNvSpPr txBox="1">
            <a:spLocks noGrp="1"/>
          </p:cNvSpPr>
          <p:nvPr>
            <p:ph type="title"/>
          </p:nvPr>
        </p:nvSpPr>
        <p:spPr>
          <a:xfrm>
            <a:off x="838200" y="340823"/>
            <a:ext cx="7790411" cy="1026014"/>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dk1"/>
              </a:buClr>
              <a:buSzPts val="2800"/>
              <a:buFont typeface="Calibri"/>
              <a:buNone/>
            </a:pPr>
            <a:r>
              <a:rPr lang="es-ES"/>
              <a:t>Self-assessment test</a:t>
            </a:r>
            <a:endParaRPr/>
          </a:p>
        </p:txBody>
      </p:sp>
      <p:sp>
        <p:nvSpPr>
          <p:cNvPr id="313" name="Google Shape;313;p33"/>
          <p:cNvSpPr txBox="1">
            <a:spLocks noGrp="1"/>
          </p:cNvSpPr>
          <p:nvPr>
            <p:ph type="body" idx="1"/>
          </p:nvPr>
        </p:nvSpPr>
        <p:spPr>
          <a:xfrm>
            <a:off x="838200" y="1633140"/>
            <a:ext cx="7497932" cy="3937927"/>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800"/>
              <a:buNone/>
            </a:pPr>
            <a:r>
              <a:rPr lang="es-ES" b="1"/>
              <a:t>Question 1</a:t>
            </a:r>
            <a:r>
              <a:rPr lang="es-ES"/>
              <a:t>. What is a bias?</a:t>
            </a:r>
            <a:endParaRPr/>
          </a:p>
          <a:p>
            <a:pPr marL="0" lvl="0" indent="0" algn="l" rtl="0">
              <a:lnSpc>
                <a:spcPct val="90000"/>
              </a:lnSpc>
              <a:spcBef>
                <a:spcPts val="0"/>
              </a:spcBef>
              <a:spcAft>
                <a:spcPts val="0"/>
              </a:spcAft>
              <a:buClr>
                <a:schemeClr val="dk1"/>
              </a:buClr>
              <a:buSzPts val="1800"/>
              <a:buNone/>
            </a:pPr>
            <a:endParaRPr/>
          </a:p>
          <a:p>
            <a:pPr marL="0" lvl="0" indent="0" algn="l" rtl="0">
              <a:lnSpc>
                <a:spcPct val="90000"/>
              </a:lnSpc>
              <a:spcBef>
                <a:spcPts val="1000"/>
              </a:spcBef>
              <a:spcAft>
                <a:spcPts val="0"/>
              </a:spcAft>
              <a:buClr>
                <a:schemeClr val="dk1"/>
              </a:buClr>
              <a:buSzPts val="1800"/>
              <a:buNone/>
            </a:pPr>
            <a:endParaRPr/>
          </a:p>
          <a:p>
            <a:pPr marL="0" lvl="0" indent="0" algn="l" rtl="0">
              <a:lnSpc>
                <a:spcPct val="90000"/>
              </a:lnSpc>
              <a:spcBef>
                <a:spcPts val="1000"/>
              </a:spcBef>
              <a:spcAft>
                <a:spcPts val="0"/>
              </a:spcAft>
              <a:buClr>
                <a:schemeClr val="dk1"/>
              </a:buClr>
              <a:buSzPts val="2400"/>
              <a:buNone/>
            </a:pPr>
            <a:r>
              <a:rPr lang="es-ES" sz="2400"/>
              <a:t>	</a:t>
            </a:r>
            <a:r>
              <a:rPr lang="es-ES" sz="2200" b="1"/>
              <a:t>Correct option</a:t>
            </a:r>
            <a:r>
              <a:rPr lang="es-ES" sz="2200"/>
              <a:t>: [a, Bias is a tendency to favor one perspective or outcome over others, often leading to unfair judgments or conclusions]</a:t>
            </a:r>
            <a:endParaRPr sz="1600"/>
          </a:p>
        </p:txBody>
      </p:sp>
      <p:pic>
        <p:nvPicPr>
          <p:cNvPr id="314" name="Google Shape;314;p33" descr="Una caricatura de una persona&#10;&#10;Descripción generada automáticamente con confianza media"/>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8336132" y="1828800"/>
            <a:ext cx="2799452" cy="3360549"/>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Google Shape;319;p34"/>
          <p:cNvSpPr txBox="1">
            <a:spLocks noGrp="1"/>
          </p:cNvSpPr>
          <p:nvPr>
            <p:ph type="title"/>
          </p:nvPr>
        </p:nvSpPr>
        <p:spPr>
          <a:xfrm>
            <a:off x="838200" y="340823"/>
            <a:ext cx="7790411" cy="1026014"/>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dk1"/>
              </a:buClr>
              <a:buSzPts val="2800"/>
              <a:buFont typeface="Calibri"/>
              <a:buNone/>
            </a:pPr>
            <a:r>
              <a:rPr lang="es-ES"/>
              <a:t>Self-assessment test</a:t>
            </a:r>
            <a:endParaRPr/>
          </a:p>
        </p:txBody>
      </p:sp>
      <p:sp>
        <p:nvSpPr>
          <p:cNvPr id="320" name="Google Shape;320;p34"/>
          <p:cNvSpPr txBox="1">
            <a:spLocks noGrp="1"/>
          </p:cNvSpPr>
          <p:nvPr>
            <p:ph type="body" idx="1"/>
          </p:nvPr>
        </p:nvSpPr>
        <p:spPr>
          <a:xfrm>
            <a:off x="838200" y="1633140"/>
            <a:ext cx="7497932" cy="3937927"/>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800"/>
              <a:buNone/>
            </a:pPr>
            <a:r>
              <a:rPr lang="es-ES" b="1"/>
              <a:t>Question 2</a:t>
            </a:r>
            <a:r>
              <a:rPr lang="es-ES"/>
              <a:t>. What role does language play in communication according to the module?</a:t>
            </a:r>
            <a:endParaRPr/>
          </a:p>
          <a:p>
            <a:pPr marL="0" lvl="0" indent="0" algn="l" rtl="0">
              <a:lnSpc>
                <a:spcPct val="90000"/>
              </a:lnSpc>
              <a:spcBef>
                <a:spcPts val="1000"/>
              </a:spcBef>
              <a:spcAft>
                <a:spcPts val="0"/>
              </a:spcAft>
              <a:buClr>
                <a:schemeClr val="dk1"/>
              </a:buClr>
              <a:buSzPts val="1800"/>
              <a:buNone/>
            </a:pPr>
            <a:r>
              <a:rPr lang="es-ES"/>
              <a:t>                     a)Language only affects the sender and recipient without impacting broader societal concepts.</a:t>
            </a:r>
            <a:endParaRPr/>
          </a:p>
          <a:p>
            <a:pPr marL="0" lvl="0" indent="0" algn="l" rtl="0">
              <a:lnSpc>
                <a:spcPct val="90000"/>
              </a:lnSpc>
              <a:spcBef>
                <a:spcPts val="1000"/>
              </a:spcBef>
              <a:spcAft>
                <a:spcPts val="0"/>
              </a:spcAft>
              <a:buClr>
                <a:schemeClr val="dk1"/>
              </a:buClr>
              <a:buSzPts val="1800"/>
              <a:buNone/>
            </a:pPr>
            <a:endParaRPr/>
          </a:p>
          <a:p>
            <a:pPr marL="0" lvl="0" indent="0" algn="l" rtl="0">
              <a:lnSpc>
                <a:spcPct val="90000"/>
              </a:lnSpc>
              <a:spcBef>
                <a:spcPts val="1000"/>
              </a:spcBef>
              <a:spcAft>
                <a:spcPts val="0"/>
              </a:spcAft>
              <a:buClr>
                <a:schemeClr val="dk1"/>
              </a:buClr>
              <a:buSzPts val="1800"/>
              <a:buNone/>
            </a:pPr>
            <a:endParaRPr/>
          </a:p>
          <a:p>
            <a:pPr marL="0" lvl="0" indent="0" algn="l" rtl="0">
              <a:lnSpc>
                <a:spcPct val="90000"/>
              </a:lnSpc>
              <a:spcBef>
                <a:spcPts val="1000"/>
              </a:spcBef>
              <a:spcAft>
                <a:spcPts val="0"/>
              </a:spcAft>
              <a:buClr>
                <a:schemeClr val="dk1"/>
              </a:buClr>
              <a:buSzPts val="1800"/>
              <a:buNone/>
            </a:pPr>
            <a:r>
              <a:rPr lang="es-ES"/>
              <a:t>	</a:t>
            </a:r>
            <a:endParaRPr/>
          </a:p>
        </p:txBody>
      </p:sp>
      <p:pic>
        <p:nvPicPr>
          <p:cNvPr id="321" name="Google Shape;321;p34" descr="Un dibujo de un muñeco de peluche&#10;&#10;Descripción generada automáticamente con confianza baja"/>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8628611" y="2026094"/>
            <a:ext cx="2598465" cy="3152017"/>
          </a:xfrm>
          <a:prstGeom prst="rect">
            <a:avLst/>
          </a:prstGeom>
          <a:noFill/>
          <a:ln>
            <a:noFill/>
          </a:ln>
        </p:spPr>
      </p:pic>
      <p:sp>
        <p:nvSpPr>
          <p:cNvPr id="322" name="Google Shape;322;p34"/>
          <p:cNvSpPr/>
          <p:nvPr/>
        </p:nvSpPr>
        <p:spPr>
          <a:xfrm>
            <a:off x="1381468" y="2403375"/>
            <a:ext cx="252000" cy="252000"/>
          </a:xfrm>
          <a:prstGeom prst="ellipse">
            <a:avLst/>
          </a:prstGeom>
          <a:solidFill>
            <a:srgbClr val="E6342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23" name="Google Shape;323;p34"/>
          <p:cNvSpPr/>
          <p:nvPr/>
        </p:nvSpPr>
        <p:spPr>
          <a:xfrm>
            <a:off x="1381468" y="3173610"/>
            <a:ext cx="252000" cy="252000"/>
          </a:xfrm>
          <a:prstGeom prst="ellipse">
            <a:avLst/>
          </a:prstGeom>
          <a:solidFill>
            <a:srgbClr val="36A9E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24" name="Google Shape;324;p34"/>
          <p:cNvSpPr/>
          <p:nvPr/>
        </p:nvSpPr>
        <p:spPr>
          <a:xfrm>
            <a:off x="1381468" y="3917211"/>
            <a:ext cx="252000" cy="252000"/>
          </a:xfrm>
          <a:prstGeom prst="ellipse">
            <a:avLst/>
          </a:prstGeom>
          <a:solidFill>
            <a:srgbClr val="94C11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25" name="Google Shape;325;p34"/>
          <p:cNvSpPr txBox="1"/>
          <p:nvPr/>
        </p:nvSpPr>
        <p:spPr>
          <a:xfrm>
            <a:off x="1881900" y="3712600"/>
            <a:ext cx="5703000" cy="252000"/>
          </a:xfrm>
          <a:prstGeom prst="rect">
            <a:avLst/>
          </a:prstGeom>
          <a:noFill/>
          <a:ln>
            <a:noFill/>
          </a:ln>
        </p:spPr>
        <p:txBody>
          <a:bodyPr spcFirstLastPara="1" wrap="square" lIns="91425" tIns="91425" rIns="91425" bIns="91425" anchor="t" anchorCtr="0">
            <a:noAutofit/>
          </a:bodyPr>
          <a:lstStyle/>
          <a:p>
            <a:pPr marL="0" lvl="0" indent="0" algn="l" rtl="0">
              <a:lnSpc>
                <a:spcPct val="90000"/>
              </a:lnSpc>
              <a:spcBef>
                <a:spcPts val="1000"/>
              </a:spcBef>
              <a:spcAft>
                <a:spcPts val="0"/>
              </a:spcAft>
              <a:buNone/>
            </a:pPr>
            <a:r>
              <a:rPr lang="es-ES" sz="1800">
                <a:solidFill>
                  <a:schemeClr val="dk1"/>
                </a:solidFill>
                <a:latin typeface="Calibri"/>
                <a:ea typeface="Calibri"/>
                <a:cs typeface="Calibri"/>
                <a:sym typeface="Calibri"/>
              </a:rPr>
              <a:t>c) Language reveals our thinking, influences others, and reflects societal attitudes and biases.</a:t>
            </a:r>
            <a:endParaRPr sz="1800">
              <a:solidFill>
                <a:schemeClr val="dk1"/>
              </a:solidFill>
              <a:latin typeface="Calibri"/>
              <a:ea typeface="Calibri"/>
              <a:cs typeface="Calibri"/>
              <a:sym typeface="Calibri"/>
            </a:endParaRPr>
          </a:p>
          <a:p>
            <a:pPr marL="0" lvl="0" indent="0" algn="l" rtl="0">
              <a:lnSpc>
                <a:spcPct val="90000"/>
              </a:lnSpc>
              <a:spcBef>
                <a:spcPts val="1000"/>
              </a:spcBef>
              <a:spcAft>
                <a:spcPts val="0"/>
              </a:spcAft>
              <a:buNone/>
            </a:pPr>
            <a:endParaRPr sz="1800">
              <a:solidFill>
                <a:schemeClr val="dk1"/>
              </a:solidFill>
              <a:latin typeface="Calibri"/>
              <a:ea typeface="Calibri"/>
              <a:cs typeface="Calibri"/>
              <a:sym typeface="Calibri"/>
            </a:endParaRPr>
          </a:p>
        </p:txBody>
      </p:sp>
      <p:sp>
        <p:nvSpPr>
          <p:cNvPr id="326" name="Google Shape;326;p34"/>
          <p:cNvSpPr txBox="1"/>
          <p:nvPr/>
        </p:nvSpPr>
        <p:spPr>
          <a:xfrm>
            <a:off x="1881900" y="3093700"/>
            <a:ext cx="5543400" cy="618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ES" sz="1800">
                <a:latin typeface="Calibri"/>
                <a:ea typeface="Calibri"/>
                <a:cs typeface="Calibri"/>
                <a:sym typeface="Calibri"/>
              </a:rPr>
              <a:t>b) language is a fixed tool that does not change over time and has no effect on societal attitudes.</a:t>
            </a:r>
            <a:endParaRPr sz="1800">
              <a:latin typeface="Calibri"/>
              <a:ea typeface="Calibri"/>
              <a:cs typeface="Calibri"/>
              <a:sym typeface="Calibri"/>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30"/>
        <p:cNvGrpSpPr/>
        <p:nvPr/>
      </p:nvGrpSpPr>
      <p:grpSpPr>
        <a:xfrm>
          <a:off x="0" y="0"/>
          <a:ext cx="0" cy="0"/>
          <a:chOff x="0" y="0"/>
          <a:chExt cx="0" cy="0"/>
        </a:xfrm>
      </p:grpSpPr>
      <p:sp>
        <p:nvSpPr>
          <p:cNvPr id="331" name="Google Shape;331;p35"/>
          <p:cNvSpPr txBox="1">
            <a:spLocks noGrp="1"/>
          </p:cNvSpPr>
          <p:nvPr>
            <p:ph type="title"/>
          </p:nvPr>
        </p:nvSpPr>
        <p:spPr>
          <a:xfrm>
            <a:off x="838200" y="340823"/>
            <a:ext cx="7790411" cy="1026014"/>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dk1"/>
              </a:buClr>
              <a:buSzPts val="2800"/>
              <a:buFont typeface="Calibri"/>
              <a:buNone/>
            </a:pPr>
            <a:r>
              <a:rPr lang="es-ES"/>
              <a:t>Self-assessment test</a:t>
            </a:r>
            <a:endParaRPr/>
          </a:p>
        </p:txBody>
      </p:sp>
      <p:sp>
        <p:nvSpPr>
          <p:cNvPr id="332" name="Google Shape;332;p35"/>
          <p:cNvSpPr txBox="1">
            <a:spLocks noGrp="1"/>
          </p:cNvSpPr>
          <p:nvPr>
            <p:ph type="body" idx="1"/>
          </p:nvPr>
        </p:nvSpPr>
        <p:spPr>
          <a:xfrm>
            <a:off x="838200" y="1633140"/>
            <a:ext cx="7497932" cy="3937927"/>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800"/>
              <a:buNone/>
            </a:pPr>
            <a:r>
              <a:rPr lang="es-ES" b="1"/>
              <a:t>Question 2</a:t>
            </a:r>
            <a:r>
              <a:rPr lang="es-ES"/>
              <a:t>. What role does language play in communication according to the module?</a:t>
            </a:r>
            <a:endParaRPr/>
          </a:p>
          <a:p>
            <a:pPr marL="0" lvl="0" indent="0" algn="l" rtl="0">
              <a:lnSpc>
                <a:spcPct val="90000"/>
              </a:lnSpc>
              <a:spcBef>
                <a:spcPts val="0"/>
              </a:spcBef>
              <a:spcAft>
                <a:spcPts val="0"/>
              </a:spcAft>
              <a:buClr>
                <a:schemeClr val="dk1"/>
              </a:buClr>
              <a:buSzPts val="1800"/>
              <a:buNone/>
            </a:pPr>
            <a:endParaRPr/>
          </a:p>
          <a:p>
            <a:pPr marL="0" lvl="0" indent="0" algn="l" rtl="0">
              <a:lnSpc>
                <a:spcPct val="90000"/>
              </a:lnSpc>
              <a:spcBef>
                <a:spcPts val="1000"/>
              </a:spcBef>
              <a:spcAft>
                <a:spcPts val="0"/>
              </a:spcAft>
              <a:buClr>
                <a:schemeClr val="dk1"/>
              </a:buClr>
              <a:buSzPts val="2400"/>
              <a:buNone/>
            </a:pPr>
            <a:r>
              <a:rPr lang="es-ES" sz="2400"/>
              <a:t>	</a:t>
            </a:r>
            <a:r>
              <a:rPr lang="es-ES" sz="2400" b="1"/>
              <a:t>Correct option</a:t>
            </a:r>
            <a:r>
              <a:rPr lang="es-ES" sz="2400"/>
              <a:t>: [c, language reveals our thinking, influences others, and reflects societal attitudes and biases.]</a:t>
            </a:r>
            <a:endParaRPr/>
          </a:p>
        </p:txBody>
      </p:sp>
      <p:pic>
        <p:nvPicPr>
          <p:cNvPr id="333" name="Google Shape;333;p35" descr="Una caricatura de una persona&#10;&#10;Descripción generada automáticamente con confianza media"/>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8336132" y="1828800"/>
            <a:ext cx="2799452" cy="3360549"/>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37"/>
        <p:cNvGrpSpPr/>
        <p:nvPr/>
      </p:nvGrpSpPr>
      <p:grpSpPr>
        <a:xfrm>
          <a:off x="0" y="0"/>
          <a:ext cx="0" cy="0"/>
          <a:chOff x="0" y="0"/>
          <a:chExt cx="0" cy="0"/>
        </a:xfrm>
      </p:grpSpPr>
      <p:sp>
        <p:nvSpPr>
          <p:cNvPr id="338" name="Google Shape;338;p36"/>
          <p:cNvSpPr txBox="1">
            <a:spLocks noGrp="1"/>
          </p:cNvSpPr>
          <p:nvPr>
            <p:ph type="title"/>
          </p:nvPr>
        </p:nvSpPr>
        <p:spPr>
          <a:xfrm>
            <a:off x="838200" y="340823"/>
            <a:ext cx="7790411" cy="1026014"/>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dk1"/>
              </a:buClr>
              <a:buSzPts val="2800"/>
              <a:buFont typeface="Calibri"/>
              <a:buNone/>
            </a:pPr>
            <a:r>
              <a:rPr lang="es-ES"/>
              <a:t>Self-assessment test</a:t>
            </a:r>
            <a:endParaRPr/>
          </a:p>
        </p:txBody>
      </p:sp>
      <p:sp>
        <p:nvSpPr>
          <p:cNvPr id="339" name="Google Shape;339;p36"/>
          <p:cNvSpPr txBox="1">
            <a:spLocks noGrp="1"/>
          </p:cNvSpPr>
          <p:nvPr>
            <p:ph type="body" idx="1"/>
          </p:nvPr>
        </p:nvSpPr>
        <p:spPr>
          <a:xfrm>
            <a:off x="838200" y="1633140"/>
            <a:ext cx="7497932" cy="3937927"/>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800"/>
              <a:buNone/>
            </a:pPr>
            <a:r>
              <a:rPr lang="es-ES" b="1"/>
              <a:t>Question 3</a:t>
            </a:r>
            <a:r>
              <a:rPr lang="es-ES"/>
              <a:t>. How can gender identity differ from biological sex?</a:t>
            </a:r>
            <a:endParaRPr/>
          </a:p>
          <a:p>
            <a:pPr marL="0" lvl="0" indent="0" algn="l" rtl="0">
              <a:lnSpc>
                <a:spcPct val="90000"/>
              </a:lnSpc>
              <a:spcBef>
                <a:spcPts val="1000"/>
              </a:spcBef>
              <a:spcAft>
                <a:spcPts val="0"/>
              </a:spcAft>
              <a:buClr>
                <a:schemeClr val="dk1"/>
              </a:buClr>
              <a:buSzPts val="1800"/>
              <a:buNone/>
            </a:pPr>
            <a:endParaRPr/>
          </a:p>
          <a:p>
            <a:pPr marL="0" lvl="0" indent="0" algn="l" rtl="0">
              <a:lnSpc>
                <a:spcPct val="90000"/>
              </a:lnSpc>
              <a:spcBef>
                <a:spcPts val="1000"/>
              </a:spcBef>
              <a:spcAft>
                <a:spcPts val="0"/>
              </a:spcAft>
              <a:buClr>
                <a:schemeClr val="dk1"/>
              </a:buClr>
              <a:buSzPts val="1800"/>
              <a:buNone/>
            </a:pPr>
            <a:r>
              <a:rPr lang="es-ES"/>
              <a:t> </a:t>
            </a:r>
            <a:endParaRPr/>
          </a:p>
          <a:p>
            <a:pPr marL="0" lvl="0" indent="0" algn="l" rtl="0">
              <a:lnSpc>
                <a:spcPct val="90000"/>
              </a:lnSpc>
              <a:spcBef>
                <a:spcPts val="1000"/>
              </a:spcBef>
              <a:spcAft>
                <a:spcPts val="0"/>
              </a:spcAft>
              <a:buClr>
                <a:schemeClr val="dk1"/>
              </a:buClr>
              <a:buSzPts val="1800"/>
              <a:buNone/>
            </a:pPr>
            <a:endParaRPr/>
          </a:p>
          <a:p>
            <a:pPr marL="0" lvl="0" indent="0" algn="l" rtl="0">
              <a:lnSpc>
                <a:spcPct val="90000"/>
              </a:lnSpc>
              <a:spcBef>
                <a:spcPts val="1000"/>
              </a:spcBef>
              <a:spcAft>
                <a:spcPts val="0"/>
              </a:spcAft>
              <a:buClr>
                <a:schemeClr val="dk1"/>
              </a:buClr>
              <a:buSzPts val="1800"/>
              <a:buNone/>
            </a:pPr>
            <a:r>
              <a:rPr lang="es-ES"/>
              <a:t>	O         b) Gender identity is an internal experience that may not align with the biological seassigned at birth.</a:t>
            </a:r>
            <a:endParaRPr/>
          </a:p>
          <a:p>
            <a:pPr marL="0" lvl="0" indent="0" algn="l" rtl="0">
              <a:lnSpc>
                <a:spcPct val="90000"/>
              </a:lnSpc>
              <a:spcBef>
                <a:spcPts val="1000"/>
              </a:spcBef>
              <a:spcAft>
                <a:spcPts val="0"/>
              </a:spcAft>
              <a:buClr>
                <a:schemeClr val="dk1"/>
              </a:buClr>
              <a:buSzPts val="1800"/>
              <a:buNone/>
            </a:pPr>
            <a:r>
              <a:rPr lang="es-ES"/>
              <a:t>	          c)  Gender identity is fixed and does not change over time.</a:t>
            </a:r>
            <a:endParaRPr/>
          </a:p>
        </p:txBody>
      </p:sp>
      <p:pic>
        <p:nvPicPr>
          <p:cNvPr id="340" name="Google Shape;340;p36" descr="Un dibujo de un muñeco de peluche&#10;&#10;Descripción generada automáticamente con confianza baja"/>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8628611" y="2026094"/>
            <a:ext cx="2598465" cy="3152017"/>
          </a:xfrm>
          <a:prstGeom prst="rect">
            <a:avLst/>
          </a:prstGeom>
          <a:noFill/>
          <a:ln>
            <a:noFill/>
          </a:ln>
        </p:spPr>
      </p:pic>
      <p:sp>
        <p:nvSpPr>
          <p:cNvPr id="341" name="Google Shape;341;p36"/>
          <p:cNvSpPr/>
          <p:nvPr/>
        </p:nvSpPr>
        <p:spPr>
          <a:xfrm>
            <a:off x="1381468" y="2403375"/>
            <a:ext cx="252000" cy="252000"/>
          </a:xfrm>
          <a:prstGeom prst="ellipse">
            <a:avLst/>
          </a:prstGeom>
          <a:solidFill>
            <a:srgbClr val="E6342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42" name="Google Shape;342;p36"/>
          <p:cNvSpPr/>
          <p:nvPr/>
        </p:nvSpPr>
        <p:spPr>
          <a:xfrm>
            <a:off x="1381468" y="3173610"/>
            <a:ext cx="252000" cy="252000"/>
          </a:xfrm>
          <a:prstGeom prst="ellipse">
            <a:avLst/>
          </a:prstGeom>
          <a:solidFill>
            <a:srgbClr val="36A9E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43" name="Google Shape;343;p36"/>
          <p:cNvSpPr/>
          <p:nvPr/>
        </p:nvSpPr>
        <p:spPr>
          <a:xfrm>
            <a:off x="1381468" y="3917211"/>
            <a:ext cx="252000" cy="252000"/>
          </a:xfrm>
          <a:prstGeom prst="ellipse">
            <a:avLst/>
          </a:prstGeom>
          <a:solidFill>
            <a:srgbClr val="94C11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44" name="Google Shape;344;p36"/>
          <p:cNvSpPr txBox="1"/>
          <p:nvPr/>
        </p:nvSpPr>
        <p:spPr>
          <a:xfrm>
            <a:off x="1856300" y="2413200"/>
            <a:ext cx="5445300" cy="340200"/>
          </a:xfrm>
          <a:prstGeom prst="rect">
            <a:avLst/>
          </a:prstGeom>
          <a:noFill/>
          <a:ln>
            <a:noFill/>
          </a:ln>
        </p:spPr>
        <p:txBody>
          <a:bodyPr spcFirstLastPara="1" wrap="square" lIns="91425" tIns="91425" rIns="91425" bIns="91425" anchor="t" anchorCtr="0">
            <a:noAutofit/>
          </a:bodyPr>
          <a:lstStyle/>
          <a:p>
            <a:pPr marL="457200" lvl="0" indent="-342900" algn="l" rtl="0">
              <a:spcBef>
                <a:spcPts val="0"/>
              </a:spcBef>
              <a:spcAft>
                <a:spcPts val="0"/>
              </a:spcAft>
              <a:buSzPts val="1800"/>
              <a:buFont typeface="Calibri"/>
              <a:buAutoNum type="alphaLcParenR"/>
            </a:pPr>
            <a:r>
              <a:rPr lang="es-ES" sz="1800">
                <a:latin typeface="Calibri"/>
                <a:ea typeface="Calibri"/>
                <a:cs typeface="Calibri"/>
                <a:sym typeface="Calibri"/>
              </a:rPr>
              <a:t>Gender identity is solely determined by chromosomes.</a:t>
            </a:r>
            <a:endParaRPr sz="1800">
              <a:latin typeface="Calibri"/>
              <a:ea typeface="Calibri"/>
              <a:cs typeface="Calibri"/>
              <a:sym typeface="Calibri"/>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Google Shape;349;p37"/>
          <p:cNvSpPr txBox="1">
            <a:spLocks noGrp="1"/>
          </p:cNvSpPr>
          <p:nvPr>
            <p:ph type="title"/>
          </p:nvPr>
        </p:nvSpPr>
        <p:spPr>
          <a:xfrm>
            <a:off x="838200" y="340823"/>
            <a:ext cx="7790411" cy="1026014"/>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dk1"/>
              </a:buClr>
              <a:buSzPts val="2800"/>
              <a:buFont typeface="Calibri"/>
              <a:buNone/>
            </a:pPr>
            <a:r>
              <a:rPr lang="es-ES"/>
              <a:t>Self-assessment test</a:t>
            </a:r>
            <a:endParaRPr/>
          </a:p>
        </p:txBody>
      </p:sp>
      <p:sp>
        <p:nvSpPr>
          <p:cNvPr id="350" name="Google Shape;350;p37"/>
          <p:cNvSpPr txBox="1">
            <a:spLocks noGrp="1"/>
          </p:cNvSpPr>
          <p:nvPr>
            <p:ph type="body" idx="1"/>
          </p:nvPr>
        </p:nvSpPr>
        <p:spPr>
          <a:xfrm>
            <a:off x="838200" y="1633140"/>
            <a:ext cx="7497932" cy="3937927"/>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800"/>
              <a:buNone/>
            </a:pPr>
            <a:r>
              <a:rPr lang="es-ES" b="1"/>
              <a:t>Question 3</a:t>
            </a:r>
            <a:r>
              <a:rPr lang="es-ES"/>
              <a:t>. How can gender identity differ from biological sex?</a:t>
            </a:r>
            <a:endParaRPr/>
          </a:p>
          <a:p>
            <a:pPr marL="0" lvl="0" indent="0" algn="l" rtl="0">
              <a:lnSpc>
                <a:spcPct val="90000"/>
              </a:lnSpc>
              <a:spcBef>
                <a:spcPts val="0"/>
              </a:spcBef>
              <a:spcAft>
                <a:spcPts val="0"/>
              </a:spcAft>
              <a:buClr>
                <a:schemeClr val="dk1"/>
              </a:buClr>
              <a:buSzPts val="1800"/>
              <a:buNone/>
            </a:pPr>
            <a:endParaRPr/>
          </a:p>
          <a:p>
            <a:pPr marL="0" lvl="0" indent="0" algn="l" rtl="0">
              <a:lnSpc>
                <a:spcPct val="90000"/>
              </a:lnSpc>
              <a:spcBef>
                <a:spcPts val="1000"/>
              </a:spcBef>
              <a:spcAft>
                <a:spcPts val="0"/>
              </a:spcAft>
              <a:buClr>
                <a:schemeClr val="dk1"/>
              </a:buClr>
              <a:buSzPts val="1800"/>
              <a:buNone/>
            </a:pPr>
            <a:endParaRPr/>
          </a:p>
          <a:p>
            <a:pPr marL="0" lvl="0" indent="0" algn="l" rtl="0">
              <a:lnSpc>
                <a:spcPct val="90000"/>
              </a:lnSpc>
              <a:spcBef>
                <a:spcPts val="1000"/>
              </a:spcBef>
              <a:spcAft>
                <a:spcPts val="0"/>
              </a:spcAft>
              <a:buClr>
                <a:schemeClr val="dk1"/>
              </a:buClr>
              <a:buSzPts val="2400"/>
              <a:buNone/>
            </a:pPr>
            <a:r>
              <a:rPr lang="es-ES" sz="2400"/>
              <a:t>	</a:t>
            </a:r>
            <a:r>
              <a:rPr lang="es-ES" sz="2400" b="1"/>
              <a:t>Correct option</a:t>
            </a:r>
            <a:r>
              <a:rPr lang="es-ES" sz="2400"/>
              <a:t>: [b, Gender identity is an internal experience that may not align with the biological seassigned at birth.]</a:t>
            </a:r>
            <a:endParaRPr sz="2400"/>
          </a:p>
        </p:txBody>
      </p:sp>
      <p:pic>
        <p:nvPicPr>
          <p:cNvPr id="351" name="Google Shape;351;p37" descr="Una caricatura de una persona&#10;&#10;Descripción generada automáticamente con confianza media"/>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8336132" y="1828800"/>
            <a:ext cx="2799452" cy="3360549"/>
          </a:xfrm>
          <a:prstGeom prst="rect">
            <a:avLst/>
          </a:prstGeom>
          <a:noFill/>
          <a:ln>
            <a:noFill/>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55"/>
        <p:cNvGrpSpPr/>
        <p:nvPr/>
      </p:nvGrpSpPr>
      <p:grpSpPr>
        <a:xfrm>
          <a:off x="0" y="0"/>
          <a:ext cx="0" cy="0"/>
          <a:chOff x="0" y="0"/>
          <a:chExt cx="0" cy="0"/>
        </a:xfrm>
      </p:grpSpPr>
      <p:sp>
        <p:nvSpPr>
          <p:cNvPr id="356" name="Google Shape;356;p38"/>
          <p:cNvSpPr txBox="1">
            <a:spLocks noGrp="1"/>
          </p:cNvSpPr>
          <p:nvPr>
            <p:ph type="title"/>
          </p:nvPr>
        </p:nvSpPr>
        <p:spPr>
          <a:xfrm>
            <a:off x="838200" y="340823"/>
            <a:ext cx="7790411" cy="1026014"/>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dk1"/>
              </a:buClr>
              <a:buSzPts val="2800"/>
              <a:buFont typeface="Calibri"/>
              <a:buNone/>
            </a:pPr>
            <a:r>
              <a:rPr lang="es-ES"/>
              <a:t>Self-assessment test</a:t>
            </a:r>
            <a:endParaRPr/>
          </a:p>
        </p:txBody>
      </p:sp>
      <p:sp>
        <p:nvSpPr>
          <p:cNvPr id="357" name="Google Shape;357;p38"/>
          <p:cNvSpPr txBox="1">
            <a:spLocks noGrp="1"/>
          </p:cNvSpPr>
          <p:nvPr>
            <p:ph type="body" idx="1"/>
          </p:nvPr>
        </p:nvSpPr>
        <p:spPr>
          <a:xfrm>
            <a:off x="838200" y="1633140"/>
            <a:ext cx="7497932" cy="3937927"/>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800"/>
              <a:buNone/>
            </a:pPr>
            <a:r>
              <a:rPr lang="es-ES" b="1"/>
              <a:t>Question 4</a:t>
            </a:r>
            <a:r>
              <a:rPr lang="es-ES"/>
              <a:t>. How would you make these words more inclusive in terms of gender-neutral language? Chairman/ Mankind/ Ladies and Gentlemen</a:t>
            </a:r>
            <a:endParaRPr/>
          </a:p>
          <a:p>
            <a:pPr marL="0" lvl="0" indent="0" algn="l" rtl="0">
              <a:lnSpc>
                <a:spcPct val="90000"/>
              </a:lnSpc>
              <a:spcBef>
                <a:spcPts val="0"/>
              </a:spcBef>
              <a:spcAft>
                <a:spcPts val="0"/>
              </a:spcAft>
              <a:buNone/>
            </a:pPr>
            <a:endParaRPr/>
          </a:p>
          <a:p>
            <a:pPr marL="0" lvl="0" indent="0" algn="l" rtl="0">
              <a:lnSpc>
                <a:spcPct val="90000"/>
              </a:lnSpc>
              <a:spcBef>
                <a:spcPts val="0"/>
              </a:spcBef>
              <a:spcAft>
                <a:spcPts val="0"/>
              </a:spcAft>
              <a:buNone/>
            </a:pPr>
            <a:r>
              <a:rPr lang="es-ES"/>
              <a:t>                a)Chair/ humankind/Dear participants</a:t>
            </a:r>
            <a:endParaRPr/>
          </a:p>
          <a:p>
            <a:pPr marL="0" lvl="0" indent="0" algn="l" rtl="0">
              <a:lnSpc>
                <a:spcPct val="90000"/>
              </a:lnSpc>
              <a:spcBef>
                <a:spcPts val="1000"/>
              </a:spcBef>
              <a:spcAft>
                <a:spcPts val="0"/>
              </a:spcAft>
              <a:buClr>
                <a:schemeClr val="dk1"/>
              </a:buClr>
              <a:buSzPts val="1800"/>
              <a:buNone/>
            </a:pPr>
            <a:endParaRPr/>
          </a:p>
          <a:p>
            <a:pPr marL="0" lvl="0" indent="0" algn="l" rtl="0">
              <a:lnSpc>
                <a:spcPct val="90000"/>
              </a:lnSpc>
              <a:spcBef>
                <a:spcPts val="1000"/>
              </a:spcBef>
              <a:spcAft>
                <a:spcPts val="0"/>
              </a:spcAft>
              <a:buClr>
                <a:schemeClr val="dk1"/>
              </a:buClr>
              <a:buSzPts val="1800"/>
              <a:buNone/>
            </a:pPr>
            <a:r>
              <a:rPr lang="es-ES"/>
              <a:t>	        b) Chair/Womenkind/Gentlemen and Ladies</a:t>
            </a:r>
            <a:endParaRPr/>
          </a:p>
          <a:p>
            <a:pPr marL="0" lvl="0" indent="0" algn="l" rtl="0">
              <a:lnSpc>
                <a:spcPct val="90000"/>
              </a:lnSpc>
              <a:spcBef>
                <a:spcPts val="1000"/>
              </a:spcBef>
              <a:spcAft>
                <a:spcPts val="0"/>
              </a:spcAft>
              <a:buClr>
                <a:schemeClr val="dk1"/>
              </a:buClr>
              <a:buSzPts val="1800"/>
              <a:buNone/>
            </a:pPr>
            <a:r>
              <a:rPr lang="es-ES"/>
              <a:t>	</a:t>
            </a:r>
            <a:endParaRPr/>
          </a:p>
          <a:p>
            <a:pPr marL="0" lvl="0" indent="0" algn="l" rtl="0">
              <a:lnSpc>
                <a:spcPct val="90000"/>
              </a:lnSpc>
              <a:spcBef>
                <a:spcPts val="1000"/>
              </a:spcBef>
              <a:spcAft>
                <a:spcPts val="0"/>
              </a:spcAft>
              <a:buClr>
                <a:schemeClr val="dk1"/>
              </a:buClr>
              <a:buSzPts val="1800"/>
              <a:buNone/>
            </a:pPr>
            <a:r>
              <a:rPr lang="es-ES"/>
              <a:t>                c) chair/ humankind/ ladies</a:t>
            </a:r>
            <a:endParaRPr/>
          </a:p>
        </p:txBody>
      </p:sp>
      <p:pic>
        <p:nvPicPr>
          <p:cNvPr id="358" name="Google Shape;358;p38" descr="Un dibujo de un muñeco de peluche&#10;&#10;Descripción generada automáticamente con confianza baja"/>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8628611" y="2026094"/>
            <a:ext cx="2598465" cy="3152017"/>
          </a:xfrm>
          <a:prstGeom prst="rect">
            <a:avLst/>
          </a:prstGeom>
          <a:noFill/>
          <a:ln>
            <a:noFill/>
          </a:ln>
        </p:spPr>
      </p:pic>
      <p:sp>
        <p:nvSpPr>
          <p:cNvPr id="359" name="Google Shape;359;p38"/>
          <p:cNvSpPr/>
          <p:nvPr/>
        </p:nvSpPr>
        <p:spPr>
          <a:xfrm>
            <a:off x="1381468" y="2403375"/>
            <a:ext cx="252000" cy="252000"/>
          </a:xfrm>
          <a:prstGeom prst="ellipse">
            <a:avLst/>
          </a:prstGeom>
          <a:solidFill>
            <a:srgbClr val="E6342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60" name="Google Shape;360;p38"/>
          <p:cNvSpPr/>
          <p:nvPr/>
        </p:nvSpPr>
        <p:spPr>
          <a:xfrm>
            <a:off x="1381468" y="3173610"/>
            <a:ext cx="252000" cy="252000"/>
          </a:xfrm>
          <a:prstGeom prst="ellipse">
            <a:avLst/>
          </a:prstGeom>
          <a:solidFill>
            <a:srgbClr val="36A9E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61" name="Google Shape;361;p38"/>
          <p:cNvSpPr/>
          <p:nvPr/>
        </p:nvSpPr>
        <p:spPr>
          <a:xfrm>
            <a:off x="1381468" y="3943836"/>
            <a:ext cx="252000" cy="252000"/>
          </a:xfrm>
          <a:prstGeom prst="ellipse">
            <a:avLst/>
          </a:prstGeom>
          <a:solidFill>
            <a:srgbClr val="94C11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12"/>
          <p:cNvSpPr txBox="1">
            <a:spLocks noGrp="1"/>
          </p:cNvSpPr>
          <p:nvPr>
            <p:ph type="title"/>
          </p:nvPr>
        </p:nvSpPr>
        <p:spPr>
          <a:xfrm>
            <a:off x="838200" y="340823"/>
            <a:ext cx="7790411" cy="1026014"/>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dk1"/>
              </a:buClr>
              <a:buSzPts val="2800"/>
              <a:buFont typeface="Calibri"/>
              <a:buNone/>
            </a:pPr>
            <a:r>
              <a:rPr lang="es-ES"/>
              <a:t>Learning outcomes</a:t>
            </a:r>
            <a:endParaRPr/>
          </a:p>
        </p:txBody>
      </p:sp>
      <p:pic>
        <p:nvPicPr>
          <p:cNvPr id="123" name="Google Shape;123;p12" descr="Imagen que contiene reloj, dibujo&#10;&#10;Descripción generada automáticamente"/>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8374377" y="1782192"/>
            <a:ext cx="2864013" cy="3293616"/>
          </a:xfrm>
          <a:prstGeom prst="rect">
            <a:avLst/>
          </a:prstGeom>
          <a:noFill/>
          <a:ln>
            <a:noFill/>
          </a:ln>
        </p:spPr>
      </p:pic>
      <p:sp>
        <p:nvSpPr>
          <p:cNvPr id="124" name="Google Shape;124;p12"/>
          <p:cNvSpPr txBox="1">
            <a:spLocks noGrp="1"/>
          </p:cNvSpPr>
          <p:nvPr>
            <p:ph type="body" idx="1"/>
          </p:nvPr>
        </p:nvSpPr>
        <p:spPr>
          <a:xfrm>
            <a:off x="838200" y="1633141"/>
            <a:ext cx="6601287" cy="47733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800"/>
              <a:buNone/>
            </a:pPr>
            <a:r>
              <a:rPr lang="es-ES"/>
              <a:t>In this module, you will learn:</a:t>
            </a:r>
            <a:endParaRPr/>
          </a:p>
        </p:txBody>
      </p:sp>
      <p:sp>
        <p:nvSpPr>
          <p:cNvPr id="125" name="Google Shape;125;p12"/>
          <p:cNvSpPr txBox="1"/>
          <p:nvPr/>
        </p:nvSpPr>
        <p:spPr>
          <a:xfrm>
            <a:off x="1743718" y="2410242"/>
            <a:ext cx="5065800" cy="9144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800"/>
              <a:buFont typeface="Arial"/>
              <a:buNone/>
            </a:pPr>
            <a:r>
              <a:rPr lang="es-ES" sz="1800">
                <a:solidFill>
                  <a:schemeClr val="dk1"/>
                </a:solidFill>
                <a:latin typeface="Calibri"/>
                <a:ea typeface="Calibri"/>
                <a:cs typeface="Calibri"/>
                <a:sym typeface="Calibri"/>
              </a:rPr>
              <a:t>how language shapes</a:t>
            </a:r>
            <a:r>
              <a:rPr lang="es-ES" sz="1100">
                <a:solidFill>
                  <a:schemeClr val="dk1"/>
                </a:solidFill>
                <a:latin typeface="Calibri"/>
                <a:ea typeface="Calibri"/>
                <a:cs typeface="Calibri"/>
                <a:sym typeface="Calibri"/>
              </a:rPr>
              <a:t> </a:t>
            </a:r>
            <a:r>
              <a:rPr lang="es-ES" sz="1800">
                <a:solidFill>
                  <a:schemeClr val="dk1"/>
                </a:solidFill>
                <a:latin typeface="Calibri"/>
                <a:ea typeface="Calibri"/>
                <a:cs typeface="Calibri"/>
                <a:sym typeface="Calibri"/>
              </a:rPr>
              <a:t>perception and how to recognize bias in everyday communication</a:t>
            </a:r>
            <a:endParaRPr sz="1800">
              <a:solidFill>
                <a:schemeClr val="dk1"/>
              </a:solidFill>
              <a:latin typeface="Calibri"/>
              <a:ea typeface="Calibri"/>
              <a:cs typeface="Calibri"/>
              <a:sym typeface="Calibri"/>
            </a:endParaRPr>
          </a:p>
        </p:txBody>
      </p:sp>
      <p:sp>
        <p:nvSpPr>
          <p:cNvPr id="126" name="Google Shape;126;p12"/>
          <p:cNvSpPr/>
          <p:nvPr/>
        </p:nvSpPr>
        <p:spPr>
          <a:xfrm>
            <a:off x="1255451" y="2418936"/>
            <a:ext cx="252000" cy="252000"/>
          </a:xfrm>
          <a:prstGeom prst="ellipse">
            <a:avLst/>
          </a:prstGeom>
          <a:solidFill>
            <a:srgbClr val="E6342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27" name="Google Shape;127;p12"/>
          <p:cNvSpPr txBox="1"/>
          <p:nvPr/>
        </p:nvSpPr>
        <p:spPr>
          <a:xfrm>
            <a:off x="1743756" y="3389141"/>
            <a:ext cx="5065800" cy="9144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800"/>
              <a:buFont typeface="Arial"/>
              <a:buNone/>
            </a:pPr>
            <a:r>
              <a:rPr lang="es-ES" sz="1800">
                <a:solidFill>
                  <a:schemeClr val="dk1"/>
                </a:solidFill>
                <a:latin typeface="Calibri"/>
                <a:ea typeface="Calibri"/>
                <a:cs typeface="Calibri"/>
                <a:sym typeface="Calibri"/>
              </a:rPr>
              <a:t>to apply strategies for inclusive communication and how to articulate gender-sensitive phrases and expressions</a:t>
            </a:r>
            <a:endParaRPr sz="1800">
              <a:solidFill>
                <a:schemeClr val="dk1"/>
              </a:solidFill>
              <a:latin typeface="Calibri"/>
              <a:ea typeface="Calibri"/>
              <a:cs typeface="Calibri"/>
              <a:sym typeface="Calibri"/>
            </a:endParaRPr>
          </a:p>
        </p:txBody>
      </p:sp>
      <p:sp>
        <p:nvSpPr>
          <p:cNvPr id="128" name="Google Shape;128;p12"/>
          <p:cNvSpPr/>
          <p:nvPr/>
        </p:nvSpPr>
        <p:spPr>
          <a:xfrm>
            <a:off x="1255451" y="3414573"/>
            <a:ext cx="252000" cy="252000"/>
          </a:xfrm>
          <a:prstGeom prst="ellipse">
            <a:avLst/>
          </a:prstGeom>
          <a:solidFill>
            <a:srgbClr val="36A9E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29" name="Google Shape;129;p12"/>
          <p:cNvSpPr txBox="1"/>
          <p:nvPr/>
        </p:nvSpPr>
        <p:spPr>
          <a:xfrm>
            <a:off x="1743743" y="4368053"/>
            <a:ext cx="5065800" cy="9144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800"/>
              <a:buFont typeface="Arial"/>
              <a:buNone/>
            </a:pPr>
            <a:r>
              <a:rPr lang="es-ES" sz="1800">
                <a:solidFill>
                  <a:schemeClr val="dk1"/>
                </a:solidFill>
                <a:latin typeface="Calibri"/>
                <a:ea typeface="Calibri"/>
                <a:cs typeface="Calibri"/>
                <a:sym typeface="Calibri"/>
              </a:rPr>
              <a:t>how linguistic activism and campaigns on social media drives inclusion and linguistic awareness </a:t>
            </a:r>
            <a:endParaRPr sz="1800">
              <a:solidFill>
                <a:schemeClr val="dk1"/>
              </a:solidFill>
              <a:latin typeface="Calibri"/>
              <a:ea typeface="Calibri"/>
              <a:cs typeface="Calibri"/>
              <a:sym typeface="Calibri"/>
            </a:endParaRPr>
          </a:p>
        </p:txBody>
      </p:sp>
      <p:sp>
        <p:nvSpPr>
          <p:cNvPr id="130" name="Google Shape;130;p12"/>
          <p:cNvSpPr/>
          <p:nvPr/>
        </p:nvSpPr>
        <p:spPr>
          <a:xfrm>
            <a:off x="1255451" y="4410210"/>
            <a:ext cx="252000" cy="252000"/>
          </a:xfrm>
          <a:prstGeom prst="ellipse">
            <a:avLst/>
          </a:prstGeom>
          <a:solidFill>
            <a:srgbClr val="94C11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65"/>
        <p:cNvGrpSpPr/>
        <p:nvPr/>
      </p:nvGrpSpPr>
      <p:grpSpPr>
        <a:xfrm>
          <a:off x="0" y="0"/>
          <a:ext cx="0" cy="0"/>
          <a:chOff x="0" y="0"/>
          <a:chExt cx="0" cy="0"/>
        </a:xfrm>
      </p:grpSpPr>
      <p:sp>
        <p:nvSpPr>
          <p:cNvPr id="366" name="Google Shape;366;p39"/>
          <p:cNvSpPr txBox="1">
            <a:spLocks noGrp="1"/>
          </p:cNvSpPr>
          <p:nvPr>
            <p:ph type="title"/>
          </p:nvPr>
        </p:nvSpPr>
        <p:spPr>
          <a:xfrm>
            <a:off x="838200" y="340823"/>
            <a:ext cx="7790411" cy="1026014"/>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dk1"/>
              </a:buClr>
              <a:buSzPts val="2800"/>
              <a:buFont typeface="Calibri"/>
              <a:buNone/>
            </a:pPr>
            <a:r>
              <a:rPr lang="es-ES"/>
              <a:t>Self-assessment test</a:t>
            </a:r>
            <a:endParaRPr/>
          </a:p>
        </p:txBody>
      </p:sp>
      <p:sp>
        <p:nvSpPr>
          <p:cNvPr id="367" name="Google Shape;367;p39"/>
          <p:cNvSpPr txBox="1">
            <a:spLocks noGrp="1"/>
          </p:cNvSpPr>
          <p:nvPr>
            <p:ph type="body" idx="1"/>
          </p:nvPr>
        </p:nvSpPr>
        <p:spPr>
          <a:xfrm>
            <a:off x="838200" y="1633150"/>
            <a:ext cx="7649100" cy="39378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800"/>
              <a:buNone/>
            </a:pPr>
            <a:r>
              <a:rPr lang="es-ES" b="1"/>
              <a:t>Question 4</a:t>
            </a:r>
            <a:r>
              <a:rPr lang="es-ES"/>
              <a:t>. Stereotypes in languages. Which one is correct?</a:t>
            </a:r>
            <a:endParaRPr/>
          </a:p>
          <a:p>
            <a:pPr marL="0" lvl="0" indent="0" algn="l" rtl="0">
              <a:lnSpc>
                <a:spcPct val="90000"/>
              </a:lnSpc>
              <a:spcBef>
                <a:spcPts val="0"/>
              </a:spcBef>
              <a:spcAft>
                <a:spcPts val="0"/>
              </a:spcAft>
              <a:buClr>
                <a:schemeClr val="dk1"/>
              </a:buClr>
              <a:buSzPts val="1800"/>
              <a:buNone/>
            </a:pPr>
            <a:endParaRPr/>
          </a:p>
          <a:p>
            <a:pPr marL="0" lvl="0" indent="0" algn="l" rtl="0">
              <a:lnSpc>
                <a:spcPct val="90000"/>
              </a:lnSpc>
              <a:spcBef>
                <a:spcPts val="0"/>
              </a:spcBef>
              <a:spcAft>
                <a:spcPts val="0"/>
              </a:spcAft>
              <a:buClr>
                <a:schemeClr val="dk1"/>
              </a:buClr>
              <a:buSzPts val="1800"/>
              <a:buNone/>
            </a:pPr>
            <a:endParaRPr/>
          </a:p>
          <a:p>
            <a:pPr marL="0" lvl="0" indent="0" algn="l" rtl="0">
              <a:lnSpc>
                <a:spcPct val="90000"/>
              </a:lnSpc>
              <a:spcBef>
                <a:spcPts val="1000"/>
              </a:spcBef>
              <a:spcAft>
                <a:spcPts val="0"/>
              </a:spcAft>
              <a:buClr>
                <a:schemeClr val="dk1"/>
              </a:buClr>
              <a:buSzPts val="1800"/>
              <a:buNone/>
            </a:pPr>
            <a:endParaRPr/>
          </a:p>
          <a:p>
            <a:pPr marL="0" lvl="0" indent="0" algn="l" rtl="0">
              <a:lnSpc>
                <a:spcPct val="90000"/>
              </a:lnSpc>
              <a:spcBef>
                <a:spcPts val="1000"/>
              </a:spcBef>
              <a:spcAft>
                <a:spcPts val="0"/>
              </a:spcAft>
              <a:buClr>
                <a:schemeClr val="dk1"/>
              </a:buClr>
              <a:buSzPts val="2400"/>
              <a:buNone/>
            </a:pPr>
            <a:r>
              <a:rPr lang="es-ES" sz="2400" b="1"/>
              <a:t>Correct option</a:t>
            </a:r>
            <a:r>
              <a:rPr lang="es-ES" sz="2400"/>
              <a:t>: [a, Chair/ humankind/Dear participants]</a:t>
            </a:r>
            <a:endParaRPr sz="2400"/>
          </a:p>
        </p:txBody>
      </p:sp>
      <p:pic>
        <p:nvPicPr>
          <p:cNvPr id="368" name="Google Shape;368;p39" descr="Una caricatura de una persona&#10;&#10;Descripción generada automáticamente con confianza media"/>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8336132" y="1828800"/>
            <a:ext cx="2799452" cy="3360549"/>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72"/>
        <p:cNvGrpSpPr/>
        <p:nvPr/>
      </p:nvGrpSpPr>
      <p:grpSpPr>
        <a:xfrm>
          <a:off x="0" y="0"/>
          <a:ext cx="0" cy="0"/>
          <a:chOff x="0" y="0"/>
          <a:chExt cx="0" cy="0"/>
        </a:xfrm>
      </p:grpSpPr>
      <p:sp>
        <p:nvSpPr>
          <p:cNvPr id="373" name="Google Shape;373;p40"/>
          <p:cNvSpPr txBox="1">
            <a:spLocks noGrp="1"/>
          </p:cNvSpPr>
          <p:nvPr>
            <p:ph type="title"/>
          </p:nvPr>
        </p:nvSpPr>
        <p:spPr>
          <a:xfrm>
            <a:off x="838200" y="340823"/>
            <a:ext cx="7790411" cy="1026014"/>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dk1"/>
              </a:buClr>
              <a:buSzPts val="2800"/>
              <a:buFont typeface="Calibri"/>
              <a:buNone/>
            </a:pPr>
            <a:r>
              <a:rPr lang="es-ES"/>
              <a:t>Self-assessment test</a:t>
            </a:r>
            <a:endParaRPr/>
          </a:p>
        </p:txBody>
      </p:sp>
      <p:sp>
        <p:nvSpPr>
          <p:cNvPr id="374" name="Google Shape;374;p40"/>
          <p:cNvSpPr txBox="1">
            <a:spLocks noGrp="1"/>
          </p:cNvSpPr>
          <p:nvPr>
            <p:ph type="body" idx="1"/>
          </p:nvPr>
        </p:nvSpPr>
        <p:spPr>
          <a:xfrm>
            <a:off x="838200" y="1633140"/>
            <a:ext cx="7497932" cy="3937927"/>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800"/>
              <a:buNone/>
            </a:pPr>
            <a:r>
              <a:rPr lang="es-ES" b="1"/>
              <a:t>Question 5</a:t>
            </a:r>
            <a:r>
              <a:rPr lang="es-ES"/>
              <a:t>. What is the purpose of using adaptations such as the Italian "-u" and "-," in words like "tutt"?</a:t>
            </a:r>
            <a:endParaRPr/>
          </a:p>
          <a:p>
            <a:pPr marL="0" lvl="0" indent="0" algn="l" rtl="0">
              <a:lnSpc>
                <a:spcPct val="90000"/>
              </a:lnSpc>
              <a:spcBef>
                <a:spcPts val="1000"/>
              </a:spcBef>
              <a:spcAft>
                <a:spcPts val="0"/>
              </a:spcAft>
              <a:buNone/>
            </a:pPr>
            <a:r>
              <a:rPr lang="es-ES"/>
              <a:t>                  a) To emphasize masculine forms</a:t>
            </a:r>
            <a:endParaRPr/>
          </a:p>
          <a:p>
            <a:pPr marL="0" lvl="0" indent="0" algn="l" rtl="0">
              <a:lnSpc>
                <a:spcPct val="90000"/>
              </a:lnSpc>
              <a:spcBef>
                <a:spcPts val="1000"/>
              </a:spcBef>
              <a:spcAft>
                <a:spcPts val="0"/>
              </a:spcAft>
              <a:buClr>
                <a:schemeClr val="dk1"/>
              </a:buClr>
              <a:buSzPts val="1800"/>
              <a:buNone/>
            </a:pPr>
            <a:endParaRPr/>
          </a:p>
          <a:p>
            <a:pPr marL="0" lvl="0" indent="0" algn="l" rtl="0">
              <a:lnSpc>
                <a:spcPct val="90000"/>
              </a:lnSpc>
              <a:spcBef>
                <a:spcPts val="1000"/>
              </a:spcBef>
              <a:spcAft>
                <a:spcPts val="0"/>
              </a:spcAft>
              <a:buClr>
                <a:schemeClr val="dk1"/>
              </a:buClr>
              <a:buSzPts val="1800"/>
              <a:buNone/>
            </a:pPr>
            <a:r>
              <a:rPr lang="es-ES"/>
              <a:t>                   b)  To mean "everyone" in a gender-neutral way</a:t>
            </a:r>
            <a:endParaRPr/>
          </a:p>
          <a:p>
            <a:pPr marL="0" lvl="0" indent="0" algn="l" rtl="0">
              <a:lnSpc>
                <a:spcPct val="90000"/>
              </a:lnSpc>
              <a:spcBef>
                <a:spcPts val="1000"/>
              </a:spcBef>
              <a:spcAft>
                <a:spcPts val="0"/>
              </a:spcAft>
              <a:buClr>
                <a:schemeClr val="dk1"/>
              </a:buClr>
              <a:buSzPts val="1800"/>
              <a:buNone/>
            </a:pPr>
            <a:endParaRPr/>
          </a:p>
          <a:p>
            <a:pPr marL="0" lvl="0" indent="0" algn="l" rtl="0">
              <a:lnSpc>
                <a:spcPct val="90000"/>
              </a:lnSpc>
              <a:spcBef>
                <a:spcPts val="1000"/>
              </a:spcBef>
              <a:spcAft>
                <a:spcPts val="0"/>
              </a:spcAft>
              <a:buClr>
                <a:schemeClr val="dk1"/>
              </a:buClr>
              <a:buSzPts val="1800"/>
              <a:buNone/>
            </a:pPr>
            <a:r>
              <a:rPr lang="es-ES"/>
              <a:t>	         c) To create more complex grammatical structures</a:t>
            </a:r>
            <a:endParaRPr/>
          </a:p>
          <a:p>
            <a:pPr marL="0" lvl="0" indent="0" algn="l" rtl="0">
              <a:lnSpc>
                <a:spcPct val="90000"/>
              </a:lnSpc>
              <a:spcBef>
                <a:spcPts val="1000"/>
              </a:spcBef>
              <a:spcAft>
                <a:spcPts val="0"/>
              </a:spcAft>
              <a:buClr>
                <a:schemeClr val="dk1"/>
              </a:buClr>
              <a:buSzPts val="1800"/>
              <a:buNone/>
            </a:pPr>
            <a:endParaRPr/>
          </a:p>
          <a:p>
            <a:pPr marL="0" lvl="0" indent="0" algn="l" rtl="0">
              <a:lnSpc>
                <a:spcPct val="90000"/>
              </a:lnSpc>
              <a:spcBef>
                <a:spcPts val="1000"/>
              </a:spcBef>
              <a:spcAft>
                <a:spcPts val="0"/>
              </a:spcAft>
              <a:buClr>
                <a:schemeClr val="dk1"/>
              </a:buClr>
              <a:buSzPts val="1800"/>
              <a:buNone/>
            </a:pPr>
            <a:r>
              <a:rPr lang="es-ES"/>
              <a:t>	</a:t>
            </a:r>
            <a:endParaRPr/>
          </a:p>
          <a:p>
            <a:pPr marL="0" lvl="0" indent="0" algn="l" rtl="0">
              <a:lnSpc>
                <a:spcPct val="90000"/>
              </a:lnSpc>
              <a:spcBef>
                <a:spcPts val="1000"/>
              </a:spcBef>
              <a:spcAft>
                <a:spcPts val="0"/>
              </a:spcAft>
              <a:buClr>
                <a:schemeClr val="dk1"/>
              </a:buClr>
              <a:buSzPts val="1800"/>
              <a:buNone/>
            </a:pPr>
            <a:endParaRPr/>
          </a:p>
        </p:txBody>
      </p:sp>
      <p:pic>
        <p:nvPicPr>
          <p:cNvPr id="375" name="Google Shape;375;p40" descr="Un dibujo de un muñeco de peluche&#10;&#10;Descripción generada automáticamente con confianza baja"/>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8628611" y="2026094"/>
            <a:ext cx="2598465" cy="3152017"/>
          </a:xfrm>
          <a:prstGeom prst="rect">
            <a:avLst/>
          </a:prstGeom>
          <a:noFill/>
          <a:ln>
            <a:noFill/>
          </a:ln>
        </p:spPr>
      </p:pic>
      <p:sp>
        <p:nvSpPr>
          <p:cNvPr id="376" name="Google Shape;376;p40"/>
          <p:cNvSpPr/>
          <p:nvPr/>
        </p:nvSpPr>
        <p:spPr>
          <a:xfrm>
            <a:off x="1381468" y="2403375"/>
            <a:ext cx="252000" cy="252000"/>
          </a:xfrm>
          <a:prstGeom prst="ellipse">
            <a:avLst/>
          </a:prstGeom>
          <a:solidFill>
            <a:srgbClr val="E6342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77" name="Google Shape;377;p40"/>
          <p:cNvSpPr/>
          <p:nvPr/>
        </p:nvSpPr>
        <p:spPr>
          <a:xfrm>
            <a:off x="1381468" y="3173610"/>
            <a:ext cx="252000" cy="252000"/>
          </a:xfrm>
          <a:prstGeom prst="ellipse">
            <a:avLst/>
          </a:prstGeom>
          <a:solidFill>
            <a:srgbClr val="36A9E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78" name="Google Shape;378;p40"/>
          <p:cNvSpPr/>
          <p:nvPr/>
        </p:nvSpPr>
        <p:spPr>
          <a:xfrm>
            <a:off x="1381468" y="3917211"/>
            <a:ext cx="252000" cy="252000"/>
          </a:xfrm>
          <a:prstGeom prst="ellipse">
            <a:avLst/>
          </a:prstGeom>
          <a:solidFill>
            <a:srgbClr val="94C11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82"/>
        <p:cNvGrpSpPr/>
        <p:nvPr/>
      </p:nvGrpSpPr>
      <p:grpSpPr>
        <a:xfrm>
          <a:off x="0" y="0"/>
          <a:ext cx="0" cy="0"/>
          <a:chOff x="0" y="0"/>
          <a:chExt cx="0" cy="0"/>
        </a:xfrm>
      </p:grpSpPr>
      <p:sp>
        <p:nvSpPr>
          <p:cNvPr id="383" name="Google Shape;383;p41"/>
          <p:cNvSpPr txBox="1">
            <a:spLocks noGrp="1"/>
          </p:cNvSpPr>
          <p:nvPr>
            <p:ph type="title"/>
          </p:nvPr>
        </p:nvSpPr>
        <p:spPr>
          <a:xfrm>
            <a:off x="838200" y="340823"/>
            <a:ext cx="7790411" cy="1026014"/>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dk1"/>
              </a:buClr>
              <a:buSzPts val="2800"/>
              <a:buFont typeface="Calibri"/>
              <a:buNone/>
            </a:pPr>
            <a:r>
              <a:rPr lang="es-ES"/>
              <a:t>Self-assessment test</a:t>
            </a:r>
            <a:endParaRPr/>
          </a:p>
        </p:txBody>
      </p:sp>
      <p:sp>
        <p:nvSpPr>
          <p:cNvPr id="384" name="Google Shape;384;p41"/>
          <p:cNvSpPr txBox="1">
            <a:spLocks noGrp="1"/>
          </p:cNvSpPr>
          <p:nvPr>
            <p:ph type="body" idx="1"/>
          </p:nvPr>
        </p:nvSpPr>
        <p:spPr>
          <a:xfrm>
            <a:off x="838200" y="1633140"/>
            <a:ext cx="7497932" cy="3937927"/>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1800"/>
              <a:buNone/>
            </a:pPr>
            <a:r>
              <a:rPr lang="es-ES" b="1"/>
              <a:t>Question 5</a:t>
            </a:r>
            <a:r>
              <a:rPr lang="es-ES"/>
              <a:t>. What is the purpose of using adaptations such as the Italian "-u" and "-," in words like "tutt"?</a:t>
            </a:r>
            <a:endParaRPr/>
          </a:p>
          <a:p>
            <a:pPr marL="0" lvl="0" indent="0" algn="l" rtl="0">
              <a:lnSpc>
                <a:spcPct val="90000"/>
              </a:lnSpc>
              <a:spcBef>
                <a:spcPts val="1000"/>
              </a:spcBef>
              <a:spcAft>
                <a:spcPts val="0"/>
              </a:spcAft>
              <a:buClr>
                <a:schemeClr val="dk1"/>
              </a:buClr>
              <a:buSzPts val="1800"/>
              <a:buNone/>
            </a:pPr>
            <a:endParaRPr/>
          </a:p>
          <a:p>
            <a:pPr marL="0" lvl="0" indent="0" algn="l" rtl="0">
              <a:lnSpc>
                <a:spcPct val="90000"/>
              </a:lnSpc>
              <a:spcBef>
                <a:spcPts val="1000"/>
              </a:spcBef>
              <a:spcAft>
                <a:spcPts val="0"/>
              </a:spcAft>
              <a:buClr>
                <a:schemeClr val="dk1"/>
              </a:buClr>
              <a:buSzPts val="2400"/>
              <a:buNone/>
            </a:pPr>
            <a:r>
              <a:rPr lang="es-ES" sz="2400"/>
              <a:t>	</a:t>
            </a:r>
            <a:r>
              <a:rPr lang="es-ES" sz="2400" b="1"/>
              <a:t>Correct option</a:t>
            </a:r>
            <a:r>
              <a:rPr lang="es-ES" sz="2400"/>
              <a:t>: [b, to mean "everyone" in a gender-neutral way]</a:t>
            </a:r>
            <a:endParaRPr/>
          </a:p>
        </p:txBody>
      </p:sp>
      <p:pic>
        <p:nvPicPr>
          <p:cNvPr id="385" name="Google Shape;385;p41" descr="Una caricatura de una persona&#10;&#10;Descripción generada automáticamente con confianza media"/>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8336132" y="1828800"/>
            <a:ext cx="2799452" cy="3360549"/>
          </a:xfrm>
          <a:prstGeom prst="rect">
            <a:avLst/>
          </a:prstGeom>
          <a:noFill/>
          <a:ln>
            <a:noFill/>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89"/>
        <p:cNvGrpSpPr/>
        <p:nvPr/>
      </p:nvGrpSpPr>
      <p:grpSpPr>
        <a:xfrm>
          <a:off x="0" y="0"/>
          <a:ext cx="0" cy="0"/>
          <a:chOff x="0" y="0"/>
          <a:chExt cx="0" cy="0"/>
        </a:xfrm>
      </p:grpSpPr>
      <p:sp>
        <p:nvSpPr>
          <p:cNvPr id="390" name="Google Shape;390;p42"/>
          <p:cNvSpPr txBox="1">
            <a:spLocks noGrp="1"/>
          </p:cNvSpPr>
          <p:nvPr>
            <p:ph type="title"/>
          </p:nvPr>
        </p:nvSpPr>
        <p:spPr>
          <a:xfrm>
            <a:off x="838200" y="340823"/>
            <a:ext cx="7790411" cy="1026014"/>
          </a:xfrm>
          <a:prstGeom prst="rect">
            <a:avLst/>
          </a:prstGeom>
          <a:noFill/>
          <a:ln>
            <a:noFill/>
          </a:ln>
        </p:spPr>
        <p:txBody>
          <a:bodyPr spcFirstLastPara="1" wrap="square" lIns="91425" tIns="45700" rIns="91425" bIns="45700" anchor="b" anchorCtr="0">
            <a:noAutofit/>
          </a:bodyPr>
          <a:lstStyle/>
          <a:p>
            <a:pPr marL="0" lvl="0" indent="0" algn="l" rtl="0">
              <a:lnSpc>
                <a:spcPct val="90000"/>
              </a:lnSpc>
              <a:spcBef>
                <a:spcPts val="0"/>
              </a:spcBef>
              <a:spcAft>
                <a:spcPts val="0"/>
              </a:spcAft>
              <a:buClr>
                <a:schemeClr val="dk1"/>
              </a:buClr>
              <a:buSzPts val="2800"/>
              <a:buFont typeface="Calibri"/>
              <a:buNone/>
            </a:pPr>
            <a:r>
              <a:rPr lang="es-ES"/>
              <a:t>Summing up</a:t>
            </a:r>
            <a:endParaRPr/>
          </a:p>
        </p:txBody>
      </p:sp>
      <p:sp>
        <p:nvSpPr>
          <p:cNvPr id="391" name="Google Shape;391;p42"/>
          <p:cNvSpPr txBox="1">
            <a:spLocks noGrp="1"/>
          </p:cNvSpPr>
          <p:nvPr>
            <p:ph type="body" idx="1"/>
          </p:nvPr>
        </p:nvSpPr>
        <p:spPr>
          <a:xfrm>
            <a:off x="1109685" y="1730797"/>
            <a:ext cx="2695113" cy="1420777"/>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chemeClr val="dk1"/>
              </a:buClr>
              <a:buSzPts val="1800"/>
              <a:buNone/>
            </a:pPr>
            <a:r>
              <a:rPr lang="es-ES" sz="1500"/>
              <a:t>Language is fluid. Inclusive language is always changing as people find new expressions and words to describe themselves. </a:t>
            </a:r>
            <a:endParaRPr sz="1500"/>
          </a:p>
        </p:txBody>
      </p:sp>
      <p:pic>
        <p:nvPicPr>
          <p:cNvPr id="392" name="Google Shape;392;p42" descr="Interfaz de usuario gráfica&#10;&#10;Descripción generada automáticamente"/>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4480074" y="2160250"/>
            <a:ext cx="3231850" cy="2935175"/>
          </a:xfrm>
          <a:prstGeom prst="rect">
            <a:avLst/>
          </a:prstGeom>
          <a:noFill/>
          <a:ln>
            <a:noFill/>
          </a:ln>
        </p:spPr>
      </p:pic>
      <p:sp>
        <p:nvSpPr>
          <p:cNvPr id="393" name="Google Shape;393;p42"/>
          <p:cNvSpPr txBox="1"/>
          <p:nvPr/>
        </p:nvSpPr>
        <p:spPr>
          <a:xfrm>
            <a:off x="1109647" y="3561413"/>
            <a:ext cx="2695200" cy="14208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800"/>
              <a:buFont typeface="Arial"/>
              <a:buNone/>
            </a:pPr>
            <a:r>
              <a:rPr lang="es-ES" sz="1500">
                <a:solidFill>
                  <a:schemeClr val="dk1"/>
                </a:solidFill>
                <a:latin typeface="Calibri"/>
                <a:ea typeface="Calibri"/>
                <a:cs typeface="Calibri"/>
                <a:sym typeface="Calibri"/>
              </a:rPr>
              <a:t>Often unintentionally, our language invokes gendered notions of expectations and roles for women and men, challenging the achievement of gender equality. It is our responsibility to dissect bias from our diction and carry on inclusively in our personal and professional lives. </a:t>
            </a:r>
            <a:endParaRPr sz="1500">
              <a:solidFill>
                <a:schemeClr val="dk1"/>
              </a:solidFill>
              <a:latin typeface="Calibri"/>
              <a:ea typeface="Calibri"/>
              <a:cs typeface="Calibri"/>
              <a:sym typeface="Calibri"/>
            </a:endParaRPr>
          </a:p>
        </p:txBody>
      </p:sp>
      <p:sp>
        <p:nvSpPr>
          <p:cNvPr id="394" name="Google Shape;394;p42"/>
          <p:cNvSpPr txBox="1"/>
          <p:nvPr/>
        </p:nvSpPr>
        <p:spPr>
          <a:xfrm>
            <a:off x="8513239" y="1844197"/>
            <a:ext cx="2695200" cy="14208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1800"/>
              <a:buFont typeface="Arial"/>
              <a:buNone/>
            </a:pPr>
            <a:r>
              <a:rPr lang="es-ES" sz="1500">
                <a:solidFill>
                  <a:schemeClr val="dk1"/>
                </a:solidFill>
                <a:latin typeface="Calibri"/>
                <a:ea typeface="Calibri"/>
                <a:cs typeface="Calibri"/>
                <a:sym typeface="Calibri"/>
              </a:rPr>
              <a:t>It is not all about gender.</a:t>
            </a:r>
            <a:endParaRPr sz="1500">
              <a:solidFill>
                <a:schemeClr val="dk1"/>
              </a:solidFill>
              <a:latin typeface="Calibri"/>
              <a:ea typeface="Calibri"/>
              <a:cs typeface="Calibri"/>
              <a:sym typeface="Calibri"/>
            </a:endParaRPr>
          </a:p>
        </p:txBody>
      </p:sp>
      <p:sp>
        <p:nvSpPr>
          <p:cNvPr id="395" name="Google Shape;395;p42"/>
          <p:cNvSpPr txBox="1"/>
          <p:nvPr/>
        </p:nvSpPr>
        <p:spPr>
          <a:xfrm>
            <a:off x="8513201" y="3406738"/>
            <a:ext cx="2695200" cy="1420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2800"/>
              <a:buFont typeface="Calibri"/>
              <a:buNone/>
            </a:pPr>
            <a:r>
              <a:rPr lang="es-ES" sz="1500">
                <a:solidFill>
                  <a:schemeClr val="dk1"/>
                </a:solidFill>
                <a:latin typeface="Calibri"/>
                <a:ea typeface="Calibri"/>
                <a:cs typeface="Calibri"/>
                <a:sym typeface="Calibri"/>
              </a:rPr>
              <a:t>Language activists on social media promote inclusive language, seeking to change language norms to avoid discriminatory or exclusive expressions, such as those based on gender or disability.</a:t>
            </a:r>
            <a:endParaRPr sz="1700">
              <a:solidFill>
                <a:schemeClr val="dk1"/>
              </a:solidFill>
              <a:latin typeface="Calibri"/>
              <a:ea typeface="Calibri"/>
              <a:cs typeface="Calibri"/>
              <a:sym typeface="Calibri"/>
            </a:endParaRPr>
          </a:p>
        </p:txBody>
      </p:sp>
      <p:sp>
        <p:nvSpPr>
          <p:cNvPr id="396" name="Google Shape;396;p42"/>
          <p:cNvSpPr/>
          <p:nvPr/>
        </p:nvSpPr>
        <p:spPr>
          <a:xfrm>
            <a:off x="857678" y="1764177"/>
            <a:ext cx="204600" cy="195900"/>
          </a:xfrm>
          <a:prstGeom prst="ellipse">
            <a:avLst/>
          </a:prstGeom>
          <a:solidFill>
            <a:srgbClr val="E6342A"/>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97" name="Google Shape;397;p42"/>
          <p:cNvSpPr/>
          <p:nvPr/>
        </p:nvSpPr>
        <p:spPr>
          <a:xfrm>
            <a:off x="8295499" y="3448073"/>
            <a:ext cx="204600" cy="195900"/>
          </a:xfrm>
          <a:prstGeom prst="ellipse">
            <a:avLst/>
          </a:prstGeom>
          <a:solidFill>
            <a:srgbClr val="FEED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98" name="Google Shape;398;p42"/>
          <p:cNvSpPr/>
          <p:nvPr/>
        </p:nvSpPr>
        <p:spPr>
          <a:xfrm>
            <a:off x="8308599" y="1844201"/>
            <a:ext cx="204600" cy="195900"/>
          </a:xfrm>
          <a:prstGeom prst="ellipse">
            <a:avLst/>
          </a:prstGeom>
          <a:solidFill>
            <a:srgbClr val="36A9E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399" name="Google Shape;399;p42"/>
          <p:cNvSpPr/>
          <p:nvPr/>
        </p:nvSpPr>
        <p:spPr>
          <a:xfrm>
            <a:off x="857675" y="3643975"/>
            <a:ext cx="204600" cy="195900"/>
          </a:xfrm>
          <a:prstGeom prst="ellipse">
            <a:avLst/>
          </a:prstGeom>
          <a:solidFill>
            <a:srgbClr val="94C11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403"/>
        <p:cNvGrpSpPr/>
        <p:nvPr/>
      </p:nvGrpSpPr>
      <p:grpSpPr>
        <a:xfrm>
          <a:off x="0" y="0"/>
          <a:ext cx="0" cy="0"/>
          <a:chOff x="0" y="0"/>
          <a:chExt cx="0" cy="0"/>
        </a:xfrm>
      </p:grpSpPr>
      <p:sp>
        <p:nvSpPr>
          <p:cNvPr id="404" name="Google Shape;404;p43"/>
          <p:cNvSpPr txBox="1">
            <a:spLocks noGrp="1"/>
          </p:cNvSpPr>
          <p:nvPr>
            <p:ph type="subTitle" idx="1"/>
          </p:nvPr>
        </p:nvSpPr>
        <p:spPr>
          <a:xfrm>
            <a:off x="1524000" y="3429000"/>
            <a:ext cx="9144000" cy="1655762"/>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3200"/>
              <a:buNone/>
            </a:pPr>
            <a:r>
              <a:rPr lang="es-ES"/>
              <a:t>Thanks for your attention!</a:t>
            </a:r>
            <a:endParaRPr/>
          </a:p>
          <a:p>
            <a:pPr marL="0" lvl="0" indent="0" algn="ctr" rtl="0">
              <a:lnSpc>
                <a:spcPct val="90000"/>
              </a:lnSpc>
              <a:spcBef>
                <a:spcPts val="1000"/>
              </a:spcBef>
              <a:spcAft>
                <a:spcPts val="0"/>
              </a:spcAft>
              <a:buClr>
                <a:schemeClr val="dk1"/>
              </a:buClr>
              <a:buSzPts val="3200"/>
              <a:buNone/>
            </a:pPr>
            <a:endParaRPr/>
          </a:p>
          <a:p>
            <a:pPr marL="0" lvl="0" indent="0" algn="ctr" rtl="0">
              <a:lnSpc>
                <a:spcPct val="90000"/>
              </a:lnSpc>
              <a:spcBef>
                <a:spcPts val="1000"/>
              </a:spcBef>
              <a:spcAft>
                <a:spcPts val="0"/>
              </a:spcAft>
              <a:buClr>
                <a:schemeClr val="dk1"/>
              </a:buClr>
              <a:buSzPts val="2400"/>
              <a:buNone/>
            </a:pPr>
            <a:r>
              <a:rPr lang="es-ES" sz="2400" b="0"/>
              <a:t>Explore more resources at </a:t>
            </a:r>
            <a:r>
              <a:rPr lang="es-ES" sz="2400" b="0" u="sng">
                <a:solidFill>
                  <a:schemeClr val="hlink"/>
                </a:solidFill>
                <a:hlinkClick r:id="rId3"/>
              </a:rPr>
              <a:t>www.allin-inclusion.eu</a:t>
            </a:r>
            <a:r>
              <a:rPr lang="es-ES" sz="2400" b="0"/>
              <a:t> </a:t>
            </a:r>
            <a:endParaRPr sz="24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13"/>
          <p:cNvSpPr txBox="1">
            <a:spLocks noGrp="1"/>
          </p:cNvSpPr>
          <p:nvPr>
            <p:ph type="title"/>
          </p:nvPr>
        </p:nvSpPr>
        <p:spPr>
          <a:xfrm>
            <a:off x="838200" y="340823"/>
            <a:ext cx="7790411" cy="1026014"/>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Clr>
                <a:schemeClr val="dk1"/>
              </a:buClr>
              <a:buSzPts val="2800"/>
              <a:buFont typeface="Calibri"/>
              <a:buNone/>
            </a:pPr>
            <a:r>
              <a:rPr lang="es-ES" sz="1800"/>
              <a:t>1.</a:t>
            </a:r>
            <a:r>
              <a:rPr lang="es-ES"/>
              <a:t> </a:t>
            </a:r>
            <a:r>
              <a:rPr lang="es-ES" sz="1800"/>
              <a:t>The transformative power of ‘fluid’ language</a:t>
            </a:r>
            <a:r>
              <a:rPr lang="es-ES"/>
              <a:t> </a:t>
            </a:r>
            <a:br>
              <a:rPr lang="es-ES" sz="1800"/>
            </a:br>
            <a:r>
              <a:rPr lang="es-ES" sz="1600"/>
              <a:t>1.1.</a:t>
            </a:r>
            <a:r>
              <a:rPr lang="es-ES" sz="2400" b="0"/>
              <a:t> </a:t>
            </a:r>
            <a:r>
              <a:rPr lang="es-ES" sz="1800"/>
              <a:t>Introduction</a:t>
            </a:r>
            <a:endParaRPr sz="3200"/>
          </a:p>
        </p:txBody>
      </p:sp>
      <p:sp>
        <p:nvSpPr>
          <p:cNvPr id="136" name="Google Shape;136;p13"/>
          <p:cNvSpPr txBox="1">
            <a:spLocks noGrp="1"/>
          </p:cNvSpPr>
          <p:nvPr>
            <p:ph type="body" idx="1"/>
          </p:nvPr>
        </p:nvSpPr>
        <p:spPr>
          <a:xfrm>
            <a:off x="900075" y="1366825"/>
            <a:ext cx="4730700" cy="2232300"/>
          </a:xfrm>
          <a:prstGeom prst="rect">
            <a:avLst/>
          </a:prstGeom>
          <a:noFill/>
          <a:ln>
            <a:noFill/>
          </a:ln>
        </p:spPr>
        <p:txBody>
          <a:bodyPr spcFirstLastPara="1" wrap="square" lIns="91425" tIns="45700" rIns="91425" bIns="45700" anchor="t" anchorCtr="0">
            <a:noAutofit/>
          </a:bodyPr>
          <a:lstStyle/>
          <a:p>
            <a:pPr marL="0" lvl="0" indent="0" algn="just" rtl="0">
              <a:lnSpc>
                <a:spcPct val="115000"/>
              </a:lnSpc>
              <a:spcBef>
                <a:spcPts val="1200"/>
              </a:spcBef>
              <a:spcAft>
                <a:spcPts val="0"/>
              </a:spcAft>
              <a:buClr>
                <a:schemeClr val="dk1"/>
              </a:buClr>
              <a:buSzPts val="1100"/>
              <a:buNone/>
            </a:pPr>
            <a:r>
              <a:rPr lang="es-ES" sz="1600"/>
              <a:t>On average, a person uses about </a:t>
            </a:r>
            <a:r>
              <a:rPr lang="es-ES" sz="1600" b="1"/>
              <a:t>15,000 words per day</a:t>
            </a:r>
            <a:r>
              <a:rPr lang="es-ES" sz="1600"/>
              <a:t>, although the number can vary significantly depending on social and work context, personality and other factors. This figure was derived from a study conducted in 2007 by researchers Matthias Mehl, Simine Vazire, Nairán Ramírez-Esparza, Richard Slatcher and James Pennebaker, published in the </a:t>
            </a:r>
            <a:r>
              <a:rPr lang="es-ES" sz="1600" i="1"/>
              <a:t>Journal of Personality and Social Psychology</a:t>
            </a:r>
            <a:r>
              <a:rPr lang="es-ES" sz="1600"/>
              <a:t>. </a:t>
            </a:r>
            <a:endParaRPr sz="1600"/>
          </a:p>
          <a:p>
            <a:pPr marL="0" lvl="0" indent="0" algn="just" rtl="0">
              <a:lnSpc>
                <a:spcPct val="115000"/>
              </a:lnSpc>
              <a:spcBef>
                <a:spcPts val="1200"/>
              </a:spcBef>
              <a:spcAft>
                <a:spcPts val="0"/>
              </a:spcAft>
              <a:buClr>
                <a:schemeClr val="dk1"/>
              </a:buClr>
              <a:buSzPts val="1100"/>
              <a:buFont typeface="Arial"/>
              <a:buNone/>
            </a:pPr>
            <a:r>
              <a:rPr lang="es-ES" sz="1600"/>
              <a:t>Language directly impacts how we think and perceive the world, influencing both conscious and unconscious biases. Studies in social psychology reveal that language doesn't merely describe reality—it also shapes it, guiding the way we understand social roles, relationships and identities. </a:t>
            </a:r>
            <a:endParaRPr sz="1600">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endParaRPr sz="1600">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endParaRPr sz="1600">
              <a:latin typeface="Arial"/>
              <a:ea typeface="Arial"/>
              <a:cs typeface="Arial"/>
              <a:sym typeface="Arial"/>
            </a:endParaRPr>
          </a:p>
          <a:p>
            <a:pPr marL="0" lvl="0" indent="0" algn="l" rtl="0">
              <a:lnSpc>
                <a:spcPct val="90000"/>
              </a:lnSpc>
              <a:spcBef>
                <a:spcPts val="1200"/>
              </a:spcBef>
              <a:spcAft>
                <a:spcPts val="0"/>
              </a:spcAft>
              <a:buClr>
                <a:schemeClr val="dk1"/>
              </a:buClr>
              <a:buSzPts val="1800"/>
              <a:buNone/>
            </a:pPr>
            <a:endParaRPr/>
          </a:p>
        </p:txBody>
      </p:sp>
      <p:pic>
        <p:nvPicPr>
          <p:cNvPr id="137" name="Google Shape;137;p13"/>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a:off x="6406850" y="2058650"/>
            <a:ext cx="4411275" cy="2483551"/>
          </a:xfrm>
          <a:prstGeom prst="rect">
            <a:avLst/>
          </a:prstGeom>
          <a:noFill/>
          <a:ln>
            <a:noFill/>
          </a:ln>
        </p:spPr>
      </p:pic>
      <p:sp>
        <p:nvSpPr>
          <p:cNvPr id="138" name="Google Shape;138;p13"/>
          <p:cNvSpPr txBox="1"/>
          <p:nvPr/>
        </p:nvSpPr>
        <p:spPr>
          <a:xfrm>
            <a:off x="6406850" y="4593800"/>
            <a:ext cx="2124600" cy="247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ES"/>
              <a:t>Source image:</a:t>
            </a:r>
            <a:r>
              <a:rPr lang="es-ES" u="sng">
                <a:solidFill>
                  <a:schemeClr val="hlink"/>
                </a:solidFill>
                <a:hlinkClick r:id="rId4"/>
              </a:rPr>
              <a:t>LinkedIn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14"/>
          <p:cNvSpPr txBox="1">
            <a:spLocks noGrp="1"/>
          </p:cNvSpPr>
          <p:nvPr>
            <p:ph type="title"/>
          </p:nvPr>
        </p:nvSpPr>
        <p:spPr>
          <a:xfrm>
            <a:off x="838200" y="340823"/>
            <a:ext cx="7790400" cy="10260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Clr>
                <a:schemeClr val="dk1"/>
              </a:buClr>
              <a:buSzPts val="2800"/>
              <a:buFont typeface="Calibri"/>
              <a:buNone/>
            </a:pPr>
            <a:r>
              <a:rPr lang="es-ES" sz="1800"/>
              <a:t>1.</a:t>
            </a:r>
            <a:r>
              <a:rPr lang="es-ES"/>
              <a:t> </a:t>
            </a:r>
            <a:r>
              <a:rPr lang="es-ES" sz="1800"/>
              <a:t>The transformative power of ‘fluid’ language</a:t>
            </a:r>
            <a:r>
              <a:rPr lang="es-ES"/>
              <a:t> </a:t>
            </a:r>
            <a:br>
              <a:rPr lang="es-ES" sz="1800"/>
            </a:br>
            <a:endParaRPr sz="3200"/>
          </a:p>
        </p:txBody>
      </p:sp>
      <p:sp>
        <p:nvSpPr>
          <p:cNvPr id="144" name="Google Shape;144;p14"/>
          <p:cNvSpPr txBox="1">
            <a:spLocks noGrp="1"/>
          </p:cNvSpPr>
          <p:nvPr>
            <p:ph type="body" idx="1"/>
          </p:nvPr>
        </p:nvSpPr>
        <p:spPr>
          <a:xfrm>
            <a:off x="910375" y="876500"/>
            <a:ext cx="10515600" cy="22689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1200"/>
              </a:spcBef>
              <a:spcAft>
                <a:spcPts val="0"/>
              </a:spcAft>
              <a:buClr>
                <a:schemeClr val="dk1"/>
              </a:buClr>
              <a:buSzPts val="1100"/>
              <a:buFont typeface="Arial"/>
              <a:buNone/>
            </a:pPr>
            <a:r>
              <a:rPr lang="es-ES" sz="1600" b="1"/>
              <a:t>1.2  What does the adjective ‘fluid’ applied to language mean? (!)</a:t>
            </a:r>
            <a:endParaRPr sz="1600" b="1"/>
          </a:p>
          <a:p>
            <a:pPr marL="0" lvl="0" indent="0" algn="just" rtl="0">
              <a:spcBef>
                <a:spcPts val="1200"/>
              </a:spcBef>
              <a:spcAft>
                <a:spcPts val="0"/>
              </a:spcAft>
              <a:buClr>
                <a:schemeClr val="dk1"/>
              </a:buClr>
              <a:buSzPts val="1800"/>
              <a:buFont typeface="Arial"/>
              <a:buNone/>
            </a:pPr>
            <a:r>
              <a:rPr lang="es-ES" sz="1600"/>
              <a:t>Words carry a significant impact. Whether spoken or written, our communication affects not only the sender and recipient but also those who observe from the sidelines. The language we choose reveals our thinking, influences others, and can subtly reinforce gendered assumptions. In this sense, language reflects societal attitudes and underlying biases. Crucially, </a:t>
            </a:r>
            <a:r>
              <a:rPr lang="es-ES" sz="1600" b="1"/>
              <a:t>communication is not static</a:t>
            </a:r>
            <a:r>
              <a:rPr lang="es-ES" sz="1600"/>
              <a:t>—it evolves constantly, shaping both personal and professional realms and influencing broader societal concepts, such as gender equality.  The concept of fluidity in languages highlights their </a:t>
            </a:r>
            <a:r>
              <a:rPr lang="es-ES" sz="1600" b="1"/>
              <a:t>dynamic and adaptable nature, reflecting the changes in society, culture, and individual identity.</a:t>
            </a:r>
            <a:endParaRPr sz="1600" b="1">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endParaRPr sz="1600">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endParaRPr sz="1600">
              <a:latin typeface="Arial"/>
              <a:ea typeface="Arial"/>
              <a:cs typeface="Arial"/>
              <a:sym typeface="Arial"/>
            </a:endParaRPr>
          </a:p>
          <a:p>
            <a:pPr marL="0" lvl="0" indent="0" algn="l" rtl="0">
              <a:lnSpc>
                <a:spcPct val="115000"/>
              </a:lnSpc>
              <a:spcBef>
                <a:spcPts val="1200"/>
              </a:spcBef>
              <a:spcAft>
                <a:spcPts val="0"/>
              </a:spcAft>
              <a:buClr>
                <a:schemeClr val="dk1"/>
              </a:buClr>
              <a:buSzPts val="1100"/>
              <a:buFont typeface="Arial"/>
              <a:buNone/>
            </a:pPr>
            <a:endParaRPr sz="1600">
              <a:latin typeface="Arial"/>
              <a:ea typeface="Arial"/>
              <a:cs typeface="Arial"/>
              <a:sym typeface="Arial"/>
            </a:endParaRPr>
          </a:p>
          <a:p>
            <a:pPr marL="0" lvl="0" indent="0" algn="l" rtl="0">
              <a:lnSpc>
                <a:spcPct val="90000"/>
              </a:lnSpc>
              <a:spcBef>
                <a:spcPts val="1200"/>
              </a:spcBef>
              <a:spcAft>
                <a:spcPts val="0"/>
              </a:spcAft>
              <a:buClr>
                <a:schemeClr val="dk1"/>
              </a:buClr>
              <a:buSzPts val="1800"/>
              <a:buNone/>
            </a:pPr>
            <a:endParaRPr/>
          </a:p>
        </p:txBody>
      </p:sp>
      <p:pic>
        <p:nvPicPr>
          <p:cNvPr id="145" name="Google Shape;145;p14"/>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a:off x="3646875" y="3196975"/>
            <a:ext cx="4569200" cy="2570175"/>
          </a:xfrm>
          <a:prstGeom prst="rect">
            <a:avLst/>
          </a:prstGeom>
          <a:noFill/>
          <a:ln>
            <a:noFill/>
          </a:ln>
        </p:spPr>
      </p:pic>
      <p:sp>
        <p:nvSpPr>
          <p:cNvPr id="146" name="Google Shape;146;p14"/>
          <p:cNvSpPr txBox="1"/>
          <p:nvPr/>
        </p:nvSpPr>
        <p:spPr>
          <a:xfrm>
            <a:off x="8308750" y="5022300"/>
            <a:ext cx="3159000" cy="210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ES"/>
              <a:t>Source image:</a:t>
            </a:r>
            <a:r>
              <a:rPr lang="es-ES" u="sng">
                <a:solidFill>
                  <a:schemeClr val="hlink"/>
                </a:solidFill>
                <a:hlinkClick r:id="rId4"/>
              </a:rPr>
              <a:t>Fluid and Crystallized Intelligence, Youtube channel</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15"/>
          <p:cNvSpPr txBox="1">
            <a:spLocks noGrp="1"/>
          </p:cNvSpPr>
          <p:nvPr>
            <p:ph type="body" idx="1"/>
          </p:nvPr>
        </p:nvSpPr>
        <p:spPr>
          <a:xfrm>
            <a:off x="838200" y="1385640"/>
            <a:ext cx="5181600" cy="39465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1200"/>
              </a:spcBef>
              <a:spcAft>
                <a:spcPts val="0"/>
              </a:spcAft>
              <a:buClr>
                <a:schemeClr val="dk1"/>
              </a:buClr>
              <a:buSzPts val="1100"/>
              <a:buNone/>
            </a:pPr>
            <a:r>
              <a:rPr lang="es-ES" sz="1600"/>
              <a:t>When applied to languages, the term </a:t>
            </a:r>
            <a:r>
              <a:rPr lang="es-ES" sz="1600" b="1"/>
              <a:t>“fluid”</a:t>
            </a:r>
            <a:r>
              <a:rPr lang="es-ES" sz="1600"/>
              <a:t> can refer to several concepts:</a:t>
            </a:r>
            <a:endParaRPr sz="1600"/>
          </a:p>
          <a:p>
            <a:pPr marL="457200" lvl="0" indent="-330200" algn="l" rtl="0">
              <a:lnSpc>
                <a:spcPct val="115000"/>
              </a:lnSpc>
              <a:spcBef>
                <a:spcPts val="1200"/>
              </a:spcBef>
              <a:spcAft>
                <a:spcPts val="0"/>
              </a:spcAft>
              <a:buSzPts val="1600"/>
              <a:buChar char="-"/>
            </a:pPr>
            <a:r>
              <a:rPr lang="es-ES" sz="1600"/>
              <a:t>Fluidity in language also encompasses </a:t>
            </a:r>
            <a:r>
              <a:rPr lang="es-ES" sz="1600" b="1"/>
              <a:t>creative expression</a:t>
            </a:r>
            <a:r>
              <a:rPr lang="es-ES" sz="1600"/>
              <a:t>, where speakers or writers play with language to convey meaning in innovative ways. This might include </a:t>
            </a:r>
            <a:r>
              <a:rPr lang="es-ES" sz="1600" b="1"/>
              <a:t>using metaphor, slang, or blending languages to express contemporary ideas and identities.</a:t>
            </a:r>
            <a:endParaRPr sz="1600" b="1"/>
          </a:p>
          <a:p>
            <a:pPr marL="457200" lvl="0" indent="-330200" algn="l" rtl="0">
              <a:lnSpc>
                <a:spcPct val="115000"/>
              </a:lnSpc>
              <a:spcBef>
                <a:spcPts val="0"/>
              </a:spcBef>
              <a:spcAft>
                <a:spcPts val="0"/>
              </a:spcAft>
              <a:buSzPts val="1600"/>
              <a:buChar char="-"/>
            </a:pPr>
            <a:r>
              <a:rPr lang="es-ES" sz="1600"/>
              <a:t>Languages can exhibit </a:t>
            </a:r>
            <a:r>
              <a:rPr lang="es-ES" sz="1600" b="1"/>
              <a:t>fluidity in their grammar and usage</a:t>
            </a:r>
            <a:r>
              <a:rPr lang="es-ES" sz="1600"/>
              <a:t>. For instance, </a:t>
            </a:r>
            <a:r>
              <a:rPr lang="es-ES" sz="1600" b="1"/>
              <a:t>as societal norms change, the way language is used to express gender may also change</a:t>
            </a:r>
            <a:r>
              <a:rPr lang="es-ES" sz="1600"/>
              <a:t>. This includes the adoption of </a:t>
            </a:r>
            <a:r>
              <a:rPr lang="es-ES" sz="1600" b="1"/>
              <a:t>gender-neutral terms or pronouns</a:t>
            </a:r>
            <a:r>
              <a:rPr lang="es-ES" sz="1600"/>
              <a:t>, which reflects a more fluid understanding of gender identity.</a:t>
            </a:r>
            <a:endParaRPr sz="1600"/>
          </a:p>
          <a:p>
            <a:pPr marL="0" lvl="0" indent="0" algn="just" rtl="0">
              <a:lnSpc>
                <a:spcPct val="90000"/>
              </a:lnSpc>
              <a:spcBef>
                <a:spcPts val="1200"/>
              </a:spcBef>
              <a:spcAft>
                <a:spcPts val="0"/>
              </a:spcAft>
              <a:buClr>
                <a:schemeClr val="dk1"/>
              </a:buClr>
              <a:buSzPts val="1800"/>
              <a:buNone/>
            </a:pPr>
            <a:endParaRPr sz="1600"/>
          </a:p>
        </p:txBody>
      </p:sp>
      <p:sp>
        <p:nvSpPr>
          <p:cNvPr id="152" name="Google Shape;152;p15"/>
          <p:cNvSpPr txBox="1">
            <a:spLocks noGrp="1"/>
          </p:cNvSpPr>
          <p:nvPr>
            <p:ph type="body" idx="2"/>
          </p:nvPr>
        </p:nvSpPr>
        <p:spPr>
          <a:xfrm>
            <a:off x="6314325" y="2612839"/>
            <a:ext cx="5181600" cy="39465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1200"/>
              </a:spcBef>
              <a:spcAft>
                <a:spcPts val="0"/>
              </a:spcAft>
              <a:buClr>
                <a:schemeClr val="dk1"/>
              </a:buClr>
              <a:buSzPts val="1100"/>
              <a:buFont typeface="Arial"/>
              <a:buNone/>
            </a:pPr>
            <a:r>
              <a:rPr lang="es-ES" sz="1600"/>
              <a:t>For instance, the use of 'they ’ as a neuter singular pronoun has become common to refer to people who do not identify exclusively as male or female. This change in grammar not only makes language more inclusive, but also recognises the reality of non-binary gender identities.</a:t>
            </a:r>
            <a:endParaRPr sz="1100">
              <a:latin typeface="Arial"/>
              <a:ea typeface="Arial"/>
              <a:cs typeface="Arial"/>
              <a:sym typeface="Arial"/>
            </a:endParaRPr>
          </a:p>
          <a:p>
            <a:pPr marL="0" lvl="0" indent="0" algn="l" rtl="0">
              <a:lnSpc>
                <a:spcPct val="90000"/>
              </a:lnSpc>
              <a:spcBef>
                <a:spcPts val="1200"/>
              </a:spcBef>
              <a:spcAft>
                <a:spcPts val="0"/>
              </a:spcAft>
              <a:buClr>
                <a:schemeClr val="dk1"/>
              </a:buClr>
              <a:buSzPts val="1800"/>
              <a:buNone/>
            </a:pPr>
            <a:endParaRPr/>
          </a:p>
        </p:txBody>
      </p:sp>
      <p:sp>
        <p:nvSpPr>
          <p:cNvPr id="153" name="Google Shape;153;p15"/>
          <p:cNvSpPr txBox="1">
            <a:spLocks noGrp="1"/>
          </p:cNvSpPr>
          <p:nvPr>
            <p:ph type="title"/>
          </p:nvPr>
        </p:nvSpPr>
        <p:spPr>
          <a:xfrm>
            <a:off x="838200" y="217073"/>
            <a:ext cx="7790400" cy="10260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Clr>
                <a:schemeClr val="dk1"/>
              </a:buClr>
              <a:buSzPts val="2800"/>
              <a:buFont typeface="Calibri"/>
              <a:buNone/>
            </a:pPr>
            <a:r>
              <a:rPr lang="es-ES" sz="1600"/>
              <a:t>1. The transformative power of ‘fluid’ language </a:t>
            </a:r>
            <a:br>
              <a:rPr lang="es-ES" sz="1800"/>
            </a:br>
            <a:r>
              <a:rPr lang="es-ES" sz="1600"/>
              <a:t>1.2 What does the adjective ‘fluid’ applied to language mean? (2)</a:t>
            </a:r>
            <a:endParaRPr sz="3200" b="0"/>
          </a:p>
        </p:txBody>
      </p:sp>
      <p:sp>
        <p:nvSpPr>
          <p:cNvPr id="154" name="Google Shape;154;p15"/>
          <p:cNvSpPr/>
          <p:nvPr/>
        </p:nvSpPr>
        <p:spPr>
          <a:xfrm>
            <a:off x="6125775" y="2229700"/>
            <a:ext cx="5558700" cy="2505900"/>
          </a:xfrm>
          <a:prstGeom prst="rect">
            <a:avLst/>
          </a:prstGeom>
          <a:noFill/>
          <a:ln w="114300" cap="flat" cmpd="sng">
            <a:solidFill>
              <a:schemeClr val="accen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16"/>
          <p:cNvSpPr txBox="1">
            <a:spLocks noGrp="1"/>
          </p:cNvSpPr>
          <p:nvPr>
            <p:ph type="body" idx="2"/>
          </p:nvPr>
        </p:nvSpPr>
        <p:spPr>
          <a:xfrm>
            <a:off x="878100" y="1290725"/>
            <a:ext cx="10435800" cy="1026000"/>
          </a:xfrm>
          <a:prstGeom prst="rect">
            <a:avLst/>
          </a:prstGeom>
          <a:noFill/>
          <a:ln>
            <a:noFill/>
          </a:ln>
        </p:spPr>
        <p:txBody>
          <a:bodyPr spcFirstLastPara="1" wrap="square" lIns="91425" tIns="45700" rIns="91425" bIns="45700" anchor="t" anchorCtr="0">
            <a:noAutofit/>
          </a:bodyPr>
          <a:lstStyle/>
          <a:p>
            <a:pPr marL="0" lvl="0" indent="0" algn="just" rtl="0">
              <a:lnSpc>
                <a:spcPct val="90000"/>
              </a:lnSpc>
              <a:spcBef>
                <a:spcPts val="0"/>
              </a:spcBef>
              <a:spcAft>
                <a:spcPts val="0"/>
              </a:spcAft>
              <a:buClr>
                <a:schemeClr val="dk1"/>
              </a:buClr>
              <a:buSzPts val="1800"/>
              <a:buNone/>
            </a:pPr>
            <a:r>
              <a:rPr lang="es-ES" sz="1600"/>
              <a:t>In the context of gender identity, fluidity implies that people can identify in ways that are not limited to the traditional binaries of male and female. Some people may identify as non-binary, genderqueer or gender fluid, meaning that their gender experience may vary over time or according to context. This expanded understanding of gender identity has led to greater acceptance of different gender experiences, challenging historical conventions and social expectations.</a:t>
            </a:r>
            <a:endParaRPr sz="1600"/>
          </a:p>
          <a:p>
            <a:pPr marL="0" lvl="0" indent="0" algn="l" rtl="0">
              <a:lnSpc>
                <a:spcPct val="115000"/>
              </a:lnSpc>
              <a:spcBef>
                <a:spcPts val="1200"/>
              </a:spcBef>
              <a:spcAft>
                <a:spcPts val="0"/>
              </a:spcAft>
              <a:buClr>
                <a:schemeClr val="dk1"/>
              </a:buClr>
              <a:buSzPts val="1100"/>
              <a:buFont typeface="Arial"/>
              <a:buNone/>
            </a:pPr>
            <a:r>
              <a:rPr lang="es-ES" sz="1600"/>
              <a:t>Let's clarify some key definitions:</a:t>
            </a:r>
            <a:endParaRPr sz="1600"/>
          </a:p>
          <a:p>
            <a:pPr marL="457200" lvl="0" indent="-330200" algn="l" rtl="0">
              <a:lnSpc>
                <a:spcPct val="115000"/>
              </a:lnSpc>
              <a:spcBef>
                <a:spcPts val="1200"/>
              </a:spcBef>
              <a:spcAft>
                <a:spcPts val="0"/>
              </a:spcAft>
              <a:buSzPts val="1600"/>
              <a:buChar char="-"/>
            </a:pPr>
            <a:r>
              <a:rPr lang="es-ES" sz="1600" b="1"/>
              <a:t>Biological Sex Identity</a:t>
            </a:r>
            <a:r>
              <a:rPr lang="es-ES" sz="1600"/>
              <a:t>: This refers to the physical and biological characteristics of an individual, including chromosomes (XX or XY), gonads (testes or ovaries) and primary and secondary sexual traits (such as breasts or body hair). For example, a person born with male physical characteristics (XY) is identified as male, while a person with female physical characteristics (XX) is identified as female.</a:t>
            </a:r>
            <a:endParaRPr sz="1600"/>
          </a:p>
          <a:p>
            <a:pPr marL="457200" lvl="0" indent="-330200" algn="l" rtl="0">
              <a:lnSpc>
                <a:spcPct val="115000"/>
              </a:lnSpc>
              <a:spcBef>
                <a:spcPts val="0"/>
              </a:spcBef>
              <a:spcAft>
                <a:spcPts val="0"/>
              </a:spcAft>
              <a:buSzPts val="1600"/>
              <a:buChar char="-"/>
            </a:pPr>
            <a:r>
              <a:rPr lang="es-ES" sz="1600" b="1"/>
              <a:t>Gender Identity</a:t>
            </a:r>
            <a:r>
              <a:rPr lang="es-ES" sz="1600"/>
              <a:t>: It is the internal and personal experience of being male, female, a combination of both, or neither. It is not necessarily related to biological sex and may differ from it. For example, a person assigned as male at birth may identify as female.</a:t>
            </a:r>
            <a:endParaRPr sz="1600"/>
          </a:p>
          <a:p>
            <a:pPr marL="457200" lvl="0" indent="-330200" algn="l" rtl="0">
              <a:lnSpc>
                <a:spcPct val="115000"/>
              </a:lnSpc>
              <a:spcBef>
                <a:spcPts val="0"/>
              </a:spcBef>
              <a:spcAft>
                <a:spcPts val="0"/>
              </a:spcAft>
              <a:buSzPts val="1600"/>
              <a:buChar char="-"/>
            </a:pPr>
            <a:r>
              <a:rPr lang="es-ES" sz="1600" b="1"/>
              <a:t>Gender Expression</a:t>
            </a:r>
            <a:r>
              <a:rPr lang="es-ES" sz="1600"/>
              <a:t>: Represents how a person expresses their gender through behaviour, clothing and hairstyle. For example, a person with a female gender identity may choose to dress in a traditionally feminine manner, but may also opt for a more androgynous or masculine style.</a:t>
            </a:r>
            <a:endParaRPr sz="1600"/>
          </a:p>
          <a:p>
            <a:pPr marL="0" lvl="0" indent="0" algn="just" rtl="0">
              <a:lnSpc>
                <a:spcPct val="90000"/>
              </a:lnSpc>
              <a:spcBef>
                <a:spcPts val="1200"/>
              </a:spcBef>
              <a:spcAft>
                <a:spcPts val="0"/>
              </a:spcAft>
              <a:buClr>
                <a:schemeClr val="dk1"/>
              </a:buClr>
              <a:buSzPts val="1800"/>
              <a:buNone/>
            </a:pPr>
            <a:endParaRPr sz="1600"/>
          </a:p>
        </p:txBody>
      </p:sp>
      <p:sp>
        <p:nvSpPr>
          <p:cNvPr id="160" name="Google Shape;160;p16"/>
          <p:cNvSpPr txBox="1">
            <a:spLocks noGrp="1"/>
          </p:cNvSpPr>
          <p:nvPr>
            <p:ph type="title"/>
          </p:nvPr>
        </p:nvSpPr>
        <p:spPr>
          <a:xfrm>
            <a:off x="838200" y="217073"/>
            <a:ext cx="7790400" cy="10260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Clr>
                <a:schemeClr val="dk1"/>
              </a:buClr>
              <a:buSzPts val="2800"/>
              <a:buFont typeface="Calibri"/>
              <a:buNone/>
            </a:pPr>
            <a:r>
              <a:rPr lang="es-ES" sz="1600"/>
              <a:t>1. The transformative power of ‘fluid’ language </a:t>
            </a:r>
            <a:endParaRPr sz="1600"/>
          </a:p>
          <a:p>
            <a:pPr marL="0" lvl="0" indent="0" algn="l" rtl="0">
              <a:lnSpc>
                <a:spcPct val="100000"/>
              </a:lnSpc>
              <a:spcBef>
                <a:spcPts val="0"/>
              </a:spcBef>
              <a:spcAft>
                <a:spcPts val="0"/>
              </a:spcAft>
              <a:buClr>
                <a:schemeClr val="dk1"/>
              </a:buClr>
              <a:buSzPts val="2800"/>
              <a:buFont typeface="Calibri"/>
              <a:buNone/>
            </a:pPr>
            <a:r>
              <a:rPr lang="es-ES" sz="1600"/>
              <a:t>1.3</a:t>
            </a:r>
            <a:r>
              <a:rPr lang="es-ES" sz="1600">
                <a:latin typeface="Arial"/>
                <a:ea typeface="Arial"/>
                <a:cs typeface="Arial"/>
                <a:sym typeface="Arial"/>
              </a:rPr>
              <a:t> </a:t>
            </a:r>
            <a:r>
              <a:rPr lang="es-ES" sz="1600"/>
              <a:t>Redefining gender: insights into identity and expression (1)</a:t>
            </a:r>
            <a:endParaRPr sz="1600" b="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17"/>
          <p:cNvSpPr txBox="1">
            <a:spLocks noGrp="1"/>
          </p:cNvSpPr>
          <p:nvPr>
            <p:ph type="body" idx="2"/>
          </p:nvPr>
        </p:nvSpPr>
        <p:spPr>
          <a:xfrm>
            <a:off x="838200" y="1371600"/>
            <a:ext cx="6639900" cy="38157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1200"/>
              </a:spcBef>
              <a:spcAft>
                <a:spcPts val="0"/>
              </a:spcAft>
              <a:buNone/>
            </a:pPr>
            <a:endParaRPr sz="1300"/>
          </a:p>
          <a:p>
            <a:pPr marL="457200" lvl="0" indent="-323850" algn="l" rtl="0">
              <a:lnSpc>
                <a:spcPct val="115000"/>
              </a:lnSpc>
              <a:spcBef>
                <a:spcPts val="1200"/>
              </a:spcBef>
              <a:spcAft>
                <a:spcPts val="0"/>
              </a:spcAft>
              <a:buSzPts val="1500"/>
              <a:buChar char="-"/>
            </a:pPr>
            <a:r>
              <a:rPr lang="es-ES" sz="1500" b="1"/>
              <a:t>Sexual Orientation</a:t>
            </a:r>
            <a:r>
              <a:rPr lang="es-ES" sz="1500"/>
              <a:t>: This refers to who a person is attracted to romantically or sexually. This concept is distinct from gender identity. For example, a woman may be attracted to men (heterosexual), to other women (homosexual) or to both (bisexual).</a:t>
            </a:r>
            <a:endParaRPr sz="1500"/>
          </a:p>
          <a:p>
            <a:pPr marL="457200" lvl="0" indent="-323850" algn="l" rtl="0">
              <a:lnSpc>
                <a:spcPct val="115000"/>
              </a:lnSpc>
              <a:spcBef>
                <a:spcPts val="0"/>
              </a:spcBef>
              <a:spcAft>
                <a:spcPts val="0"/>
              </a:spcAft>
              <a:buSzPts val="1500"/>
              <a:buChar char="-"/>
            </a:pPr>
            <a:r>
              <a:rPr lang="es-ES" sz="1500" b="1"/>
              <a:t>Non-Binary Gender Identity</a:t>
            </a:r>
            <a:r>
              <a:rPr lang="es-ES" sz="1500"/>
              <a:t>: Non-binary people do not identify exclusively as male or female. They may feel as a combination of both, as neither, or as a gender that fluctuates over time. For example, a non-binary person might use pronouns such as ‘they’ instead of ‘he’ or ‘she’.</a:t>
            </a:r>
            <a:endParaRPr sz="1500"/>
          </a:p>
          <a:p>
            <a:pPr marL="457200" lvl="0" indent="-323850" algn="l" rtl="0">
              <a:lnSpc>
                <a:spcPct val="115000"/>
              </a:lnSpc>
              <a:spcBef>
                <a:spcPts val="0"/>
              </a:spcBef>
              <a:spcAft>
                <a:spcPts val="0"/>
              </a:spcAft>
              <a:buSzPts val="1500"/>
              <a:buChar char="-"/>
            </a:pPr>
            <a:r>
              <a:rPr lang="es-ES" sz="1500" b="1"/>
              <a:t>Fluid Gender Identity</a:t>
            </a:r>
            <a:r>
              <a:rPr lang="es-ES" sz="1500"/>
              <a:t>: This is an identity that changes over time. A person with a fluid gender identity may identify as male at one time, female at another, or neither at another time. For example, someone might feel more masculine some days and more feminine on others.</a:t>
            </a:r>
            <a:endParaRPr sz="1500"/>
          </a:p>
          <a:p>
            <a:pPr marL="0" lvl="0" indent="0" algn="just" rtl="0">
              <a:lnSpc>
                <a:spcPct val="90000"/>
              </a:lnSpc>
              <a:spcBef>
                <a:spcPts val="1200"/>
              </a:spcBef>
              <a:spcAft>
                <a:spcPts val="0"/>
              </a:spcAft>
              <a:buClr>
                <a:schemeClr val="dk1"/>
              </a:buClr>
              <a:buSzPts val="1800"/>
              <a:buNone/>
            </a:pPr>
            <a:r>
              <a:rPr lang="es-ES" sz="1500"/>
              <a:t>**It is essential to remember that we must not take anything for granted about the person in front of us, as each individual has their own unique </a:t>
            </a:r>
            <a:r>
              <a:rPr lang="es-ES" sz="1600"/>
              <a:t>experience and identity.</a:t>
            </a:r>
            <a:endParaRPr sz="1600"/>
          </a:p>
        </p:txBody>
      </p:sp>
      <p:sp>
        <p:nvSpPr>
          <p:cNvPr id="166" name="Google Shape;166;p17"/>
          <p:cNvSpPr txBox="1">
            <a:spLocks noGrp="1"/>
          </p:cNvSpPr>
          <p:nvPr>
            <p:ph type="title"/>
          </p:nvPr>
        </p:nvSpPr>
        <p:spPr>
          <a:xfrm>
            <a:off x="838200" y="237698"/>
            <a:ext cx="7790400" cy="10260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Clr>
                <a:schemeClr val="dk1"/>
              </a:buClr>
              <a:buSzPts val="2800"/>
              <a:buFont typeface="Calibri"/>
              <a:buNone/>
            </a:pPr>
            <a:r>
              <a:rPr lang="es-ES" sz="1600"/>
              <a:t>1. The transformative power of ‘fluid’ language </a:t>
            </a:r>
            <a:endParaRPr sz="1600"/>
          </a:p>
          <a:p>
            <a:pPr marL="0" lvl="0" indent="0" algn="l" rtl="0">
              <a:lnSpc>
                <a:spcPct val="100000"/>
              </a:lnSpc>
              <a:spcBef>
                <a:spcPts val="0"/>
              </a:spcBef>
              <a:spcAft>
                <a:spcPts val="0"/>
              </a:spcAft>
              <a:buClr>
                <a:schemeClr val="dk1"/>
              </a:buClr>
              <a:buSzPts val="2800"/>
              <a:buFont typeface="Calibri"/>
              <a:buNone/>
            </a:pPr>
            <a:r>
              <a:rPr lang="es-ES" sz="1600"/>
              <a:t>1.3 Redefining gender: insights into identity and expression (2)</a:t>
            </a:r>
            <a:endParaRPr sz="1600" b="0"/>
          </a:p>
        </p:txBody>
      </p:sp>
      <p:pic>
        <p:nvPicPr>
          <p:cNvPr id="167" name="Google Shape;167;p17"/>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a:off x="7651150" y="1263700"/>
            <a:ext cx="3948275" cy="3948275"/>
          </a:xfrm>
          <a:prstGeom prst="rect">
            <a:avLst/>
          </a:prstGeom>
          <a:noFill/>
          <a:ln>
            <a:noFill/>
          </a:ln>
        </p:spPr>
      </p:pic>
      <p:graphicFrame>
        <p:nvGraphicFramePr>
          <p:cNvPr id="168" name="Google Shape;168;p17"/>
          <p:cNvGraphicFramePr/>
          <p:nvPr/>
        </p:nvGraphicFramePr>
        <p:xfrm>
          <a:off x="7651150" y="1263688"/>
          <a:ext cx="3000000" cy="3000000"/>
        </p:xfrm>
        <a:graphic>
          <a:graphicData uri="http://schemas.openxmlformats.org/drawingml/2006/table">
            <a:tbl>
              <a:tblPr>
                <a:noFill/>
                <a:tableStyleId>{6ADBAA39-D8FA-4F2B-A1D2-757FB931877F}</a:tableStyleId>
              </a:tblPr>
              <a:tblGrid>
                <a:gridCol w="3990575">
                  <a:extLst>
                    <a:ext uri="{9D8B030D-6E8A-4147-A177-3AD203B41FA5}">
                      <a16:colId xmlns:a16="http://schemas.microsoft.com/office/drawing/2014/main" val="20000"/>
                    </a:ext>
                  </a:extLst>
                </a:gridCol>
              </a:tblGrid>
              <a:tr h="3948275">
                <a:tc>
                  <a:txBody>
                    <a:bodyPr/>
                    <a:lstStyle/>
                    <a:p>
                      <a:pPr marL="0" lvl="0" indent="0" algn="l" rtl="0">
                        <a:spcBef>
                          <a:spcPts val="0"/>
                        </a:spcBef>
                        <a:spcAft>
                          <a:spcPts val="0"/>
                        </a:spcAft>
                        <a:buNone/>
                      </a:pPr>
                      <a:endParaRPr/>
                    </a:p>
                  </a:txBody>
                  <a:tcPr marL="91425" marR="91425" marT="91425" marB="91425">
                    <a:lnL w="9525" cap="flat" cmpd="sng">
                      <a:solidFill>
                        <a:schemeClr val="accent3"/>
                      </a:solidFill>
                      <a:prstDash val="solid"/>
                      <a:round/>
                      <a:headEnd type="none" w="sm" len="sm"/>
                      <a:tailEnd type="none" w="sm" len="sm"/>
                    </a:lnL>
                    <a:lnR w="9525" cap="flat" cmpd="sng">
                      <a:solidFill>
                        <a:schemeClr val="accent3"/>
                      </a:solidFill>
                      <a:prstDash val="solid"/>
                      <a:round/>
                      <a:headEnd type="none" w="sm" len="sm"/>
                      <a:tailEnd type="none" w="sm" len="sm"/>
                    </a:lnR>
                    <a:lnT w="9525" cap="flat" cmpd="sng">
                      <a:solidFill>
                        <a:schemeClr val="accent3"/>
                      </a:solidFill>
                      <a:prstDash val="solid"/>
                      <a:round/>
                      <a:headEnd type="none" w="sm" len="sm"/>
                      <a:tailEnd type="none" w="sm" len="sm"/>
                    </a:lnT>
                    <a:lnB w="9525" cap="flat" cmpd="sng">
                      <a:solidFill>
                        <a:schemeClr val="accent3"/>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sp>
        <p:nvSpPr>
          <p:cNvPr id="169" name="Google Shape;169;p17"/>
          <p:cNvSpPr txBox="1"/>
          <p:nvPr/>
        </p:nvSpPr>
        <p:spPr>
          <a:xfrm>
            <a:off x="7651150" y="5274425"/>
            <a:ext cx="2124600" cy="247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ES"/>
              <a:t>Source image:Freepick</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18"/>
          <p:cNvSpPr txBox="1">
            <a:spLocks noGrp="1"/>
          </p:cNvSpPr>
          <p:nvPr>
            <p:ph type="title"/>
          </p:nvPr>
        </p:nvSpPr>
        <p:spPr>
          <a:xfrm>
            <a:off x="839800" y="433150"/>
            <a:ext cx="7790400" cy="6243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Clr>
                <a:schemeClr val="dk1"/>
              </a:buClr>
              <a:buSzPts val="2800"/>
              <a:buFont typeface="Calibri"/>
              <a:buNone/>
            </a:pPr>
            <a:r>
              <a:rPr lang="es-ES" sz="1600"/>
              <a:t>1. The transformative power of ‘fluid’ language </a:t>
            </a:r>
            <a:endParaRPr sz="1600"/>
          </a:p>
          <a:p>
            <a:pPr marL="0" lvl="0" indent="0" algn="l" rtl="0">
              <a:lnSpc>
                <a:spcPct val="100000"/>
              </a:lnSpc>
              <a:spcBef>
                <a:spcPts val="0"/>
              </a:spcBef>
              <a:spcAft>
                <a:spcPts val="0"/>
              </a:spcAft>
              <a:buClr>
                <a:schemeClr val="dk1"/>
              </a:buClr>
              <a:buSzPts val="2800"/>
              <a:buFont typeface="Calibri"/>
              <a:buNone/>
            </a:pPr>
            <a:r>
              <a:rPr lang="es-ES" sz="1600"/>
              <a:t>1.4.  Words as tools for inclusion: addressing bias through language (1)</a:t>
            </a:r>
            <a:endParaRPr sz="1600"/>
          </a:p>
        </p:txBody>
      </p:sp>
      <p:sp>
        <p:nvSpPr>
          <p:cNvPr id="175" name="Google Shape;175;p18"/>
          <p:cNvSpPr txBox="1"/>
          <p:nvPr/>
        </p:nvSpPr>
        <p:spPr>
          <a:xfrm>
            <a:off x="839800" y="1103450"/>
            <a:ext cx="6430800" cy="5270400"/>
          </a:xfrm>
          <a:prstGeom prst="rect">
            <a:avLst/>
          </a:prstGeom>
          <a:noFill/>
          <a:ln>
            <a:noFill/>
          </a:ln>
        </p:spPr>
        <p:txBody>
          <a:bodyPr spcFirstLastPara="1" wrap="square" lIns="91425" tIns="91425" rIns="91425" bIns="91425" anchor="t" anchorCtr="0">
            <a:spAutoFit/>
          </a:bodyPr>
          <a:lstStyle/>
          <a:p>
            <a:pPr marL="0" lvl="0" indent="0" algn="just" rtl="0">
              <a:lnSpc>
                <a:spcPct val="115000"/>
              </a:lnSpc>
              <a:spcBef>
                <a:spcPts val="1200"/>
              </a:spcBef>
              <a:spcAft>
                <a:spcPts val="0"/>
              </a:spcAft>
              <a:buNone/>
            </a:pPr>
            <a:r>
              <a:rPr lang="es-ES" sz="1600">
                <a:solidFill>
                  <a:schemeClr val="dk1"/>
                </a:solidFill>
                <a:latin typeface="Calibri"/>
                <a:ea typeface="Calibri"/>
                <a:cs typeface="Calibri"/>
                <a:sym typeface="Calibri"/>
              </a:rPr>
              <a:t>Using respectful and gender-sensitive language is key to creating an inclusive and welcoming environment. This is not only about gender, but also about awareness of </a:t>
            </a:r>
            <a:r>
              <a:rPr lang="es-ES" sz="1600" b="1">
                <a:solidFill>
                  <a:schemeClr val="dk1"/>
                </a:solidFill>
                <a:latin typeface="Calibri"/>
                <a:ea typeface="Calibri"/>
                <a:cs typeface="Calibri"/>
                <a:sym typeface="Calibri"/>
              </a:rPr>
              <a:t>biases</a:t>
            </a:r>
            <a:r>
              <a:rPr lang="es-ES" sz="1600">
                <a:solidFill>
                  <a:schemeClr val="dk1"/>
                </a:solidFill>
                <a:latin typeface="Calibri"/>
                <a:ea typeface="Calibri"/>
                <a:cs typeface="Calibri"/>
                <a:sym typeface="Calibri"/>
              </a:rPr>
              <a:t>, i.e. </a:t>
            </a:r>
            <a:r>
              <a:rPr lang="es-ES" sz="1600" b="1">
                <a:solidFill>
                  <a:schemeClr val="dk1"/>
                </a:solidFill>
                <a:latin typeface="Calibri"/>
                <a:ea typeface="Calibri"/>
                <a:cs typeface="Calibri"/>
                <a:sym typeface="Calibri"/>
              </a:rPr>
              <a:t>unconscious prejudices or inclinations that influence the way we think and act towards others.</a:t>
            </a:r>
            <a:r>
              <a:rPr lang="es-ES" sz="1600">
                <a:solidFill>
                  <a:schemeClr val="dk1"/>
                </a:solidFill>
                <a:latin typeface="Calibri"/>
                <a:ea typeface="Calibri"/>
                <a:cs typeface="Calibri"/>
                <a:sym typeface="Calibri"/>
              </a:rPr>
              <a:t> Biases can manifest themselves in many forms, leading to hasty judgements based on </a:t>
            </a:r>
            <a:r>
              <a:rPr lang="es-ES" sz="1600" b="1">
                <a:solidFill>
                  <a:schemeClr val="dk1"/>
                </a:solidFill>
                <a:latin typeface="Calibri"/>
                <a:ea typeface="Calibri"/>
                <a:cs typeface="Calibri"/>
                <a:sym typeface="Calibri"/>
              </a:rPr>
              <a:t>stereotypes</a:t>
            </a:r>
            <a:r>
              <a:rPr lang="es-ES" sz="1600">
                <a:solidFill>
                  <a:schemeClr val="dk1"/>
                </a:solidFill>
                <a:latin typeface="Calibri"/>
                <a:ea typeface="Calibri"/>
                <a:cs typeface="Calibri"/>
                <a:sym typeface="Calibri"/>
              </a:rPr>
              <a:t> of gender, race, sexual orientation and other characteristics. </a:t>
            </a:r>
            <a:endParaRPr sz="1600">
              <a:solidFill>
                <a:schemeClr val="dk1"/>
              </a:solidFill>
              <a:latin typeface="Calibri"/>
              <a:ea typeface="Calibri"/>
              <a:cs typeface="Calibri"/>
              <a:sym typeface="Calibri"/>
            </a:endParaRPr>
          </a:p>
          <a:p>
            <a:pPr marL="0" lvl="0" indent="0" algn="just" rtl="0">
              <a:lnSpc>
                <a:spcPct val="115000"/>
              </a:lnSpc>
              <a:spcBef>
                <a:spcPts val="1200"/>
              </a:spcBef>
              <a:spcAft>
                <a:spcPts val="0"/>
              </a:spcAft>
              <a:buNone/>
            </a:pPr>
            <a:r>
              <a:rPr lang="es-ES" sz="1600">
                <a:solidFill>
                  <a:schemeClr val="dk1"/>
                </a:solidFill>
                <a:latin typeface="Calibri"/>
                <a:ea typeface="Calibri"/>
                <a:cs typeface="Calibri"/>
                <a:sym typeface="Calibri"/>
              </a:rPr>
              <a:t>In everyday communication, we often fall into these stereotypes, using expressions or assumptions that can be offensive or exclusionary. For example, automatically referring to a group of people with masculine terms or assuming someone's gender based on their appearance can reinforce preconceived ideas and contribute to an environment of exclusion. More inclusive language not only recognises and respects the diversity of identities, but also challenges these biases, promoting more authentic and respectful communication. Adopting gender-sensitive language is an important step towards building more meaningful relationships and eliminating stereotypes, contributing to a more equal and inclusive society.</a:t>
            </a:r>
            <a:endParaRPr sz="1600">
              <a:solidFill>
                <a:schemeClr val="dk1"/>
              </a:solidFill>
              <a:latin typeface="Calibri"/>
              <a:ea typeface="Calibri"/>
              <a:cs typeface="Calibri"/>
              <a:sym typeface="Calibri"/>
            </a:endParaRPr>
          </a:p>
          <a:p>
            <a:pPr marL="0" lvl="0" indent="0" algn="l" rtl="0">
              <a:lnSpc>
                <a:spcPct val="115000"/>
              </a:lnSpc>
              <a:spcBef>
                <a:spcPts val="1200"/>
              </a:spcBef>
              <a:spcAft>
                <a:spcPts val="1200"/>
              </a:spcAft>
              <a:buNone/>
            </a:pPr>
            <a:endParaRPr sz="1600">
              <a:solidFill>
                <a:schemeClr val="dk1"/>
              </a:solidFill>
              <a:latin typeface="Calibri"/>
              <a:ea typeface="Calibri"/>
              <a:cs typeface="Calibri"/>
              <a:sym typeface="Calibri"/>
            </a:endParaRPr>
          </a:p>
        </p:txBody>
      </p:sp>
      <p:pic>
        <p:nvPicPr>
          <p:cNvPr id="176" name="Google Shape;176;p18"/>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a:off x="7423000" y="1209850"/>
            <a:ext cx="4240750" cy="4616600"/>
          </a:xfrm>
          <a:prstGeom prst="rect">
            <a:avLst/>
          </a:prstGeom>
          <a:noFill/>
          <a:ln>
            <a:noFill/>
          </a:ln>
        </p:spPr>
      </p:pic>
      <p:sp>
        <p:nvSpPr>
          <p:cNvPr id="177" name="Google Shape;177;p18"/>
          <p:cNvSpPr txBox="1"/>
          <p:nvPr/>
        </p:nvSpPr>
        <p:spPr>
          <a:xfrm>
            <a:off x="7651150" y="5274425"/>
            <a:ext cx="2124600" cy="247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ES"/>
              <a:t>Source image:Freepick</a:t>
            </a:r>
            <a:endParaRPr/>
          </a:p>
        </p:txBody>
      </p:sp>
    </p:spTree>
  </p:cSld>
  <p:clrMapOvr>
    <a:masterClrMapping/>
  </p:clrMapOvr>
</p:sld>
</file>

<file path=ppt/theme/theme1.xml><?xml version="1.0" encoding="utf-8"?>
<a:theme xmlns:a="http://schemas.openxmlformats.org/drawingml/2006/main" name="Tema de Office">
  <a:themeElements>
    <a:clrScheme name="ALL-IN">
      <a:dk1>
        <a:srgbClr val="000000"/>
      </a:dk1>
      <a:lt1>
        <a:srgbClr val="FFFFFF"/>
      </a:lt1>
      <a:dk2>
        <a:srgbClr val="000000"/>
      </a:dk2>
      <a:lt2>
        <a:srgbClr val="FFFFFF"/>
      </a:lt2>
      <a:accent1>
        <a:srgbClr val="E6332A"/>
      </a:accent1>
      <a:accent2>
        <a:srgbClr val="95C11F"/>
      </a:accent2>
      <a:accent3>
        <a:srgbClr val="36A9E1"/>
      </a:accent3>
      <a:accent4>
        <a:srgbClr val="FFED00"/>
      </a:accent4>
      <a:accent5>
        <a:srgbClr val="FFC000"/>
      </a:accent5>
      <a:accent6>
        <a:srgbClr val="7030A0"/>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4564</Words>
  <Application>Microsoft Office PowerPoint</Application>
  <PresentationFormat>Panorámica</PresentationFormat>
  <Paragraphs>298</Paragraphs>
  <Slides>34</Slides>
  <Notes>34</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34</vt:i4>
      </vt:variant>
    </vt:vector>
  </HeadingPairs>
  <TitlesOfParts>
    <vt:vector size="37" baseType="lpstr">
      <vt:lpstr>Arial</vt:lpstr>
      <vt:lpstr>Calibri</vt:lpstr>
      <vt:lpstr>Tema de Office</vt:lpstr>
      <vt:lpstr>Presentación de PowerPoint</vt:lpstr>
      <vt:lpstr>Index</vt:lpstr>
      <vt:lpstr>Learning outcomes</vt:lpstr>
      <vt:lpstr>1. The transformative power of ‘fluid’ language  1.1. Introduction</vt:lpstr>
      <vt:lpstr>1. The transformative power of ‘fluid’ language  </vt:lpstr>
      <vt:lpstr>1. The transformative power of ‘fluid’ language  1.2 What does the adjective ‘fluid’ applied to language mean? (2)</vt:lpstr>
      <vt:lpstr>1. The transformative power of ‘fluid’ language  1.3 Redefining gender: insights into identity and expression (1)</vt:lpstr>
      <vt:lpstr>1. The transformative power of ‘fluid’ language  1.3 Redefining gender: insights into identity and expression (2)</vt:lpstr>
      <vt:lpstr>1. The transformative power of ‘fluid’ language  1.4.  Words as tools for inclusion: addressing bias through language (1)</vt:lpstr>
      <vt:lpstr>1. The transformative power of ‘fluid’ language  1.4.  Words as tools for inclusion: addressing bias through language (2)</vt:lpstr>
      <vt:lpstr>1.  The transformative power of ‘fluid’ language  1.4.  Words as tools for inclusion: addressing bias through language (3)</vt:lpstr>
      <vt:lpstr>2.Recognize and use strategies to avoid gender stereotypes in language  2.1.  Key Concepts of Inclusive Language (1) </vt:lpstr>
      <vt:lpstr>2.Recognize and use strategies to avoid gender stereotypes in language  2.1.  Key Concepts of Inclusive Language (2) </vt:lpstr>
      <vt:lpstr>2.Recognize and use strategies to avoid gender stereotypes in language  2.1.  Key Concepts of Inclusive Language (3)</vt:lpstr>
      <vt:lpstr>2. Recognize and use strategies to avoid gender stereotypes in language 2.2.  Strategies for Gender-Inclusive Communication (1)  Gender stereotyping in language often arises from using terms, expressions, or structures that reinforce outdated gender roles or assumptions and making changes in this area can have a significant positive impact on social perceptions and individual inclusivity.</vt:lpstr>
      <vt:lpstr>2. Recognize and use strategies to avoid gender stereotypes in language 2.2.  Strategies for Gender-Inclusive Communication (2)</vt:lpstr>
      <vt:lpstr>2. Recognize and use strategies to avoid gender stereotypes in language 2.3.  Avoiding Gender Stereotypes in Language </vt:lpstr>
      <vt:lpstr>2. Recognize and use strategies to avoid gender stereotypes in language 2.4. Examples of texts that have been rewritten using inclusive language </vt:lpstr>
      <vt:lpstr>2. Recognize and use strategies to avoid gender stereotypes in language 2.4. Examples of texts that have been rewritten using inclusive language </vt:lpstr>
      <vt:lpstr>3. Language activists on social media influence how we communicate (1) 3.1. Linguistic advocates on LinkedIn Language activists on social media promote inclusive language, seeking to change language norms to avoid discriminatory or exclusive expressions, such as those based on gender or disability.</vt:lpstr>
      <vt:lpstr>3. Language activists on social media influence how we communicate (2) 3.1. Linguistic advocates on LinkedIn</vt:lpstr>
      <vt:lpstr>3. Language activists on social media influence how we communicate  3.2. EU Campaigns Promoting Respectful Communication  Through campaigns, hashtags, and educational content, these activists highlight issues related to gender, race, and identity, prompting discussions that were once considered taboo.</vt:lpstr>
      <vt:lpstr>Self-assessment test</vt:lpstr>
      <vt:lpstr>Self-assessment test</vt:lpstr>
      <vt:lpstr>Self-assessment test</vt:lpstr>
      <vt:lpstr>Self-assessment test</vt:lpstr>
      <vt:lpstr>Self-assessment test</vt:lpstr>
      <vt:lpstr>Self-assessment test</vt:lpstr>
      <vt:lpstr>Self-assessment test</vt:lpstr>
      <vt:lpstr>Self-assessment test</vt:lpstr>
      <vt:lpstr>Self-assessment test</vt:lpstr>
      <vt:lpstr>Self-assessment test</vt:lpstr>
      <vt:lpstr>Summing up</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Miriam IWS</cp:lastModifiedBy>
  <cp:revision>1</cp:revision>
  <dcterms:modified xsi:type="dcterms:W3CDTF">2024-11-21T09:55:22Z</dcterms:modified>
</cp:coreProperties>
</file>