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65" r:id="rId3"/>
    <p:sldId id="257" r:id="rId4"/>
    <p:sldId id="277" r:id="rId5"/>
    <p:sldId id="279" r:id="rId6"/>
    <p:sldId id="280" r:id="rId7"/>
    <p:sldId id="281" r:id="rId8"/>
    <p:sldId id="282" r:id="rId9"/>
    <p:sldId id="284" r:id="rId10"/>
    <p:sldId id="285" r:id="rId11"/>
    <p:sldId id="286" r:id="rId12"/>
    <p:sldId id="287" r:id="rId13"/>
    <p:sldId id="290" r:id="rId14"/>
    <p:sldId id="291" r:id="rId15"/>
    <p:sldId id="292" r:id="rId16"/>
    <p:sldId id="293" r:id="rId17"/>
    <p:sldId id="296" r:id="rId18"/>
    <p:sldId id="294" r:id="rId19"/>
    <p:sldId id="297" r:id="rId20"/>
    <p:sldId id="298" r:id="rId21"/>
    <p:sldId id="301" r:id="rId22"/>
    <p:sldId id="303" r:id="rId23"/>
    <p:sldId id="304" r:id="rId24"/>
    <p:sldId id="305" r:id="rId25"/>
    <p:sldId id="306" r:id="rId26"/>
    <p:sldId id="309" r:id="rId27"/>
    <p:sldId id="310" r:id="rId28"/>
    <p:sldId id="308" r:id="rId29"/>
    <p:sldId id="300" r:id="rId30"/>
    <p:sldId id="266" r:id="rId31"/>
    <p:sldId id="267" r:id="rId32"/>
    <p:sldId id="268" r:id="rId33"/>
    <p:sldId id="272" r:id="rId34"/>
    <p:sldId id="269" r:id="rId35"/>
    <p:sldId id="273" r:id="rId36"/>
    <p:sldId id="270" r:id="rId37"/>
    <p:sldId id="275" r:id="rId38"/>
    <p:sldId id="271" r:id="rId39"/>
    <p:sldId id="274" r:id="rId40"/>
    <p:sldId id="264" r:id="rId41"/>
    <p:sldId id="27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A9E0"/>
    <a:srgbClr val="E6342A"/>
    <a:srgbClr val="FEED01"/>
    <a:srgbClr val="94C11E"/>
    <a:srgbClr val="FEED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2"/>
      </p:cViewPr>
      <p:guideLst/>
    </p:cSldViewPr>
  </p:slideViewPr>
  <p:notesTextViewPr>
    <p:cViewPr>
      <p:scale>
        <a:sx n="1" d="1"/>
        <a:sy n="1" d="1"/>
      </p:scale>
      <p:origin x="0" y="0"/>
    </p:cViewPr>
  </p:notesTextViewPr>
  <p:notesViewPr>
    <p:cSldViewPr snapToGrid="0">
      <p:cViewPr varScale="1">
        <p:scale>
          <a:sx n="69" d="100"/>
          <a:sy n="69" d="100"/>
        </p:scale>
        <p:origin x="308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7BA9A3F-76E4-E300-FFE1-91D2A8145F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2D2F2322-FF18-59F5-121F-8A7893D2D5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A000CA-C5E3-4DD1-AE8B-782CCB8381A3}" type="datetimeFigureOut">
              <a:rPr lang="en-GB" smtClean="0"/>
              <a:t>17/09/2024</a:t>
            </a:fld>
            <a:endParaRPr lang="en-GB"/>
          </a:p>
        </p:txBody>
      </p:sp>
      <p:sp>
        <p:nvSpPr>
          <p:cNvPr id="4" name="Marcador de pie de página 3">
            <a:extLst>
              <a:ext uri="{FF2B5EF4-FFF2-40B4-BE49-F238E27FC236}">
                <a16:creationId xmlns:a16="http://schemas.microsoft.com/office/drawing/2014/main" id="{558D2E8F-B7D5-0C88-1E60-030AD652B5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CBF980A7-FE97-2EC0-7483-7526B28E70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8A6BF8-1F6F-403C-98FC-89D138CB2D43}" type="slidenum">
              <a:rPr lang="en-GB" smtClean="0"/>
              <a:t>‹Nº›</a:t>
            </a:fld>
            <a:endParaRPr lang="en-GB"/>
          </a:p>
        </p:txBody>
      </p:sp>
    </p:spTree>
    <p:extLst>
      <p:ext uri="{BB962C8B-B14F-4D97-AF65-F5344CB8AC3E}">
        <p14:creationId xmlns:p14="http://schemas.microsoft.com/office/powerpoint/2010/main" val="1968687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B0C83-D37A-4663-A430-E394FD17CEFD}" type="datetimeFigureOut">
              <a:rPr lang="en-GB" smtClean="0"/>
              <a:t>17/09/2024</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0BB2C-58D0-46AB-86E4-A144D29597AF}" type="slidenum">
              <a:rPr lang="en-GB" smtClean="0"/>
              <a:t>‹Nº›</a:t>
            </a:fld>
            <a:endParaRPr lang="en-GB"/>
          </a:p>
        </p:txBody>
      </p:sp>
    </p:spTree>
    <p:extLst>
      <p:ext uri="{BB962C8B-B14F-4D97-AF65-F5344CB8AC3E}">
        <p14:creationId xmlns:p14="http://schemas.microsoft.com/office/powerpoint/2010/main" val="415993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5CA816F-9BCE-452E-1E83-976B51EF70F7}"/>
              </a:ext>
            </a:extLst>
          </p:cNvPr>
          <p:cNvSpPr>
            <a:spLocks noGrp="1"/>
          </p:cNvSpPr>
          <p:nvPr>
            <p:ph type="subTitle" idx="1"/>
          </p:nvPr>
        </p:nvSpPr>
        <p:spPr>
          <a:xfrm>
            <a:off x="1524000" y="3429000"/>
            <a:ext cx="9144000" cy="1655762"/>
          </a:xfrm>
          <a:prstGeom prst="rect">
            <a:avLst/>
          </a:prstGeom>
        </p:spPr>
        <p:txBody>
          <a:bodyPr/>
          <a:lstStyle>
            <a:lvl1pPr marL="0" indent="0" algn="ctr">
              <a:buNone/>
              <a:defRPr sz="32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pic>
        <p:nvPicPr>
          <p:cNvPr id="30" name="Imagen 29" descr="Forma&#10;&#10;Descripción generada automáticamente con confianza baja">
            <a:extLst>
              <a:ext uri="{FF2B5EF4-FFF2-40B4-BE49-F238E27FC236}">
                <a16:creationId xmlns:a16="http://schemas.microsoft.com/office/drawing/2014/main" id="{DDD0B5F4-6AA9-0032-C1EC-F3549970F2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49274" y="1232735"/>
            <a:ext cx="4893452" cy="1223363"/>
          </a:xfrm>
          <a:prstGeom prst="rect">
            <a:avLst/>
          </a:prstGeom>
        </p:spPr>
      </p:pic>
      <p:pic>
        <p:nvPicPr>
          <p:cNvPr id="32" name="Imagen 31" descr="Texto&#10;&#10;Descripción generada automáticamente">
            <a:extLst>
              <a:ext uri="{FF2B5EF4-FFF2-40B4-BE49-F238E27FC236}">
                <a16:creationId xmlns:a16="http://schemas.microsoft.com/office/drawing/2014/main" id="{F6057D68-E185-01AE-B94F-43D4074FFF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8200" y="6057664"/>
            <a:ext cx="2043649" cy="455963"/>
          </a:xfrm>
          <a:prstGeom prst="rect">
            <a:avLst/>
          </a:prstGeom>
        </p:spPr>
      </p:pic>
      <p:sp>
        <p:nvSpPr>
          <p:cNvPr id="65" name="Rectángulo 64">
            <a:extLst>
              <a:ext uri="{FF2B5EF4-FFF2-40B4-BE49-F238E27FC236}">
                <a16:creationId xmlns:a16="http://schemas.microsoft.com/office/drawing/2014/main" id="{47731D57-BD22-1926-70D2-428C1151B313}"/>
              </a:ext>
            </a:extLst>
          </p:cNvPr>
          <p:cNvSpPr/>
          <p:nvPr userDrawn="1"/>
        </p:nvSpPr>
        <p:spPr>
          <a:xfrm>
            <a:off x="0" y="0"/>
            <a:ext cx="309483" cy="6858000"/>
          </a:xfrm>
          <a:prstGeom prst="rect">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6" name="Grupo 65">
            <a:extLst>
              <a:ext uri="{FF2B5EF4-FFF2-40B4-BE49-F238E27FC236}">
                <a16:creationId xmlns:a16="http://schemas.microsoft.com/office/drawing/2014/main" id="{D1387FC0-74D8-9A57-68A2-10041F0B5CBB}"/>
              </a:ext>
            </a:extLst>
          </p:cNvPr>
          <p:cNvGrpSpPr/>
          <p:nvPr userDrawn="1"/>
        </p:nvGrpSpPr>
        <p:grpSpPr>
          <a:xfrm rot="10800000">
            <a:off x="9575441" y="5676129"/>
            <a:ext cx="1708402" cy="109529"/>
            <a:chOff x="904702" y="1533987"/>
            <a:chExt cx="1708402" cy="109529"/>
          </a:xfrm>
        </p:grpSpPr>
        <p:sp>
          <p:nvSpPr>
            <p:cNvPr id="67" name="Rectángulo 66">
              <a:extLst>
                <a:ext uri="{FF2B5EF4-FFF2-40B4-BE49-F238E27FC236}">
                  <a16:creationId xmlns:a16="http://schemas.microsoft.com/office/drawing/2014/main" id="{C317CB25-96F8-F9DD-6B52-4B7152E38874}"/>
                </a:ext>
              </a:extLst>
            </p:cNvPr>
            <p:cNvSpPr/>
            <p:nvPr userDrawn="1"/>
          </p:nvSpPr>
          <p:spPr>
            <a:xfrm>
              <a:off x="904702" y="1533987"/>
              <a:ext cx="720000" cy="108000"/>
            </a:xfrm>
            <a:prstGeom prst="rect">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Elipse 67">
              <a:extLst>
                <a:ext uri="{FF2B5EF4-FFF2-40B4-BE49-F238E27FC236}">
                  <a16:creationId xmlns:a16="http://schemas.microsoft.com/office/drawing/2014/main" id="{ACB6967A-0652-B4F9-4903-67C62E631E51}"/>
                </a:ext>
              </a:extLst>
            </p:cNvPr>
            <p:cNvSpPr/>
            <p:nvPr userDrawn="1"/>
          </p:nvSpPr>
          <p:spPr>
            <a:xfrm>
              <a:off x="1810537" y="1535516"/>
              <a:ext cx="108000" cy="108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Elipse 68">
              <a:extLst>
                <a:ext uri="{FF2B5EF4-FFF2-40B4-BE49-F238E27FC236}">
                  <a16:creationId xmlns:a16="http://schemas.microsoft.com/office/drawing/2014/main" id="{55F2D12B-32CA-3313-61EF-904617BDD0FC}"/>
                </a:ext>
              </a:extLst>
            </p:cNvPr>
            <p:cNvSpPr/>
            <p:nvPr userDrawn="1"/>
          </p:nvSpPr>
          <p:spPr>
            <a:xfrm>
              <a:off x="2042060" y="1533987"/>
              <a:ext cx="108000" cy="108000"/>
            </a:xfrm>
            <a:prstGeom prst="ellipse">
              <a:avLst/>
            </a:prstGeom>
            <a:solidFill>
              <a:srgbClr val="94C1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Elipse 69">
              <a:extLst>
                <a:ext uri="{FF2B5EF4-FFF2-40B4-BE49-F238E27FC236}">
                  <a16:creationId xmlns:a16="http://schemas.microsoft.com/office/drawing/2014/main" id="{CB4BD023-5FB9-C7CE-3C40-AA66240F93EC}"/>
                </a:ext>
              </a:extLst>
            </p:cNvPr>
            <p:cNvSpPr/>
            <p:nvPr userDrawn="1"/>
          </p:nvSpPr>
          <p:spPr>
            <a:xfrm>
              <a:off x="2273582" y="1533987"/>
              <a:ext cx="108000" cy="108000"/>
            </a:xfrm>
            <a:prstGeom prst="ellipse">
              <a:avLst/>
            </a:prstGeom>
            <a:solidFill>
              <a:srgbClr val="36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Elipse 70">
              <a:extLst>
                <a:ext uri="{FF2B5EF4-FFF2-40B4-BE49-F238E27FC236}">
                  <a16:creationId xmlns:a16="http://schemas.microsoft.com/office/drawing/2014/main" id="{E42C023C-6CCC-73B3-27D7-75FBC8E4AE7C}"/>
                </a:ext>
              </a:extLst>
            </p:cNvPr>
            <p:cNvSpPr/>
            <p:nvPr userDrawn="1"/>
          </p:nvSpPr>
          <p:spPr>
            <a:xfrm>
              <a:off x="2505104" y="1533987"/>
              <a:ext cx="108000" cy="108000"/>
            </a:xfrm>
            <a:prstGeom prst="ellipse">
              <a:avLst/>
            </a:prstGeom>
            <a:solidFill>
              <a:srgbClr val="FEE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Elipse 71">
              <a:extLst>
                <a:ext uri="{FF2B5EF4-FFF2-40B4-BE49-F238E27FC236}">
                  <a16:creationId xmlns:a16="http://schemas.microsoft.com/office/drawing/2014/main" id="{8C05EEDA-62AC-B6F7-DF42-B004C0BBFD1C}"/>
                </a:ext>
              </a:extLst>
            </p:cNvPr>
            <p:cNvSpPr/>
            <p:nvPr userDrawn="1"/>
          </p:nvSpPr>
          <p:spPr>
            <a:xfrm>
              <a:off x="1579015" y="1533987"/>
              <a:ext cx="108000" cy="108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CuadroTexto 1">
            <a:extLst>
              <a:ext uri="{FF2B5EF4-FFF2-40B4-BE49-F238E27FC236}">
                <a16:creationId xmlns:a16="http://schemas.microsoft.com/office/drawing/2014/main" id="{8A22785F-0E16-3134-6C7B-CEF90876FB10}"/>
              </a:ext>
            </a:extLst>
          </p:cNvPr>
          <p:cNvSpPr txBox="1"/>
          <p:nvPr userDrawn="1"/>
        </p:nvSpPr>
        <p:spPr>
          <a:xfrm>
            <a:off x="3092335" y="6051962"/>
            <a:ext cx="8261465" cy="430887"/>
          </a:xfrm>
          <a:prstGeom prst="rect">
            <a:avLst/>
          </a:prstGeom>
          <a:noFill/>
        </p:spPr>
        <p:txBody>
          <a:bodyPr wrap="square" rtlCol="0">
            <a:spAutoFit/>
          </a:bodyPr>
          <a:lstStyle/>
          <a:p>
            <a:r>
              <a:rPr lang="en-GB" sz="1100"/>
              <a:t>Funded by the European Union. Views and opinions expressed are however those of the author(s) only and do not necessarily reflect those of the European Union or the Institute of Youth (INJUVE). Neither the European Union nor INJUVE can be held responsible for them.</a:t>
            </a:r>
          </a:p>
        </p:txBody>
      </p:sp>
    </p:spTree>
    <p:extLst>
      <p:ext uri="{BB962C8B-B14F-4D97-AF65-F5344CB8AC3E}">
        <p14:creationId xmlns:p14="http://schemas.microsoft.com/office/powerpoint/2010/main" val="346380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objec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2E1CB9-113E-F822-2E98-623042247330}"/>
              </a:ext>
            </a:extLst>
          </p:cNvPr>
          <p:cNvSpPr>
            <a:spLocks noGrp="1"/>
          </p:cNvSpPr>
          <p:nvPr>
            <p:ph type="title"/>
          </p:nvPr>
        </p:nvSpPr>
        <p:spPr>
          <a:xfrm>
            <a:off x="838200" y="340823"/>
            <a:ext cx="7790411" cy="1026014"/>
          </a:xfrm>
          <a:prstGeom prst="rect">
            <a:avLst/>
          </a:prstGeom>
        </p:spPr>
        <p:txBody>
          <a:bodyPr anchor="b"/>
          <a:lstStyle>
            <a:lvl1pPr>
              <a:defRPr sz="2800" b="1"/>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16C37E7E-C4C5-64DA-116B-66CC2BDC8B36}"/>
              </a:ext>
            </a:extLst>
          </p:cNvPr>
          <p:cNvSpPr>
            <a:spLocks noGrp="1"/>
          </p:cNvSpPr>
          <p:nvPr>
            <p:ph idx="1"/>
          </p:nvPr>
        </p:nvSpPr>
        <p:spPr>
          <a:xfrm>
            <a:off x="838200" y="1633140"/>
            <a:ext cx="10515600" cy="3937927"/>
          </a:xfrm>
          <a:prstGeom prst="rect">
            <a:avLst/>
          </a:prstGeom>
        </p:spPr>
        <p:txBody>
          <a:bodyPr/>
          <a:lstStyle>
            <a:lvl1pPr marL="0" indent="0">
              <a:buNone/>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a:p>
        </p:txBody>
      </p:sp>
      <p:pic>
        <p:nvPicPr>
          <p:cNvPr id="7" name="Imagen 6" descr="Imagen que contiene Texto&#10;&#10;Descripción generada automáticamente">
            <a:extLst>
              <a:ext uri="{FF2B5EF4-FFF2-40B4-BE49-F238E27FC236}">
                <a16:creationId xmlns:a16="http://schemas.microsoft.com/office/drawing/2014/main" id="{9652FC86-B7F0-45DF-E01C-3D065373C9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57328" y="611895"/>
            <a:ext cx="1935480" cy="483870"/>
          </a:xfrm>
          <a:prstGeom prst="rect">
            <a:avLst/>
          </a:prstGeom>
        </p:spPr>
      </p:pic>
      <p:pic>
        <p:nvPicPr>
          <p:cNvPr id="14" name="Imagen 13" descr="Texto&#10;&#10;Descripción generada automáticamente">
            <a:extLst>
              <a:ext uri="{FF2B5EF4-FFF2-40B4-BE49-F238E27FC236}">
                <a16:creationId xmlns:a16="http://schemas.microsoft.com/office/drawing/2014/main" id="{4DE3E7E2-D91C-2FC0-F43E-AD02489B34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8200" y="6057664"/>
            <a:ext cx="2043649" cy="455963"/>
          </a:xfrm>
          <a:prstGeom prst="rect">
            <a:avLst/>
          </a:prstGeom>
        </p:spPr>
      </p:pic>
      <p:sp>
        <p:nvSpPr>
          <p:cNvPr id="49" name="Rectángulo 48">
            <a:extLst>
              <a:ext uri="{FF2B5EF4-FFF2-40B4-BE49-F238E27FC236}">
                <a16:creationId xmlns:a16="http://schemas.microsoft.com/office/drawing/2014/main" id="{DDA62A7D-9C0F-ED3D-A80A-B5672C4D1CFC}"/>
              </a:ext>
            </a:extLst>
          </p:cNvPr>
          <p:cNvSpPr/>
          <p:nvPr userDrawn="1"/>
        </p:nvSpPr>
        <p:spPr>
          <a:xfrm>
            <a:off x="0" y="0"/>
            <a:ext cx="309483" cy="6858000"/>
          </a:xfrm>
          <a:prstGeom prst="rect">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upo 54">
            <a:extLst>
              <a:ext uri="{FF2B5EF4-FFF2-40B4-BE49-F238E27FC236}">
                <a16:creationId xmlns:a16="http://schemas.microsoft.com/office/drawing/2014/main" id="{40A6057E-697A-CBAF-C6DB-BD777159E584}"/>
              </a:ext>
            </a:extLst>
          </p:cNvPr>
          <p:cNvGrpSpPr/>
          <p:nvPr userDrawn="1"/>
        </p:nvGrpSpPr>
        <p:grpSpPr>
          <a:xfrm rot="10800000">
            <a:off x="9575441" y="5676129"/>
            <a:ext cx="1708402" cy="109529"/>
            <a:chOff x="904702" y="1533987"/>
            <a:chExt cx="1708402" cy="109529"/>
          </a:xfrm>
        </p:grpSpPr>
        <p:sp>
          <p:nvSpPr>
            <p:cNvPr id="56" name="Rectángulo 55">
              <a:extLst>
                <a:ext uri="{FF2B5EF4-FFF2-40B4-BE49-F238E27FC236}">
                  <a16:creationId xmlns:a16="http://schemas.microsoft.com/office/drawing/2014/main" id="{4D369D08-5B28-A8ED-012A-521B34F9C9AF}"/>
                </a:ext>
              </a:extLst>
            </p:cNvPr>
            <p:cNvSpPr/>
            <p:nvPr userDrawn="1"/>
          </p:nvSpPr>
          <p:spPr>
            <a:xfrm>
              <a:off x="904702" y="1533987"/>
              <a:ext cx="720000" cy="108000"/>
            </a:xfrm>
            <a:prstGeom prst="rect">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Elipse 56">
              <a:extLst>
                <a:ext uri="{FF2B5EF4-FFF2-40B4-BE49-F238E27FC236}">
                  <a16:creationId xmlns:a16="http://schemas.microsoft.com/office/drawing/2014/main" id="{F681B39B-0E98-FDED-977A-6F6CB0D8B92C}"/>
                </a:ext>
              </a:extLst>
            </p:cNvPr>
            <p:cNvSpPr/>
            <p:nvPr userDrawn="1"/>
          </p:nvSpPr>
          <p:spPr>
            <a:xfrm>
              <a:off x="1810537" y="1535516"/>
              <a:ext cx="108000" cy="108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Elipse 57">
              <a:extLst>
                <a:ext uri="{FF2B5EF4-FFF2-40B4-BE49-F238E27FC236}">
                  <a16:creationId xmlns:a16="http://schemas.microsoft.com/office/drawing/2014/main" id="{910FE8C3-638B-4026-C4DA-35FB7107AB6E}"/>
                </a:ext>
              </a:extLst>
            </p:cNvPr>
            <p:cNvSpPr/>
            <p:nvPr userDrawn="1"/>
          </p:nvSpPr>
          <p:spPr>
            <a:xfrm>
              <a:off x="2042060" y="1533987"/>
              <a:ext cx="108000" cy="108000"/>
            </a:xfrm>
            <a:prstGeom prst="ellipse">
              <a:avLst/>
            </a:prstGeom>
            <a:solidFill>
              <a:srgbClr val="94C1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ipse 58">
              <a:extLst>
                <a:ext uri="{FF2B5EF4-FFF2-40B4-BE49-F238E27FC236}">
                  <a16:creationId xmlns:a16="http://schemas.microsoft.com/office/drawing/2014/main" id="{03FF55A4-43DD-5E04-1A67-C6FF7C294149}"/>
                </a:ext>
              </a:extLst>
            </p:cNvPr>
            <p:cNvSpPr/>
            <p:nvPr userDrawn="1"/>
          </p:nvSpPr>
          <p:spPr>
            <a:xfrm>
              <a:off x="2273582" y="1533987"/>
              <a:ext cx="108000" cy="108000"/>
            </a:xfrm>
            <a:prstGeom prst="ellipse">
              <a:avLst/>
            </a:prstGeom>
            <a:solidFill>
              <a:srgbClr val="36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Elipse 59">
              <a:extLst>
                <a:ext uri="{FF2B5EF4-FFF2-40B4-BE49-F238E27FC236}">
                  <a16:creationId xmlns:a16="http://schemas.microsoft.com/office/drawing/2014/main" id="{B7601748-B6D8-B39F-295A-3EB530E1C414}"/>
                </a:ext>
              </a:extLst>
            </p:cNvPr>
            <p:cNvSpPr/>
            <p:nvPr userDrawn="1"/>
          </p:nvSpPr>
          <p:spPr>
            <a:xfrm>
              <a:off x="2505104" y="1533987"/>
              <a:ext cx="108000" cy="108000"/>
            </a:xfrm>
            <a:prstGeom prst="ellipse">
              <a:avLst/>
            </a:prstGeom>
            <a:solidFill>
              <a:srgbClr val="FEE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lipse 60">
              <a:extLst>
                <a:ext uri="{FF2B5EF4-FFF2-40B4-BE49-F238E27FC236}">
                  <a16:creationId xmlns:a16="http://schemas.microsoft.com/office/drawing/2014/main" id="{58994030-CA8D-2825-1B64-1ED6CF1D2661}"/>
                </a:ext>
              </a:extLst>
            </p:cNvPr>
            <p:cNvSpPr/>
            <p:nvPr userDrawn="1"/>
          </p:nvSpPr>
          <p:spPr>
            <a:xfrm>
              <a:off x="1579015" y="1533987"/>
              <a:ext cx="108000" cy="108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CuadroTexto 4">
            <a:extLst>
              <a:ext uri="{FF2B5EF4-FFF2-40B4-BE49-F238E27FC236}">
                <a16:creationId xmlns:a16="http://schemas.microsoft.com/office/drawing/2014/main" id="{A31D9E11-AC02-9C01-4CC1-336F3E61A26C}"/>
              </a:ext>
            </a:extLst>
          </p:cNvPr>
          <p:cNvSpPr txBox="1"/>
          <p:nvPr userDrawn="1"/>
        </p:nvSpPr>
        <p:spPr>
          <a:xfrm>
            <a:off x="3092335" y="6051962"/>
            <a:ext cx="8261465" cy="430887"/>
          </a:xfrm>
          <a:prstGeom prst="rect">
            <a:avLst/>
          </a:prstGeom>
          <a:noFill/>
        </p:spPr>
        <p:txBody>
          <a:bodyPr wrap="square" rtlCol="0">
            <a:spAutoFit/>
          </a:bodyPr>
          <a:lstStyle/>
          <a:p>
            <a:r>
              <a:rPr lang="en-GB" sz="1100"/>
              <a:t>Funded by the European Union. Views and opinions expressed are however those of the author(s) only and do not necessarily reflect those of the European Union or the Institute of Youth (INJUVE). Neither the European Union nor INJUVE can be held responsible for them.</a:t>
            </a:r>
          </a:p>
        </p:txBody>
      </p:sp>
    </p:spTree>
    <p:extLst>
      <p:ext uri="{BB962C8B-B14F-4D97-AF65-F5344CB8AC3E}">
        <p14:creationId xmlns:p14="http://schemas.microsoft.com/office/powerpoint/2010/main" val="82560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object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C9330F6-5ACE-2CD1-A28B-51488021370C}"/>
              </a:ext>
            </a:extLst>
          </p:cNvPr>
          <p:cNvSpPr>
            <a:spLocks noGrp="1"/>
          </p:cNvSpPr>
          <p:nvPr>
            <p:ph sz="half" idx="1"/>
          </p:nvPr>
        </p:nvSpPr>
        <p:spPr>
          <a:xfrm>
            <a:off x="838200" y="1633140"/>
            <a:ext cx="5181600" cy="3946394"/>
          </a:xfrm>
          <a:prstGeom prst="rect">
            <a:avLst/>
          </a:prstGeom>
        </p:spPr>
        <p:txBody>
          <a:bodyPr/>
          <a:lstStyle>
            <a:lvl1pPr marL="0" indent="0">
              <a:buNone/>
              <a:defRPr sz="1800"/>
            </a:lvl1pPr>
          </a:lstStyle>
          <a:p>
            <a:pPr lvl="0"/>
            <a:endParaRPr lang="en-GB"/>
          </a:p>
        </p:txBody>
      </p:sp>
      <p:sp>
        <p:nvSpPr>
          <p:cNvPr id="4" name="Marcador de contenido 3">
            <a:extLst>
              <a:ext uri="{FF2B5EF4-FFF2-40B4-BE49-F238E27FC236}">
                <a16:creationId xmlns:a16="http://schemas.microsoft.com/office/drawing/2014/main" id="{B29104D4-6091-6217-B288-97FE54F3611C}"/>
              </a:ext>
            </a:extLst>
          </p:cNvPr>
          <p:cNvSpPr>
            <a:spLocks noGrp="1"/>
          </p:cNvSpPr>
          <p:nvPr>
            <p:ph sz="half" idx="2"/>
          </p:nvPr>
        </p:nvSpPr>
        <p:spPr>
          <a:xfrm>
            <a:off x="6172200" y="1633139"/>
            <a:ext cx="5181600" cy="3946394"/>
          </a:xfrm>
          <a:prstGeom prst="rect">
            <a:avLst/>
          </a:prstGeom>
        </p:spPr>
        <p:txBody>
          <a:bodyPr/>
          <a:lstStyle>
            <a:lvl1pPr marL="0" indent="0">
              <a:buNone/>
              <a:defRPr sz="1800"/>
            </a:lvl1pPr>
          </a:lstStyle>
          <a:p>
            <a:pPr lvl="0"/>
            <a:endParaRPr lang="en-GB"/>
          </a:p>
        </p:txBody>
      </p:sp>
      <p:sp>
        <p:nvSpPr>
          <p:cNvPr id="8" name="Título 1">
            <a:extLst>
              <a:ext uri="{FF2B5EF4-FFF2-40B4-BE49-F238E27FC236}">
                <a16:creationId xmlns:a16="http://schemas.microsoft.com/office/drawing/2014/main" id="{F6CF2A1E-1AA1-73D4-A1FC-0B01A327DF9F}"/>
              </a:ext>
            </a:extLst>
          </p:cNvPr>
          <p:cNvSpPr>
            <a:spLocks noGrp="1"/>
          </p:cNvSpPr>
          <p:nvPr>
            <p:ph type="title"/>
          </p:nvPr>
        </p:nvSpPr>
        <p:spPr>
          <a:xfrm>
            <a:off x="838200" y="340823"/>
            <a:ext cx="7790411" cy="1026014"/>
          </a:xfrm>
          <a:prstGeom prst="rect">
            <a:avLst/>
          </a:prstGeom>
        </p:spPr>
        <p:txBody>
          <a:bodyPr anchor="b"/>
          <a:lstStyle>
            <a:lvl1pPr>
              <a:defRPr sz="2800" b="1"/>
            </a:lvl1pPr>
          </a:lstStyle>
          <a:p>
            <a:r>
              <a:rPr lang="es-ES"/>
              <a:t>Haga clic para modificar el estilo de título del patrón</a:t>
            </a:r>
            <a:endParaRPr lang="en-GB"/>
          </a:p>
        </p:txBody>
      </p:sp>
      <p:pic>
        <p:nvPicPr>
          <p:cNvPr id="9" name="Imagen 8" descr="Imagen que contiene Texto&#10;&#10;Descripción generada automáticamente">
            <a:extLst>
              <a:ext uri="{FF2B5EF4-FFF2-40B4-BE49-F238E27FC236}">
                <a16:creationId xmlns:a16="http://schemas.microsoft.com/office/drawing/2014/main" id="{4120CC68-7245-9B20-D886-1BEFF991ED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57328" y="611895"/>
            <a:ext cx="1935480" cy="483870"/>
          </a:xfrm>
          <a:prstGeom prst="rect">
            <a:avLst/>
          </a:prstGeom>
        </p:spPr>
      </p:pic>
      <p:pic>
        <p:nvPicPr>
          <p:cNvPr id="10" name="Imagen 9" descr="Texto&#10;&#10;Descripción generada automáticamente">
            <a:extLst>
              <a:ext uri="{FF2B5EF4-FFF2-40B4-BE49-F238E27FC236}">
                <a16:creationId xmlns:a16="http://schemas.microsoft.com/office/drawing/2014/main" id="{C9A00709-46BE-A179-4172-CDB46391F9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8200" y="6057664"/>
            <a:ext cx="2043649" cy="455963"/>
          </a:xfrm>
          <a:prstGeom prst="rect">
            <a:avLst/>
          </a:prstGeom>
        </p:spPr>
      </p:pic>
      <p:grpSp>
        <p:nvGrpSpPr>
          <p:cNvPr id="12" name="Grupo 11">
            <a:extLst>
              <a:ext uri="{FF2B5EF4-FFF2-40B4-BE49-F238E27FC236}">
                <a16:creationId xmlns:a16="http://schemas.microsoft.com/office/drawing/2014/main" id="{D5C542E4-A495-834D-318D-8E77B9FA4BB3}"/>
              </a:ext>
            </a:extLst>
          </p:cNvPr>
          <p:cNvGrpSpPr/>
          <p:nvPr userDrawn="1"/>
        </p:nvGrpSpPr>
        <p:grpSpPr>
          <a:xfrm rot="10800000">
            <a:off x="9575441" y="5676129"/>
            <a:ext cx="1708402" cy="109529"/>
            <a:chOff x="904702" y="1533987"/>
            <a:chExt cx="1708402" cy="109529"/>
          </a:xfrm>
        </p:grpSpPr>
        <p:sp>
          <p:nvSpPr>
            <p:cNvPr id="13" name="Rectángulo 12">
              <a:extLst>
                <a:ext uri="{FF2B5EF4-FFF2-40B4-BE49-F238E27FC236}">
                  <a16:creationId xmlns:a16="http://schemas.microsoft.com/office/drawing/2014/main" id="{458DB8C3-33A8-819D-939F-75CA20DB2594}"/>
                </a:ext>
              </a:extLst>
            </p:cNvPr>
            <p:cNvSpPr/>
            <p:nvPr userDrawn="1"/>
          </p:nvSpPr>
          <p:spPr>
            <a:xfrm>
              <a:off x="904702" y="1533987"/>
              <a:ext cx="720000" cy="108000"/>
            </a:xfrm>
            <a:prstGeom prst="rect">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lipse 13">
              <a:extLst>
                <a:ext uri="{FF2B5EF4-FFF2-40B4-BE49-F238E27FC236}">
                  <a16:creationId xmlns:a16="http://schemas.microsoft.com/office/drawing/2014/main" id="{AB50B099-C66B-4C50-D9A3-735AA636BD3E}"/>
                </a:ext>
              </a:extLst>
            </p:cNvPr>
            <p:cNvSpPr/>
            <p:nvPr userDrawn="1"/>
          </p:nvSpPr>
          <p:spPr>
            <a:xfrm>
              <a:off x="1810537" y="1535516"/>
              <a:ext cx="108000" cy="108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lipse 14">
              <a:extLst>
                <a:ext uri="{FF2B5EF4-FFF2-40B4-BE49-F238E27FC236}">
                  <a16:creationId xmlns:a16="http://schemas.microsoft.com/office/drawing/2014/main" id="{41C82D64-A569-3067-CD0D-14937928F066}"/>
                </a:ext>
              </a:extLst>
            </p:cNvPr>
            <p:cNvSpPr/>
            <p:nvPr userDrawn="1"/>
          </p:nvSpPr>
          <p:spPr>
            <a:xfrm>
              <a:off x="2042060" y="1533987"/>
              <a:ext cx="108000" cy="108000"/>
            </a:xfrm>
            <a:prstGeom prst="ellipse">
              <a:avLst/>
            </a:prstGeom>
            <a:solidFill>
              <a:srgbClr val="94C1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ipse 15">
              <a:extLst>
                <a:ext uri="{FF2B5EF4-FFF2-40B4-BE49-F238E27FC236}">
                  <a16:creationId xmlns:a16="http://schemas.microsoft.com/office/drawing/2014/main" id="{DE79576D-0DEE-4392-B183-DEFC8848D89A}"/>
                </a:ext>
              </a:extLst>
            </p:cNvPr>
            <p:cNvSpPr/>
            <p:nvPr userDrawn="1"/>
          </p:nvSpPr>
          <p:spPr>
            <a:xfrm>
              <a:off x="2273582" y="1533987"/>
              <a:ext cx="108000" cy="108000"/>
            </a:xfrm>
            <a:prstGeom prst="ellipse">
              <a:avLst/>
            </a:prstGeom>
            <a:solidFill>
              <a:srgbClr val="36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Elipse 16">
              <a:extLst>
                <a:ext uri="{FF2B5EF4-FFF2-40B4-BE49-F238E27FC236}">
                  <a16:creationId xmlns:a16="http://schemas.microsoft.com/office/drawing/2014/main" id="{E8B54E7E-2452-E954-B012-7A4ED94ABE88}"/>
                </a:ext>
              </a:extLst>
            </p:cNvPr>
            <p:cNvSpPr/>
            <p:nvPr userDrawn="1"/>
          </p:nvSpPr>
          <p:spPr>
            <a:xfrm>
              <a:off x="2505104" y="1533987"/>
              <a:ext cx="108000" cy="108000"/>
            </a:xfrm>
            <a:prstGeom prst="ellipse">
              <a:avLst/>
            </a:prstGeom>
            <a:solidFill>
              <a:srgbClr val="FEE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lipse 17">
              <a:extLst>
                <a:ext uri="{FF2B5EF4-FFF2-40B4-BE49-F238E27FC236}">
                  <a16:creationId xmlns:a16="http://schemas.microsoft.com/office/drawing/2014/main" id="{1CEFE897-26A3-BB7E-AFF7-F8848BBC54AF}"/>
                </a:ext>
              </a:extLst>
            </p:cNvPr>
            <p:cNvSpPr/>
            <p:nvPr userDrawn="1"/>
          </p:nvSpPr>
          <p:spPr>
            <a:xfrm>
              <a:off x="1579015" y="1533987"/>
              <a:ext cx="108000" cy="108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ángulo 18">
            <a:extLst>
              <a:ext uri="{FF2B5EF4-FFF2-40B4-BE49-F238E27FC236}">
                <a16:creationId xmlns:a16="http://schemas.microsoft.com/office/drawing/2014/main" id="{660E4FDF-5BE0-A429-6AB7-00BA14407402}"/>
              </a:ext>
            </a:extLst>
          </p:cNvPr>
          <p:cNvSpPr/>
          <p:nvPr userDrawn="1"/>
        </p:nvSpPr>
        <p:spPr>
          <a:xfrm>
            <a:off x="0" y="0"/>
            <a:ext cx="309483" cy="6858000"/>
          </a:xfrm>
          <a:prstGeom prst="rect">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uadroTexto 1">
            <a:extLst>
              <a:ext uri="{FF2B5EF4-FFF2-40B4-BE49-F238E27FC236}">
                <a16:creationId xmlns:a16="http://schemas.microsoft.com/office/drawing/2014/main" id="{EB352CBD-93DF-317F-8248-247E3574C77A}"/>
              </a:ext>
            </a:extLst>
          </p:cNvPr>
          <p:cNvSpPr txBox="1"/>
          <p:nvPr userDrawn="1"/>
        </p:nvSpPr>
        <p:spPr>
          <a:xfrm>
            <a:off x="3092335" y="6051962"/>
            <a:ext cx="8261465" cy="430887"/>
          </a:xfrm>
          <a:prstGeom prst="rect">
            <a:avLst/>
          </a:prstGeom>
          <a:noFill/>
        </p:spPr>
        <p:txBody>
          <a:bodyPr wrap="square" rtlCol="0">
            <a:spAutoFit/>
          </a:bodyPr>
          <a:lstStyle/>
          <a:p>
            <a:r>
              <a:rPr lang="en-GB" sz="1100"/>
              <a:t>Funded by the European Union. Views and opinions expressed are however those of the author(s) only and do not necessarily reflect those of the European Union or the Institute of Youth (INJUVE). Neither the European Union nor INJUVE can be held responsible for them.</a:t>
            </a:r>
          </a:p>
        </p:txBody>
      </p:sp>
    </p:spTree>
    <p:extLst>
      <p:ext uri="{BB962C8B-B14F-4D97-AF65-F5344CB8AC3E}">
        <p14:creationId xmlns:p14="http://schemas.microsoft.com/office/powerpoint/2010/main" val="1664477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objects with subtitles">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25BC0E0-9ABD-4051-5CE8-3D5C374A6F51}"/>
              </a:ext>
            </a:extLst>
          </p:cNvPr>
          <p:cNvSpPr>
            <a:spLocks noGrp="1"/>
          </p:cNvSpPr>
          <p:nvPr>
            <p:ph type="body" idx="1"/>
          </p:nvPr>
        </p:nvSpPr>
        <p:spPr>
          <a:xfrm>
            <a:off x="839788" y="1633141"/>
            <a:ext cx="5157787" cy="754460"/>
          </a:xfrm>
          <a:prstGeom prst="rect">
            <a:avLst/>
          </a:prstGeom>
        </p:spPr>
        <p:txBody>
          <a:bodyPr anchor="b"/>
          <a:lstStyle>
            <a:lvl1pPr marL="0" indent="0">
              <a:buNone/>
              <a:defRPr sz="2000" b="1">
                <a:solidFill>
                  <a:srgbClr val="E6342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1AE73F3-BF2F-10A0-36F4-E1ABB1D64E9D}"/>
              </a:ext>
            </a:extLst>
          </p:cNvPr>
          <p:cNvSpPr>
            <a:spLocks noGrp="1"/>
          </p:cNvSpPr>
          <p:nvPr>
            <p:ph sz="half" idx="2"/>
          </p:nvPr>
        </p:nvSpPr>
        <p:spPr>
          <a:xfrm>
            <a:off x="839788" y="2505075"/>
            <a:ext cx="5157787" cy="3063053"/>
          </a:xfrm>
          <a:prstGeom prst="rect">
            <a:avLst/>
          </a:prstGeom>
        </p:spPr>
        <p:txBody>
          <a:bodyPr/>
          <a:lstStyle>
            <a:lvl1pPr marL="0" indent="0">
              <a:buNone/>
              <a:defRPr sz="1600"/>
            </a:lvl1pPr>
          </a:lstStyle>
          <a:p>
            <a:pPr lvl="0"/>
            <a:endParaRPr lang="en-GB"/>
          </a:p>
        </p:txBody>
      </p:sp>
      <p:sp>
        <p:nvSpPr>
          <p:cNvPr id="5" name="Marcador de texto 4">
            <a:extLst>
              <a:ext uri="{FF2B5EF4-FFF2-40B4-BE49-F238E27FC236}">
                <a16:creationId xmlns:a16="http://schemas.microsoft.com/office/drawing/2014/main" id="{9CEF8812-A652-2E53-6B01-171E8C359E70}"/>
              </a:ext>
            </a:extLst>
          </p:cNvPr>
          <p:cNvSpPr>
            <a:spLocks noGrp="1"/>
          </p:cNvSpPr>
          <p:nvPr>
            <p:ph type="body" sz="quarter" idx="3"/>
          </p:nvPr>
        </p:nvSpPr>
        <p:spPr>
          <a:xfrm>
            <a:off x="6172200" y="1633141"/>
            <a:ext cx="5183188" cy="754460"/>
          </a:xfrm>
          <a:prstGeom prst="rect">
            <a:avLst/>
          </a:prstGeom>
        </p:spPr>
        <p:txBody>
          <a:bodyPr anchor="b"/>
          <a:lstStyle>
            <a:lvl1pPr marL="0" indent="0">
              <a:buNone/>
              <a:defRPr sz="2000" b="1">
                <a:solidFill>
                  <a:srgbClr val="E6342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CD212AA-2E22-B37E-7CFE-A8FC3A696737}"/>
              </a:ext>
            </a:extLst>
          </p:cNvPr>
          <p:cNvSpPr>
            <a:spLocks noGrp="1"/>
          </p:cNvSpPr>
          <p:nvPr>
            <p:ph sz="quarter" idx="4"/>
          </p:nvPr>
        </p:nvSpPr>
        <p:spPr>
          <a:xfrm>
            <a:off x="6172200" y="2505075"/>
            <a:ext cx="5183188" cy="3049058"/>
          </a:xfrm>
          <a:prstGeom prst="rect">
            <a:avLst/>
          </a:prstGeom>
        </p:spPr>
        <p:txBody>
          <a:bodyPr/>
          <a:lstStyle>
            <a:lvl1pPr marL="0" indent="0">
              <a:buNone/>
              <a:defRPr sz="1600"/>
            </a:lvl1pPr>
          </a:lstStyle>
          <a:p>
            <a:pPr lvl="0"/>
            <a:endParaRPr lang="en-GB"/>
          </a:p>
        </p:txBody>
      </p:sp>
      <p:sp>
        <p:nvSpPr>
          <p:cNvPr id="10" name="Rectángulo 9">
            <a:extLst>
              <a:ext uri="{FF2B5EF4-FFF2-40B4-BE49-F238E27FC236}">
                <a16:creationId xmlns:a16="http://schemas.microsoft.com/office/drawing/2014/main" id="{C6EDDAC1-4E65-CAFE-3897-584455212A80}"/>
              </a:ext>
            </a:extLst>
          </p:cNvPr>
          <p:cNvSpPr/>
          <p:nvPr userDrawn="1"/>
        </p:nvSpPr>
        <p:spPr>
          <a:xfrm>
            <a:off x="0" y="0"/>
            <a:ext cx="309483" cy="6858000"/>
          </a:xfrm>
          <a:prstGeom prst="rect">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ítulo 1">
            <a:extLst>
              <a:ext uri="{FF2B5EF4-FFF2-40B4-BE49-F238E27FC236}">
                <a16:creationId xmlns:a16="http://schemas.microsoft.com/office/drawing/2014/main" id="{36790F1B-29BD-7B81-23B8-2C282EE9F9F1}"/>
              </a:ext>
            </a:extLst>
          </p:cNvPr>
          <p:cNvSpPr>
            <a:spLocks noGrp="1"/>
          </p:cNvSpPr>
          <p:nvPr>
            <p:ph type="title"/>
          </p:nvPr>
        </p:nvSpPr>
        <p:spPr>
          <a:xfrm>
            <a:off x="838200" y="340823"/>
            <a:ext cx="7790411" cy="1026014"/>
          </a:xfrm>
          <a:prstGeom prst="rect">
            <a:avLst/>
          </a:prstGeom>
        </p:spPr>
        <p:txBody>
          <a:bodyPr anchor="b"/>
          <a:lstStyle>
            <a:lvl1pPr>
              <a:defRPr sz="2800" b="1"/>
            </a:lvl1pPr>
          </a:lstStyle>
          <a:p>
            <a:r>
              <a:rPr lang="es-ES"/>
              <a:t>Haga clic para modificar el estilo de título del patrón</a:t>
            </a:r>
            <a:endParaRPr lang="en-GB"/>
          </a:p>
        </p:txBody>
      </p:sp>
      <p:pic>
        <p:nvPicPr>
          <p:cNvPr id="12" name="Imagen 11" descr="Imagen que contiene Texto&#10;&#10;Descripción generada automáticamente">
            <a:extLst>
              <a:ext uri="{FF2B5EF4-FFF2-40B4-BE49-F238E27FC236}">
                <a16:creationId xmlns:a16="http://schemas.microsoft.com/office/drawing/2014/main" id="{1662EEB4-436A-322D-614A-D440396021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57328" y="611895"/>
            <a:ext cx="1935480" cy="483870"/>
          </a:xfrm>
          <a:prstGeom prst="rect">
            <a:avLst/>
          </a:prstGeom>
        </p:spPr>
      </p:pic>
      <p:pic>
        <p:nvPicPr>
          <p:cNvPr id="13" name="Imagen 12" descr="Texto&#10;&#10;Descripción generada automáticamente">
            <a:extLst>
              <a:ext uri="{FF2B5EF4-FFF2-40B4-BE49-F238E27FC236}">
                <a16:creationId xmlns:a16="http://schemas.microsoft.com/office/drawing/2014/main" id="{D22B3B30-0CB0-6261-0119-E2C21D3A22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8200" y="6057664"/>
            <a:ext cx="2043649" cy="455963"/>
          </a:xfrm>
          <a:prstGeom prst="rect">
            <a:avLst/>
          </a:prstGeom>
        </p:spPr>
      </p:pic>
      <p:grpSp>
        <p:nvGrpSpPr>
          <p:cNvPr id="15" name="Grupo 14">
            <a:extLst>
              <a:ext uri="{FF2B5EF4-FFF2-40B4-BE49-F238E27FC236}">
                <a16:creationId xmlns:a16="http://schemas.microsoft.com/office/drawing/2014/main" id="{71D3717B-A1E0-04DE-3603-0CDAC6C1F1E8}"/>
              </a:ext>
            </a:extLst>
          </p:cNvPr>
          <p:cNvGrpSpPr/>
          <p:nvPr userDrawn="1"/>
        </p:nvGrpSpPr>
        <p:grpSpPr>
          <a:xfrm rot="10800000">
            <a:off x="9575441" y="5676129"/>
            <a:ext cx="1708402" cy="109529"/>
            <a:chOff x="904702" y="1533987"/>
            <a:chExt cx="1708402" cy="109529"/>
          </a:xfrm>
        </p:grpSpPr>
        <p:sp>
          <p:nvSpPr>
            <p:cNvPr id="16" name="Rectángulo 15">
              <a:extLst>
                <a:ext uri="{FF2B5EF4-FFF2-40B4-BE49-F238E27FC236}">
                  <a16:creationId xmlns:a16="http://schemas.microsoft.com/office/drawing/2014/main" id="{E715797C-8539-BEB5-C3C2-A0D0A0E22604}"/>
                </a:ext>
              </a:extLst>
            </p:cNvPr>
            <p:cNvSpPr/>
            <p:nvPr userDrawn="1"/>
          </p:nvSpPr>
          <p:spPr>
            <a:xfrm>
              <a:off x="904702" y="1533987"/>
              <a:ext cx="720000" cy="108000"/>
            </a:xfrm>
            <a:prstGeom prst="rect">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Elipse 16">
              <a:extLst>
                <a:ext uri="{FF2B5EF4-FFF2-40B4-BE49-F238E27FC236}">
                  <a16:creationId xmlns:a16="http://schemas.microsoft.com/office/drawing/2014/main" id="{CE30B77D-7E43-ADE1-5467-BFB1B0886457}"/>
                </a:ext>
              </a:extLst>
            </p:cNvPr>
            <p:cNvSpPr/>
            <p:nvPr userDrawn="1"/>
          </p:nvSpPr>
          <p:spPr>
            <a:xfrm>
              <a:off x="1810537" y="1535516"/>
              <a:ext cx="108000" cy="108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lipse 17">
              <a:extLst>
                <a:ext uri="{FF2B5EF4-FFF2-40B4-BE49-F238E27FC236}">
                  <a16:creationId xmlns:a16="http://schemas.microsoft.com/office/drawing/2014/main" id="{F4D59BB6-7F1C-1EFE-F5E2-0FE5238A15A9}"/>
                </a:ext>
              </a:extLst>
            </p:cNvPr>
            <p:cNvSpPr/>
            <p:nvPr userDrawn="1"/>
          </p:nvSpPr>
          <p:spPr>
            <a:xfrm>
              <a:off x="2042060" y="1533987"/>
              <a:ext cx="108000" cy="108000"/>
            </a:xfrm>
            <a:prstGeom prst="ellipse">
              <a:avLst/>
            </a:prstGeom>
            <a:solidFill>
              <a:srgbClr val="94C1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Elipse 18">
              <a:extLst>
                <a:ext uri="{FF2B5EF4-FFF2-40B4-BE49-F238E27FC236}">
                  <a16:creationId xmlns:a16="http://schemas.microsoft.com/office/drawing/2014/main" id="{156C32B1-DAB5-F688-ACA3-9328C1B4F7CE}"/>
                </a:ext>
              </a:extLst>
            </p:cNvPr>
            <p:cNvSpPr/>
            <p:nvPr userDrawn="1"/>
          </p:nvSpPr>
          <p:spPr>
            <a:xfrm>
              <a:off x="2273582" y="1533987"/>
              <a:ext cx="108000" cy="108000"/>
            </a:xfrm>
            <a:prstGeom prst="ellipse">
              <a:avLst/>
            </a:prstGeom>
            <a:solidFill>
              <a:srgbClr val="36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Elipse 19">
              <a:extLst>
                <a:ext uri="{FF2B5EF4-FFF2-40B4-BE49-F238E27FC236}">
                  <a16:creationId xmlns:a16="http://schemas.microsoft.com/office/drawing/2014/main" id="{C1D76321-595D-A0B1-8D48-A5636AB30914}"/>
                </a:ext>
              </a:extLst>
            </p:cNvPr>
            <p:cNvSpPr/>
            <p:nvPr userDrawn="1"/>
          </p:nvSpPr>
          <p:spPr>
            <a:xfrm>
              <a:off x="2505104" y="1533987"/>
              <a:ext cx="108000" cy="108000"/>
            </a:xfrm>
            <a:prstGeom prst="ellipse">
              <a:avLst/>
            </a:prstGeom>
            <a:solidFill>
              <a:srgbClr val="FEE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Elipse 20">
              <a:extLst>
                <a:ext uri="{FF2B5EF4-FFF2-40B4-BE49-F238E27FC236}">
                  <a16:creationId xmlns:a16="http://schemas.microsoft.com/office/drawing/2014/main" id="{6474979A-E1EF-2DE2-C8F7-762CDA7F42BE}"/>
                </a:ext>
              </a:extLst>
            </p:cNvPr>
            <p:cNvSpPr/>
            <p:nvPr userDrawn="1"/>
          </p:nvSpPr>
          <p:spPr>
            <a:xfrm>
              <a:off x="1579015" y="1533987"/>
              <a:ext cx="108000" cy="108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CuadroTexto 1">
            <a:extLst>
              <a:ext uri="{FF2B5EF4-FFF2-40B4-BE49-F238E27FC236}">
                <a16:creationId xmlns:a16="http://schemas.microsoft.com/office/drawing/2014/main" id="{FA430303-9419-A455-1A73-D49339AE5833}"/>
              </a:ext>
            </a:extLst>
          </p:cNvPr>
          <p:cNvSpPr txBox="1"/>
          <p:nvPr userDrawn="1"/>
        </p:nvSpPr>
        <p:spPr>
          <a:xfrm>
            <a:off x="3092335" y="6051962"/>
            <a:ext cx="8261465" cy="430887"/>
          </a:xfrm>
          <a:prstGeom prst="rect">
            <a:avLst/>
          </a:prstGeom>
          <a:noFill/>
        </p:spPr>
        <p:txBody>
          <a:bodyPr wrap="square" rtlCol="0">
            <a:spAutoFit/>
          </a:bodyPr>
          <a:lstStyle/>
          <a:p>
            <a:r>
              <a:rPr lang="en-GB" sz="1100"/>
              <a:t>Funded by the European Union. Views and opinions expressed are however those of the author(s) only and do not necessarily reflect those of the European Union or the Institute of Youth (INJUVE). Neither the European Union nor INJUVE can be held responsible for them.</a:t>
            </a:r>
          </a:p>
        </p:txBody>
      </p:sp>
    </p:spTree>
    <p:extLst>
      <p:ext uri="{BB962C8B-B14F-4D97-AF65-F5344CB8AC3E}">
        <p14:creationId xmlns:p14="http://schemas.microsoft.com/office/powerpoint/2010/main" val="87145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Lateral layou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E6123C-8E37-B2EB-919D-34C6A0474EA1}"/>
              </a:ext>
            </a:extLst>
          </p:cNvPr>
          <p:cNvSpPr>
            <a:spLocks noGrp="1"/>
          </p:cNvSpPr>
          <p:nvPr>
            <p:ph type="title"/>
          </p:nvPr>
        </p:nvSpPr>
        <p:spPr>
          <a:xfrm>
            <a:off x="839788" y="457200"/>
            <a:ext cx="3932237" cy="1600200"/>
          </a:xfrm>
          <a:prstGeom prst="rect">
            <a:avLst/>
          </a:prstGeom>
        </p:spPr>
        <p:txBody>
          <a:bodyPr anchor="b"/>
          <a:lstStyle>
            <a:lvl1pPr>
              <a:defRPr sz="2800" b="1"/>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28FA5170-3A5B-4E85-D8DF-86A8C869D4E6}"/>
              </a:ext>
            </a:extLst>
          </p:cNvPr>
          <p:cNvSpPr>
            <a:spLocks noGrp="1"/>
          </p:cNvSpPr>
          <p:nvPr>
            <p:ph idx="1"/>
          </p:nvPr>
        </p:nvSpPr>
        <p:spPr>
          <a:xfrm>
            <a:off x="5183188" y="1278738"/>
            <a:ext cx="6172200" cy="4292329"/>
          </a:xfrm>
          <a:prstGeom prst="rect">
            <a:avLst/>
          </a:prstGeom>
        </p:spPr>
        <p:txBody>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GB"/>
          </a:p>
        </p:txBody>
      </p:sp>
      <p:sp>
        <p:nvSpPr>
          <p:cNvPr id="4" name="Marcador de texto 3">
            <a:extLst>
              <a:ext uri="{FF2B5EF4-FFF2-40B4-BE49-F238E27FC236}">
                <a16:creationId xmlns:a16="http://schemas.microsoft.com/office/drawing/2014/main" id="{ACF0EF77-6400-BEA6-3D04-9202A49FA9D1}"/>
              </a:ext>
            </a:extLst>
          </p:cNvPr>
          <p:cNvSpPr>
            <a:spLocks noGrp="1"/>
          </p:cNvSpPr>
          <p:nvPr>
            <p:ph type="body" sz="half" idx="2"/>
          </p:nvPr>
        </p:nvSpPr>
        <p:spPr>
          <a:xfrm>
            <a:off x="839788" y="2057400"/>
            <a:ext cx="3932237" cy="351366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Rectángulo 7">
            <a:extLst>
              <a:ext uri="{FF2B5EF4-FFF2-40B4-BE49-F238E27FC236}">
                <a16:creationId xmlns:a16="http://schemas.microsoft.com/office/drawing/2014/main" id="{559683ED-55B9-3D72-BE6C-38E9D4250FDC}"/>
              </a:ext>
            </a:extLst>
          </p:cNvPr>
          <p:cNvSpPr/>
          <p:nvPr userDrawn="1"/>
        </p:nvSpPr>
        <p:spPr>
          <a:xfrm>
            <a:off x="0" y="0"/>
            <a:ext cx="309483" cy="6858000"/>
          </a:xfrm>
          <a:prstGeom prst="rect">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Imagen 8" descr="Texto&#10;&#10;Descripción generada automáticamente">
            <a:extLst>
              <a:ext uri="{FF2B5EF4-FFF2-40B4-BE49-F238E27FC236}">
                <a16:creationId xmlns:a16="http://schemas.microsoft.com/office/drawing/2014/main" id="{77F8436E-46A6-B8AA-8012-872B73B34F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6057664"/>
            <a:ext cx="2043649" cy="455963"/>
          </a:xfrm>
          <a:prstGeom prst="rect">
            <a:avLst/>
          </a:prstGeom>
        </p:spPr>
      </p:pic>
      <p:grpSp>
        <p:nvGrpSpPr>
          <p:cNvPr id="11" name="Grupo 10">
            <a:extLst>
              <a:ext uri="{FF2B5EF4-FFF2-40B4-BE49-F238E27FC236}">
                <a16:creationId xmlns:a16="http://schemas.microsoft.com/office/drawing/2014/main" id="{3EFAE89D-0EB9-BE74-00C4-F8422AA795AE}"/>
              </a:ext>
            </a:extLst>
          </p:cNvPr>
          <p:cNvGrpSpPr/>
          <p:nvPr userDrawn="1"/>
        </p:nvGrpSpPr>
        <p:grpSpPr>
          <a:xfrm rot="10800000">
            <a:off x="9575441" y="5676129"/>
            <a:ext cx="1708402" cy="109529"/>
            <a:chOff x="904702" y="1533987"/>
            <a:chExt cx="1708402" cy="109529"/>
          </a:xfrm>
        </p:grpSpPr>
        <p:sp>
          <p:nvSpPr>
            <p:cNvPr id="12" name="Rectángulo 11">
              <a:extLst>
                <a:ext uri="{FF2B5EF4-FFF2-40B4-BE49-F238E27FC236}">
                  <a16:creationId xmlns:a16="http://schemas.microsoft.com/office/drawing/2014/main" id="{0983C941-1884-8A9D-C35D-98C427E2160C}"/>
                </a:ext>
              </a:extLst>
            </p:cNvPr>
            <p:cNvSpPr/>
            <p:nvPr userDrawn="1"/>
          </p:nvSpPr>
          <p:spPr>
            <a:xfrm>
              <a:off x="904702" y="1533987"/>
              <a:ext cx="720000" cy="108000"/>
            </a:xfrm>
            <a:prstGeom prst="rect">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lipse 12">
              <a:extLst>
                <a:ext uri="{FF2B5EF4-FFF2-40B4-BE49-F238E27FC236}">
                  <a16:creationId xmlns:a16="http://schemas.microsoft.com/office/drawing/2014/main" id="{CE2B95B8-8614-134A-5C63-5868D5445BF7}"/>
                </a:ext>
              </a:extLst>
            </p:cNvPr>
            <p:cNvSpPr/>
            <p:nvPr userDrawn="1"/>
          </p:nvSpPr>
          <p:spPr>
            <a:xfrm>
              <a:off x="1810537" y="1535516"/>
              <a:ext cx="108000" cy="108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lipse 13">
              <a:extLst>
                <a:ext uri="{FF2B5EF4-FFF2-40B4-BE49-F238E27FC236}">
                  <a16:creationId xmlns:a16="http://schemas.microsoft.com/office/drawing/2014/main" id="{EB62C31E-81B4-B82F-31AA-D14C3601631F}"/>
                </a:ext>
              </a:extLst>
            </p:cNvPr>
            <p:cNvSpPr/>
            <p:nvPr userDrawn="1"/>
          </p:nvSpPr>
          <p:spPr>
            <a:xfrm>
              <a:off x="2042060" y="1533987"/>
              <a:ext cx="108000" cy="108000"/>
            </a:xfrm>
            <a:prstGeom prst="ellipse">
              <a:avLst/>
            </a:prstGeom>
            <a:solidFill>
              <a:srgbClr val="94C1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lipse 14">
              <a:extLst>
                <a:ext uri="{FF2B5EF4-FFF2-40B4-BE49-F238E27FC236}">
                  <a16:creationId xmlns:a16="http://schemas.microsoft.com/office/drawing/2014/main" id="{116492A8-B158-CC32-565C-C177ABAA0373}"/>
                </a:ext>
              </a:extLst>
            </p:cNvPr>
            <p:cNvSpPr/>
            <p:nvPr userDrawn="1"/>
          </p:nvSpPr>
          <p:spPr>
            <a:xfrm>
              <a:off x="2273582" y="1533987"/>
              <a:ext cx="108000" cy="108000"/>
            </a:xfrm>
            <a:prstGeom prst="ellipse">
              <a:avLst/>
            </a:prstGeom>
            <a:solidFill>
              <a:srgbClr val="36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ipse 15">
              <a:extLst>
                <a:ext uri="{FF2B5EF4-FFF2-40B4-BE49-F238E27FC236}">
                  <a16:creationId xmlns:a16="http://schemas.microsoft.com/office/drawing/2014/main" id="{63EF0C93-D324-4795-0D97-4B7B62217C71}"/>
                </a:ext>
              </a:extLst>
            </p:cNvPr>
            <p:cNvSpPr/>
            <p:nvPr userDrawn="1"/>
          </p:nvSpPr>
          <p:spPr>
            <a:xfrm>
              <a:off x="2505104" y="1533987"/>
              <a:ext cx="108000" cy="108000"/>
            </a:xfrm>
            <a:prstGeom prst="ellipse">
              <a:avLst/>
            </a:prstGeom>
            <a:solidFill>
              <a:srgbClr val="FEE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Elipse 16">
              <a:extLst>
                <a:ext uri="{FF2B5EF4-FFF2-40B4-BE49-F238E27FC236}">
                  <a16:creationId xmlns:a16="http://schemas.microsoft.com/office/drawing/2014/main" id="{A15DA6B1-F717-074A-BC99-416770B160EB}"/>
                </a:ext>
              </a:extLst>
            </p:cNvPr>
            <p:cNvSpPr/>
            <p:nvPr userDrawn="1"/>
          </p:nvSpPr>
          <p:spPr>
            <a:xfrm>
              <a:off x="1579015" y="1533987"/>
              <a:ext cx="108000" cy="108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8" name="Imagen 17" descr="Imagen que contiene Texto&#10;&#10;Descripción generada automáticamente">
            <a:extLst>
              <a:ext uri="{FF2B5EF4-FFF2-40B4-BE49-F238E27FC236}">
                <a16:creationId xmlns:a16="http://schemas.microsoft.com/office/drawing/2014/main" id="{8C6A1E49-4C42-CF96-DF38-9EB50D00792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57328" y="611895"/>
            <a:ext cx="1935480" cy="483870"/>
          </a:xfrm>
          <a:prstGeom prst="rect">
            <a:avLst/>
          </a:prstGeom>
        </p:spPr>
      </p:pic>
      <p:sp>
        <p:nvSpPr>
          <p:cNvPr id="5" name="CuadroTexto 4">
            <a:extLst>
              <a:ext uri="{FF2B5EF4-FFF2-40B4-BE49-F238E27FC236}">
                <a16:creationId xmlns:a16="http://schemas.microsoft.com/office/drawing/2014/main" id="{C3A18ED7-AA6F-6573-ECE1-94CBC5037F68}"/>
              </a:ext>
            </a:extLst>
          </p:cNvPr>
          <p:cNvSpPr txBox="1"/>
          <p:nvPr userDrawn="1"/>
        </p:nvSpPr>
        <p:spPr>
          <a:xfrm>
            <a:off x="3092335" y="6051962"/>
            <a:ext cx="8261465" cy="430887"/>
          </a:xfrm>
          <a:prstGeom prst="rect">
            <a:avLst/>
          </a:prstGeom>
          <a:noFill/>
        </p:spPr>
        <p:txBody>
          <a:bodyPr wrap="square" rtlCol="0">
            <a:spAutoFit/>
          </a:bodyPr>
          <a:lstStyle/>
          <a:p>
            <a:r>
              <a:rPr lang="en-GB" sz="1100"/>
              <a:t>Funded by the European Union. Views and opinions expressed are however those of the author(s) only and do not necessarily reflect those of the European Union or the Institute of Youth (INJUVE). Neither the European Union nor INJUVE can be held responsible for them.</a:t>
            </a:r>
          </a:p>
        </p:txBody>
      </p:sp>
    </p:spTree>
    <p:extLst>
      <p:ext uri="{BB962C8B-B14F-4D97-AF65-F5344CB8AC3E}">
        <p14:creationId xmlns:p14="http://schemas.microsoft.com/office/powerpoint/2010/main" val="146398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with style">
    <p:spTree>
      <p:nvGrpSpPr>
        <p:cNvPr id="1" name=""/>
        <p:cNvGrpSpPr/>
        <p:nvPr/>
      </p:nvGrpSpPr>
      <p:grpSpPr>
        <a:xfrm>
          <a:off x="0" y="0"/>
          <a:ext cx="0" cy="0"/>
          <a:chOff x="0" y="0"/>
          <a:chExt cx="0" cy="0"/>
        </a:xfrm>
      </p:grpSpPr>
      <p:pic>
        <p:nvPicPr>
          <p:cNvPr id="5" name="Imagen 4" descr="Texto&#10;&#10;Descripción generada automáticamente">
            <a:extLst>
              <a:ext uri="{FF2B5EF4-FFF2-40B4-BE49-F238E27FC236}">
                <a16:creationId xmlns:a16="http://schemas.microsoft.com/office/drawing/2014/main" id="{40E06BD0-DC4E-50B4-1A51-F07BD8EDD1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6057664"/>
            <a:ext cx="2043649" cy="455963"/>
          </a:xfrm>
          <a:prstGeom prst="rect">
            <a:avLst/>
          </a:prstGeom>
        </p:spPr>
      </p:pic>
      <p:grpSp>
        <p:nvGrpSpPr>
          <p:cNvPr id="7" name="Grupo 6">
            <a:extLst>
              <a:ext uri="{FF2B5EF4-FFF2-40B4-BE49-F238E27FC236}">
                <a16:creationId xmlns:a16="http://schemas.microsoft.com/office/drawing/2014/main" id="{3E0D256E-4094-96E6-3A5F-099812D1A50B}"/>
              </a:ext>
            </a:extLst>
          </p:cNvPr>
          <p:cNvGrpSpPr/>
          <p:nvPr userDrawn="1"/>
        </p:nvGrpSpPr>
        <p:grpSpPr>
          <a:xfrm rot="10800000">
            <a:off x="9575441" y="5676129"/>
            <a:ext cx="1708402" cy="109529"/>
            <a:chOff x="904702" y="1533987"/>
            <a:chExt cx="1708402" cy="109529"/>
          </a:xfrm>
        </p:grpSpPr>
        <p:sp>
          <p:nvSpPr>
            <p:cNvPr id="8" name="Rectángulo 7">
              <a:extLst>
                <a:ext uri="{FF2B5EF4-FFF2-40B4-BE49-F238E27FC236}">
                  <a16:creationId xmlns:a16="http://schemas.microsoft.com/office/drawing/2014/main" id="{00114C96-816F-A0A6-83B2-4594E2D9A8E3}"/>
                </a:ext>
              </a:extLst>
            </p:cNvPr>
            <p:cNvSpPr/>
            <p:nvPr userDrawn="1"/>
          </p:nvSpPr>
          <p:spPr>
            <a:xfrm>
              <a:off x="904702" y="1533987"/>
              <a:ext cx="720000" cy="108000"/>
            </a:xfrm>
            <a:prstGeom prst="rect">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ipse 8">
              <a:extLst>
                <a:ext uri="{FF2B5EF4-FFF2-40B4-BE49-F238E27FC236}">
                  <a16:creationId xmlns:a16="http://schemas.microsoft.com/office/drawing/2014/main" id="{39723C18-634C-BF12-8391-9D4593ECAA1C}"/>
                </a:ext>
              </a:extLst>
            </p:cNvPr>
            <p:cNvSpPr/>
            <p:nvPr userDrawn="1"/>
          </p:nvSpPr>
          <p:spPr>
            <a:xfrm>
              <a:off x="1810537" y="1535516"/>
              <a:ext cx="108000" cy="108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ipse 9">
              <a:extLst>
                <a:ext uri="{FF2B5EF4-FFF2-40B4-BE49-F238E27FC236}">
                  <a16:creationId xmlns:a16="http://schemas.microsoft.com/office/drawing/2014/main" id="{058E8996-B727-3447-51E1-74D84383F995}"/>
                </a:ext>
              </a:extLst>
            </p:cNvPr>
            <p:cNvSpPr/>
            <p:nvPr userDrawn="1"/>
          </p:nvSpPr>
          <p:spPr>
            <a:xfrm>
              <a:off x="2042060" y="1533987"/>
              <a:ext cx="108000" cy="108000"/>
            </a:xfrm>
            <a:prstGeom prst="ellipse">
              <a:avLst/>
            </a:prstGeom>
            <a:solidFill>
              <a:srgbClr val="94C1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e 10">
              <a:extLst>
                <a:ext uri="{FF2B5EF4-FFF2-40B4-BE49-F238E27FC236}">
                  <a16:creationId xmlns:a16="http://schemas.microsoft.com/office/drawing/2014/main" id="{522E727E-D285-762E-774E-6F0DA844070B}"/>
                </a:ext>
              </a:extLst>
            </p:cNvPr>
            <p:cNvSpPr/>
            <p:nvPr userDrawn="1"/>
          </p:nvSpPr>
          <p:spPr>
            <a:xfrm>
              <a:off x="2273582" y="1533987"/>
              <a:ext cx="108000" cy="108000"/>
            </a:xfrm>
            <a:prstGeom prst="ellipse">
              <a:avLst/>
            </a:prstGeom>
            <a:solidFill>
              <a:srgbClr val="36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lipse 11">
              <a:extLst>
                <a:ext uri="{FF2B5EF4-FFF2-40B4-BE49-F238E27FC236}">
                  <a16:creationId xmlns:a16="http://schemas.microsoft.com/office/drawing/2014/main" id="{F1221036-22A0-6A8D-9ACD-A4D44D927464}"/>
                </a:ext>
              </a:extLst>
            </p:cNvPr>
            <p:cNvSpPr/>
            <p:nvPr userDrawn="1"/>
          </p:nvSpPr>
          <p:spPr>
            <a:xfrm>
              <a:off x="2505104" y="1533987"/>
              <a:ext cx="108000" cy="108000"/>
            </a:xfrm>
            <a:prstGeom prst="ellipse">
              <a:avLst/>
            </a:prstGeom>
            <a:solidFill>
              <a:srgbClr val="FEE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lipse 12">
              <a:extLst>
                <a:ext uri="{FF2B5EF4-FFF2-40B4-BE49-F238E27FC236}">
                  <a16:creationId xmlns:a16="http://schemas.microsoft.com/office/drawing/2014/main" id="{716FD144-BF6D-FA4D-EA13-E30E73C46E74}"/>
                </a:ext>
              </a:extLst>
            </p:cNvPr>
            <p:cNvSpPr/>
            <p:nvPr userDrawn="1"/>
          </p:nvSpPr>
          <p:spPr>
            <a:xfrm>
              <a:off x="1579015" y="1533987"/>
              <a:ext cx="108000" cy="108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ángulo 13">
            <a:extLst>
              <a:ext uri="{FF2B5EF4-FFF2-40B4-BE49-F238E27FC236}">
                <a16:creationId xmlns:a16="http://schemas.microsoft.com/office/drawing/2014/main" id="{62EFF10E-BBB9-801E-BC61-8DE1E0D4F6CC}"/>
              </a:ext>
            </a:extLst>
          </p:cNvPr>
          <p:cNvSpPr/>
          <p:nvPr userDrawn="1"/>
        </p:nvSpPr>
        <p:spPr>
          <a:xfrm>
            <a:off x="0" y="0"/>
            <a:ext cx="309483" cy="6858000"/>
          </a:xfrm>
          <a:prstGeom prst="rect">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Imagen 14" descr="Imagen que contiene Texto&#10;&#10;Descripción generada automáticamente">
            <a:extLst>
              <a:ext uri="{FF2B5EF4-FFF2-40B4-BE49-F238E27FC236}">
                <a16:creationId xmlns:a16="http://schemas.microsoft.com/office/drawing/2014/main" id="{99FFE6AE-5AE1-32F8-60BD-288A291320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57328" y="611895"/>
            <a:ext cx="1935480" cy="483870"/>
          </a:xfrm>
          <a:prstGeom prst="rect">
            <a:avLst/>
          </a:prstGeom>
        </p:spPr>
      </p:pic>
      <p:sp>
        <p:nvSpPr>
          <p:cNvPr id="2" name="CuadroTexto 1">
            <a:extLst>
              <a:ext uri="{FF2B5EF4-FFF2-40B4-BE49-F238E27FC236}">
                <a16:creationId xmlns:a16="http://schemas.microsoft.com/office/drawing/2014/main" id="{7758BC1D-1185-EAE6-A7CD-43CBB62FA9F9}"/>
              </a:ext>
            </a:extLst>
          </p:cNvPr>
          <p:cNvSpPr txBox="1"/>
          <p:nvPr userDrawn="1"/>
        </p:nvSpPr>
        <p:spPr>
          <a:xfrm>
            <a:off x="3092335" y="6051962"/>
            <a:ext cx="8261465" cy="430887"/>
          </a:xfrm>
          <a:prstGeom prst="rect">
            <a:avLst/>
          </a:prstGeom>
          <a:noFill/>
        </p:spPr>
        <p:txBody>
          <a:bodyPr wrap="square" rtlCol="0">
            <a:spAutoFit/>
          </a:bodyPr>
          <a:lstStyle/>
          <a:p>
            <a:r>
              <a:rPr lang="en-GB" sz="1100"/>
              <a:t>Funded by the European Union. Views and opinions expressed are however those of the author(s) only and do not necessarily reflect those of the European Union or the Institute of Youth (INJUVE). Neither the European Union nor INJUVE can be held responsible for them.</a:t>
            </a:r>
          </a:p>
        </p:txBody>
      </p:sp>
    </p:spTree>
    <p:extLst>
      <p:ext uri="{BB962C8B-B14F-4D97-AF65-F5344CB8AC3E}">
        <p14:creationId xmlns:p14="http://schemas.microsoft.com/office/powerpoint/2010/main" val="362905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 disclaimer">
    <p:spTree>
      <p:nvGrpSpPr>
        <p:cNvPr id="1" name=""/>
        <p:cNvGrpSpPr/>
        <p:nvPr/>
      </p:nvGrpSpPr>
      <p:grpSpPr>
        <a:xfrm>
          <a:off x="0" y="0"/>
          <a:ext cx="0" cy="0"/>
          <a:chOff x="0" y="0"/>
          <a:chExt cx="0" cy="0"/>
        </a:xfrm>
      </p:grpSpPr>
      <p:pic>
        <p:nvPicPr>
          <p:cNvPr id="3" name="Imagen 2" descr="Texto&#10;&#10;Descripción generada automáticamente">
            <a:extLst>
              <a:ext uri="{FF2B5EF4-FFF2-40B4-BE49-F238E27FC236}">
                <a16:creationId xmlns:a16="http://schemas.microsoft.com/office/drawing/2014/main" id="{7D7269E4-2FC4-EFC3-80D0-EDEF7D2877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6057664"/>
            <a:ext cx="2043649" cy="455963"/>
          </a:xfrm>
          <a:prstGeom prst="rect">
            <a:avLst/>
          </a:prstGeom>
        </p:spPr>
      </p:pic>
      <p:sp>
        <p:nvSpPr>
          <p:cNvPr id="2" name="CuadroTexto 1">
            <a:extLst>
              <a:ext uri="{FF2B5EF4-FFF2-40B4-BE49-F238E27FC236}">
                <a16:creationId xmlns:a16="http://schemas.microsoft.com/office/drawing/2014/main" id="{71D47887-334E-C0E9-F9EC-4B234D1CF41E}"/>
              </a:ext>
            </a:extLst>
          </p:cNvPr>
          <p:cNvSpPr txBox="1"/>
          <p:nvPr userDrawn="1"/>
        </p:nvSpPr>
        <p:spPr>
          <a:xfrm>
            <a:off x="3092335" y="6051962"/>
            <a:ext cx="8261465" cy="430887"/>
          </a:xfrm>
          <a:prstGeom prst="rect">
            <a:avLst/>
          </a:prstGeom>
          <a:noFill/>
        </p:spPr>
        <p:txBody>
          <a:bodyPr wrap="square" rtlCol="0">
            <a:spAutoFit/>
          </a:bodyPr>
          <a:lstStyle/>
          <a:p>
            <a:r>
              <a:rPr lang="en-GB" sz="1100"/>
              <a:t>Funded by the European Union. Views and opinions expressed are however those of the author(s) only and do not necessarily reflect those of the European Union or the Institute of Youth (INJUVE). Neither the European Union nor INJUVE can be held responsible for them.</a:t>
            </a:r>
          </a:p>
        </p:txBody>
      </p:sp>
    </p:spTree>
    <p:extLst>
      <p:ext uri="{BB962C8B-B14F-4D97-AF65-F5344CB8AC3E}">
        <p14:creationId xmlns:p14="http://schemas.microsoft.com/office/powerpoint/2010/main" val="7626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72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82368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2" r:id="rId3"/>
    <p:sldLayoutId id="2147483653" r:id="rId4"/>
    <p:sldLayoutId id="2147483656" r:id="rId5"/>
    <p:sldLayoutId id="2147483655" r:id="rId6"/>
    <p:sldLayoutId id="2147483659" r:id="rId7"/>
    <p:sldLayoutId id="214748366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3.org/TR/WCAG2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reedomscientific.com/products/software/jaws/" TargetMode="External"/><Relationship Id="rId2" Type="http://schemas.openxmlformats.org/officeDocument/2006/relationships/hyperlink" Target="https://www.nvaccess.org/" TargetMode="External"/><Relationship Id="rId1" Type="http://schemas.openxmlformats.org/officeDocument/2006/relationships/slideLayout" Target="../slideLayouts/slideLayout4.xml"/><Relationship Id="rId6" Type="http://schemas.openxmlformats.org/officeDocument/2006/relationships/hyperlink" Target="https://support.freedomscientific.com/Products/Blindness/MAGic" TargetMode="External"/><Relationship Id="rId5" Type="http://schemas.openxmlformats.org/officeDocument/2006/relationships/hyperlink" Target="https://www.freedomscientific.com/products/software/zoomtext/" TargetMode="External"/><Relationship Id="rId4" Type="http://schemas.openxmlformats.org/officeDocument/2006/relationships/hyperlink" Target="https://www.apple.com/es/accessibility/visio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upport.apple.com/es-es/guide/mac-help/mh40584/mac" TargetMode="External"/><Relationship Id="rId2" Type="http://schemas.openxmlformats.org/officeDocument/2006/relationships/hyperlink" Target="https://www.nuance.com/es-es/dragon.html" TargetMode="External"/><Relationship Id="rId1" Type="http://schemas.openxmlformats.org/officeDocument/2006/relationships/slideLayout" Target="../slideLayouts/slideLayout4.xml"/><Relationship Id="rId6" Type="http://schemas.openxmlformats.org/officeDocument/2006/relationships/hyperlink" Target="https://support.microsoft.com/en-us/windows/use-voice-recognition-in-windows-83ff75bd-63eb-0b6c-18d4-6fae94050571" TargetMode="External"/><Relationship Id="rId5" Type="http://schemas.openxmlformats.org/officeDocument/2006/relationships/hyperlink" Target="https://otter.ai/" TargetMode="External"/><Relationship Id="rId4" Type="http://schemas.openxmlformats.org/officeDocument/2006/relationships/hyperlink" Target="https://play.google.com/store/apps/details?id=com.google.android.inputmethod.latin&amp;hl=en&amp;pli=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flickr.com/photos/cobalt/5743107574" TargetMode="External"/><Relationship Id="rId7" Type="http://schemas.openxmlformats.org/officeDocument/2006/relationships/hyperlink" Target="https://commons.wikimedia.org/wiki/File:Xbox_Adaptive_Controller_V%26A.JPG" TargetMode="External"/><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hyperlink" Target="http://agenciabrasil.ebc.com.br/direitos-humanos/foto/2015-08/escola-melhora-desenvolvimento-de-criancas-com-deficiencia" TargetMode="Externa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hyperlink" Target="https://accessibe.com/accesswidget/artificial-intelligence" TargetMode="External"/><Relationship Id="rId2" Type="http://schemas.openxmlformats.org/officeDocument/2006/relationships/hyperlink" Target="https://typeahead.ai/" TargetMode="External"/><Relationship Id="rId1" Type="http://schemas.openxmlformats.org/officeDocument/2006/relationships/slideLayout" Target="../slideLayouts/slideLayout4.xml"/><Relationship Id="rId6" Type="http://schemas.openxmlformats.org/officeDocument/2006/relationships/hyperlink" Target="https://www.happyscribe.com/" TargetMode="External"/><Relationship Id="rId5" Type="http://schemas.openxmlformats.org/officeDocument/2006/relationships/hyperlink" Target="https://clipchamp.com/" TargetMode="External"/><Relationship Id="rId4" Type="http://schemas.openxmlformats.org/officeDocument/2006/relationships/hyperlink" Target="https://www.youtub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udinstitute.org/_files/ugd/634d48_7a1b48c7879247a59ba059fa0c38dc14.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ccessibleweb.com/color-contrast-checker/" TargetMode="External"/><Relationship Id="rId2" Type="http://schemas.openxmlformats.org/officeDocument/2006/relationships/hyperlink" Target="https://webaim.org/resources/contrastchecker/"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deque.com/axe/devtools/" TargetMode="External"/><Relationship Id="rId2" Type="http://schemas.openxmlformats.org/officeDocument/2006/relationships/hyperlink" Target="https://wave.webaim.org/" TargetMode="External"/><Relationship Id="rId1" Type="http://schemas.openxmlformats.org/officeDocument/2006/relationships/slideLayout" Target="../slideLayouts/slideLayout2.xml"/><Relationship Id="rId4" Type="http://schemas.openxmlformats.org/officeDocument/2006/relationships/hyperlink" Target="https://developer.chrome.com/docs/lighthouse/overview?hl=es-419"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allin-inclusion.e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tsi.org/deliver/etsi_en/301500_301599/301549/03.02.01_60/en_301549v030201p.pdf" TargetMode="External"/><Relationship Id="rId2" Type="http://schemas.openxmlformats.org/officeDocument/2006/relationships/hyperlink" Target="https://eur-lex.europa.eu/eli/dir/2016/2102/oj"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8989507F-D92C-0B1F-0D83-290BC6DED821}"/>
              </a:ext>
            </a:extLst>
          </p:cNvPr>
          <p:cNvSpPr>
            <a:spLocks noGrp="1"/>
          </p:cNvSpPr>
          <p:nvPr>
            <p:ph type="subTitle" idx="1"/>
          </p:nvPr>
        </p:nvSpPr>
        <p:spPr/>
        <p:txBody>
          <a:bodyPr/>
          <a:lstStyle/>
          <a:p>
            <a:r>
              <a:rPr lang="es-ES"/>
              <a:t>Accessibility in Digital Communication</a:t>
            </a:r>
          </a:p>
          <a:p>
            <a:endParaRPr lang="es-ES"/>
          </a:p>
          <a:p>
            <a:r>
              <a:rPr lang="es-ES" sz="2400" b="0"/>
              <a:t>Developed by IT Solutions for All</a:t>
            </a:r>
            <a:endParaRPr lang="en-GB" sz="2400" b="0"/>
          </a:p>
        </p:txBody>
      </p:sp>
      <p:pic>
        <p:nvPicPr>
          <p:cNvPr id="4" name="Imagen 3" descr="Dibujo en blanco y negro&#10;&#10;Descripción generada automáticamente con confianza media">
            <a:extLst>
              <a:ext uri="{FF2B5EF4-FFF2-40B4-BE49-F238E27FC236}">
                <a16:creationId xmlns:a16="http://schemas.microsoft.com/office/drawing/2014/main" id="{94D9E619-6EBF-FF3B-E6DB-2C20B3165F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4163" y="5215975"/>
            <a:ext cx="1583756" cy="554315"/>
          </a:xfrm>
          <a:prstGeom prst="rect">
            <a:avLst/>
          </a:prstGeom>
        </p:spPr>
      </p:pic>
    </p:spTree>
    <p:extLst>
      <p:ext uri="{BB962C8B-B14F-4D97-AF65-F5344CB8AC3E}">
        <p14:creationId xmlns:p14="http://schemas.microsoft.com/office/powerpoint/2010/main" val="4002013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69A82-165D-F345-A8D5-F7A12AB7D683}"/>
              </a:ext>
            </a:extLst>
          </p:cNvPr>
          <p:cNvSpPr>
            <a:spLocks noGrp="1"/>
          </p:cNvSpPr>
          <p:nvPr>
            <p:ph type="title"/>
          </p:nvPr>
        </p:nvSpPr>
        <p:spPr/>
        <p:txBody>
          <a:bodyPr/>
          <a:lstStyle/>
          <a:p>
            <a:pPr>
              <a:lnSpc>
                <a:spcPct val="100000"/>
              </a:lnSpc>
            </a:pPr>
            <a:r>
              <a:rPr lang="es-ES"/>
              <a:t>1. Principles of Web Accessibility</a:t>
            </a:r>
            <a:br>
              <a:rPr lang="es-ES"/>
            </a:br>
            <a:r>
              <a:rPr lang="es-ES" sz="2000" b="0"/>
              <a:t>1.3. Web Content Accessibility Guidelines (WCAG)</a:t>
            </a:r>
            <a:endParaRPr lang="en-GB"/>
          </a:p>
        </p:txBody>
      </p:sp>
      <p:sp>
        <p:nvSpPr>
          <p:cNvPr id="3" name="Marcador de contenido 2">
            <a:extLst>
              <a:ext uri="{FF2B5EF4-FFF2-40B4-BE49-F238E27FC236}">
                <a16:creationId xmlns:a16="http://schemas.microsoft.com/office/drawing/2014/main" id="{E87B901B-8B8D-F5C0-A135-2392B008B44C}"/>
              </a:ext>
            </a:extLst>
          </p:cNvPr>
          <p:cNvSpPr>
            <a:spLocks noGrp="1"/>
          </p:cNvSpPr>
          <p:nvPr>
            <p:ph idx="1"/>
          </p:nvPr>
        </p:nvSpPr>
        <p:spPr>
          <a:xfrm>
            <a:off x="838200" y="1633140"/>
            <a:ext cx="10534095" cy="3937927"/>
          </a:xfrm>
        </p:spPr>
        <p:txBody>
          <a:bodyPr/>
          <a:lstStyle/>
          <a:p>
            <a:pPr>
              <a:lnSpc>
                <a:spcPct val="100000"/>
              </a:lnSpc>
            </a:pPr>
            <a:r>
              <a:rPr lang="en-GB"/>
              <a:t>The most up-to-date version is WCAG 2.2, which </a:t>
            </a:r>
            <a:r>
              <a:rPr lang="en-GB">
                <a:hlinkClick r:id="rId2"/>
              </a:rPr>
              <a:t>includes 13 guidelines </a:t>
            </a:r>
            <a:r>
              <a:rPr lang="en-GB"/>
              <a:t>and, like the previous versions, includes four fundamental principles</a:t>
            </a:r>
            <a:r>
              <a:rPr lang="es-ES"/>
              <a:t>:</a:t>
            </a:r>
          </a:p>
          <a:p>
            <a:pPr marL="342900" indent="-342900">
              <a:lnSpc>
                <a:spcPct val="100000"/>
              </a:lnSpc>
              <a:buAutoNum type="arabicPeriod"/>
            </a:pPr>
            <a:r>
              <a:rPr lang="es-ES" b="1"/>
              <a:t>Perceivable</a:t>
            </a:r>
            <a:r>
              <a:rPr lang="es-ES"/>
              <a:t>: </a:t>
            </a:r>
            <a:r>
              <a:rPr lang="en-GB"/>
              <a:t>users must be able to perceive the information presented (it cannot be invisible to all their senses).</a:t>
            </a:r>
            <a:endParaRPr lang="es-ES"/>
          </a:p>
          <a:p>
            <a:pPr marL="342900" indent="-342900">
              <a:lnSpc>
                <a:spcPct val="100000"/>
              </a:lnSpc>
              <a:buAutoNum type="arabicPeriod"/>
            </a:pPr>
            <a:r>
              <a:rPr lang="es-ES" b="1"/>
              <a:t>Operable</a:t>
            </a:r>
            <a:r>
              <a:rPr lang="es-ES"/>
              <a:t>: </a:t>
            </a:r>
            <a:r>
              <a:rPr lang="en-GB"/>
              <a:t>users must be able to operate the interface (the interface cannot require an interaction that a user cannot perform).</a:t>
            </a:r>
          </a:p>
          <a:p>
            <a:pPr marL="342900" indent="-342900">
              <a:lnSpc>
                <a:spcPct val="100000"/>
              </a:lnSpc>
              <a:buAutoNum type="arabicPeriod"/>
            </a:pPr>
            <a:r>
              <a:rPr lang="es-ES" b="1"/>
              <a:t>Understandable</a:t>
            </a:r>
            <a:r>
              <a:rPr lang="es-ES"/>
              <a:t>: </a:t>
            </a:r>
            <a:r>
              <a:rPr lang="en-GB"/>
              <a:t>users must be able to understand both the information and the operation of the user interface (the content or operation cannot be out of their reach).</a:t>
            </a:r>
          </a:p>
          <a:p>
            <a:pPr marL="342900" indent="-342900">
              <a:lnSpc>
                <a:spcPct val="100000"/>
              </a:lnSpc>
              <a:buAutoNum type="arabicPeriod"/>
            </a:pPr>
            <a:r>
              <a:rPr lang="es-ES" b="1"/>
              <a:t>Robust</a:t>
            </a:r>
            <a:r>
              <a:rPr lang="es-ES"/>
              <a:t>: </a:t>
            </a:r>
            <a:r>
              <a:rPr lang="en-GB"/>
              <a:t>users must be able to access content as technologies advance (as technologies and user agents evolve, content must remain accessible).</a:t>
            </a:r>
            <a:endParaRPr lang="es-ES"/>
          </a:p>
        </p:txBody>
      </p:sp>
    </p:spTree>
    <p:extLst>
      <p:ext uri="{BB962C8B-B14F-4D97-AF65-F5344CB8AC3E}">
        <p14:creationId xmlns:p14="http://schemas.microsoft.com/office/powerpoint/2010/main" val="1431855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69A82-165D-F345-A8D5-F7A12AB7D683}"/>
              </a:ext>
            </a:extLst>
          </p:cNvPr>
          <p:cNvSpPr>
            <a:spLocks noGrp="1"/>
          </p:cNvSpPr>
          <p:nvPr>
            <p:ph type="title"/>
          </p:nvPr>
        </p:nvSpPr>
        <p:spPr/>
        <p:txBody>
          <a:bodyPr/>
          <a:lstStyle/>
          <a:p>
            <a:pPr>
              <a:lnSpc>
                <a:spcPct val="100000"/>
              </a:lnSpc>
            </a:pPr>
            <a:r>
              <a:rPr lang="es-ES"/>
              <a:t>1. Principles of Web Accessibility</a:t>
            </a:r>
            <a:br>
              <a:rPr lang="es-ES"/>
            </a:br>
            <a:r>
              <a:rPr lang="es-ES" sz="2000" b="0"/>
              <a:t>1.3. Web Content Accessibility Guidelines (WCAG)</a:t>
            </a:r>
            <a:endParaRPr lang="en-GB"/>
          </a:p>
        </p:txBody>
      </p:sp>
      <p:sp>
        <p:nvSpPr>
          <p:cNvPr id="3" name="Marcador de contenido 2">
            <a:extLst>
              <a:ext uri="{FF2B5EF4-FFF2-40B4-BE49-F238E27FC236}">
                <a16:creationId xmlns:a16="http://schemas.microsoft.com/office/drawing/2014/main" id="{E87B901B-8B8D-F5C0-A135-2392B008B44C}"/>
              </a:ext>
            </a:extLst>
          </p:cNvPr>
          <p:cNvSpPr>
            <a:spLocks noGrp="1"/>
          </p:cNvSpPr>
          <p:nvPr>
            <p:ph idx="1"/>
          </p:nvPr>
        </p:nvSpPr>
        <p:spPr>
          <a:xfrm>
            <a:off x="838200" y="1633140"/>
            <a:ext cx="5257800" cy="3937927"/>
          </a:xfrm>
        </p:spPr>
        <p:txBody>
          <a:bodyPr/>
          <a:lstStyle/>
          <a:p>
            <a:pPr>
              <a:lnSpc>
                <a:spcPct val="100000"/>
              </a:lnSpc>
            </a:pPr>
            <a:r>
              <a:rPr lang="en-GB"/>
              <a:t>Compliance with the WCAG guidelines is evaluated through compliance criteria, classified as follows</a:t>
            </a:r>
            <a:r>
              <a:rPr lang="es-ES"/>
              <a:t>:</a:t>
            </a:r>
          </a:p>
          <a:p>
            <a:pPr marL="285750" indent="-285750">
              <a:lnSpc>
                <a:spcPct val="100000"/>
              </a:lnSpc>
              <a:buFont typeface="Arial" panose="020B0604020202020204" pitchFamily="34" charset="0"/>
              <a:buChar char="•"/>
            </a:pPr>
            <a:r>
              <a:rPr lang="es-ES" b="1"/>
              <a:t>Level A</a:t>
            </a:r>
            <a:r>
              <a:rPr lang="es-ES"/>
              <a:t>: minimum accessibility requirements.</a:t>
            </a:r>
          </a:p>
          <a:p>
            <a:pPr marL="285750" indent="-285750">
              <a:lnSpc>
                <a:spcPct val="100000"/>
              </a:lnSpc>
              <a:buFont typeface="Arial" panose="020B0604020202020204" pitchFamily="34" charset="0"/>
              <a:buChar char="•"/>
            </a:pPr>
            <a:r>
              <a:rPr lang="es-ES" b="1"/>
              <a:t>Level AA</a:t>
            </a:r>
            <a:r>
              <a:rPr lang="es-ES"/>
              <a:t>: </a:t>
            </a:r>
            <a:r>
              <a:rPr lang="en-GB"/>
              <a:t>elimination of major accessibility barriers</a:t>
            </a:r>
            <a:r>
              <a:rPr lang="es-ES"/>
              <a:t>.</a:t>
            </a:r>
          </a:p>
          <a:p>
            <a:pPr marL="285750" indent="-285750">
              <a:lnSpc>
                <a:spcPct val="100000"/>
              </a:lnSpc>
              <a:buFont typeface="Arial" panose="020B0604020202020204" pitchFamily="34" charset="0"/>
              <a:buChar char="•"/>
            </a:pPr>
            <a:r>
              <a:rPr lang="es-ES" b="1"/>
              <a:t>Level AAA</a:t>
            </a:r>
            <a:r>
              <a:rPr lang="es-ES"/>
              <a:t>: </a:t>
            </a:r>
            <a:r>
              <a:rPr lang="en-GB"/>
              <a:t>the highest and most stringent level of accessibility</a:t>
            </a:r>
            <a:r>
              <a:rPr lang="es-ES"/>
              <a:t>.</a:t>
            </a:r>
          </a:p>
          <a:p>
            <a:pPr>
              <a:lnSpc>
                <a:spcPct val="100000"/>
              </a:lnSpc>
            </a:pPr>
            <a:r>
              <a:rPr lang="en-GB"/>
              <a:t>Each level implies compliance with the previous levels. In Spain, it is mandatory for Public Administrations to comply with level AA as a minimum.</a:t>
            </a:r>
            <a:endParaRPr lang="es-ES"/>
          </a:p>
        </p:txBody>
      </p:sp>
      <p:pic>
        <p:nvPicPr>
          <p:cNvPr id="5" name="Imagen 4" descr="Icono&#10;&#10;Descripción generada automáticamente">
            <a:extLst>
              <a:ext uri="{FF2B5EF4-FFF2-40B4-BE49-F238E27FC236}">
                <a16:creationId xmlns:a16="http://schemas.microsoft.com/office/drawing/2014/main" id="{6F8F2A86-83BD-51B7-F89C-5A15DA378A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24932" y="1881903"/>
            <a:ext cx="3207357" cy="3094193"/>
          </a:xfrm>
          <a:prstGeom prst="rect">
            <a:avLst/>
          </a:prstGeom>
        </p:spPr>
      </p:pic>
    </p:spTree>
    <p:extLst>
      <p:ext uri="{BB962C8B-B14F-4D97-AF65-F5344CB8AC3E}">
        <p14:creationId xmlns:p14="http://schemas.microsoft.com/office/powerpoint/2010/main" val="3258126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69A82-165D-F345-A8D5-F7A12AB7D683}"/>
              </a:ext>
            </a:extLst>
          </p:cNvPr>
          <p:cNvSpPr>
            <a:spLocks noGrp="1"/>
          </p:cNvSpPr>
          <p:nvPr>
            <p:ph type="title"/>
          </p:nvPr>
        </p:nvSpPr>
        <p:spPr/>
        <p:txBody>
          <a:bodyPr/>
          <a:lstStyle/>
          <a:p>
            <a:pPr>
              <a:lnSpc>
                <a:spcPct val="100000"/>
              </a:lnSpc>
            </a:pPr>
            <a:r>
              <a:rPr lang="es-ES"/>
              <a:t>2. Assistive Tools and Adaptive Technologies</a:t>
            </a:r>
            <a:br>
              <a:rPr lang="es-ES"/>
            </a:br>
            <a:r>
              <a:rPr lang="es-ES" sz="2000" b="0"/>
              <a:t>2.1. Overview of Assistive Tools</a:t>
            </a:r>
            <a:endParaRPr lang="en-GB"/>
          </a:p>
        </p:txBody>
      </p:sp>
      <p:sp>
        <p:nvSpPr>
          <p:cNvPr id="3" name="Marcador de contenido 2">
            <a:extLst>
              <a:ext uri="{FF2B5EF4-FFF2-40B4-BE49-F238E27FC236}">
                <a16:creationId xmlns:a16="http://schemas.microsoft.com/office/drawing/2014/main" id="{E87B901B-8B8D-F5C0-A135-2392B008B44C}"/>
              </a:ext>
            </a:extLst>
          </p:cNvPr>
          <p:cNvSpPr>
            <a:spLocks noGrp="1"/>
          </p:cNvSpPr>
          <p:nvPr>
            <p:ph idx="1"/>
          </p:nvPr>
        </p:nvSpPr>
        <p:spPr>
          <a:xfrm>
            <a:off x="838200" y="1633140"/>
            <a:ext cx="5723021" cy="3937927"/>
          </a:xfrm>
        </p:spPr>
        <p:txBody>
          <a:bodyPr/>
          <a:lstStyle/>
          <a:p>
            <a:pPr>
              <a:lnSpc>
                <a:spcPct val="100000"/>
              </a:lnSpc>
            </a:pPr>
            <a:r>
              <a:rPr lang="en-GB"/>
              <a:t>Assistive Technologies (AT) applied to web accessibility are those that provide technical assistance to people with difficulties in using the web and digital devices, interacting with interfaces or accessing content</a:t>
            </a:r>
            <a:r>
              <a:rPr lang="es-ES"/>
              <a:t>. </a:t>
            </a:r>
          </a:p>
          <a:p>
            <a:pPr>
              <a:lnSpc>
                <a:spcPct val="100000"/>
              </a:lnSpc>
            </a:pPr>
            <a:r>
              <a:rPr lang="en-GB"/>
              <a:t>These technologies may include tools of different typologies, designed to meet a wide range of needs. In this case, we will focus on accessibility software tools such as those described below</a:t>
            </a:r>
            <a:r>
              <a:rPr lang="es-ES"/>
              <a:t>.</a:t>
            </a:r>
          </a:p>
        </p:txBody>
      </p:sp>
      <p:pic>
        <p:nvPicPr>
          <p:cNvPr id="9" name="Imagen 8">
            <a:extLst>
              <a:ext uri="{FF2B5EF4-FFF2-40B4-BE49-F238E27FC236}">
                <a16:creationId xmlns:a16="http://schemas.microsoft.com/office/drawing/2014/main" id="{CA9C24CD-18FD-1EFB-B197-52BEDCD6B1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11472" y="1844336"/>
            <a:ext cx="3143481" cy="3169328"/>
          </a:xfrm>
          <a:prstGeom prst="rect">
            <a:avLst/>
          </a:prstGeom>
        </p:spPr>
      </p:pic>
    </p:spTree>
    <p:extLst>
      <p:ext uri="{BB962C8B-B14F-4D97-AF65-F5344CB8AC3E}">
        <p14:creationId xmlns:p14="http://schemas.microsoft.com/office/powerpoint/2010/main" val="393570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4AF9C-B6CA-D6ED-AC45-274A405CC6C4}"/>
              </a:ext>
            </a:extLst>
          </p:cNvPr>
          <p:cNvSpPr>
            <a:spLocks noGrp="1"/>
          </p:cNvSpPr>
          <p:nvPr>
            <p:ph type="body" idx="1"/>
          </p:nvPr>
        </p:nvSpPr>
        <p:spPr>
          <a:xfrm>
            <a:off x="839788" y="1633141"/>
            <a:ext cx="5157787" cy="382090"/>
          </a:xfrm>
        </p:spPr>
        <p:txBody>
          <a:bodyPr/>
          <a:lstStyle/>
          <a:p>
            <a:r>
              <a:rPr lang="es-ES"/>
              <a:t>Screen readers</a:t>
            </a:r>
            <a:endParaRPr lang="en-GB"/>
          </a:p>
        </p:txBody>
      </p:sp>
      <p:sp>
        <p:nvSpPr>
          <p:cNvPr id="3" name="Marcador de contenido 2">
            <a:extLst>
              <a:ext uri="{FF2B5EF4-FFF2-40B4-BE49-F238E27FC236}">
                <a16:creationId xmlns:a16="http://schemas.microsoft.com/office/drawing/2014/main" id="{C2A9DAEB-73F2-66A1-14C8-9F433BFFDAF3}"/>
              </a:ext>
            </a:extLst>
          </p:cNvPr>
          <p:cNvSpPr>
            <a:spLocks noGrp="1"/>
          </p:cNvSpPr>
          <p:nvPr>
            <p:ph sz="half" idx="2"/>
          </p:nvPr>
        </p:nvSpPr>
        <p:spPr>
          <a:xfrm>
            <a:off x="839788" y="2132207"/>
            <a:ext cx="5157787" cy="3300924"/>
          </a:xfrm>
        </p:spPr>
        <p:txBody>
          <a:bodyPr/>
          <a:lstStyle/>
          <a:p>
            <a:pPr>
              <a:lnSpc>
                <a:spcPct val="100000"/>
              </a:lnSpc>
            </a:pPr>
            <a:r>
              <a:rPr lang="en-GB"/>
              <a:t>Software used by visually impaired people to read screen content. A voice synthesizer reads and explains what appears on the screen. Examples</a:t>
            </a:r>
            <a:r>
              <a:rPr lang="es-ES"/>
              <a:t>:</a:t>
            </a:r>
          </a:p>
          <a:p>
            <a:pPr marL="285750" indent="-285750">
              <a:lnSpc>
                <a:spcPct val="100000"/>
              </a:lnSpc>
              <a:buFont typeface="Arial" panose="020B0604020202020204" pitchFamily="34" charset="0"/>
              <a:buChar char="•"/>
            </a:pPr>
            <a:r>
              <a:rPr lang="es-ES" b="1">
                <a:hlinkClick r:id="rId2"/>
              </a:rPr>
              <a:t>NonVisual Desktop Access (NVDA)</a:t>
            </a:r>
            <a:r>
              <a:rPr lang="es-ES"/>
              <a:t>:</a:t>
            </a:r>
            <a:r>
              <a:rPr lang="es-ES" b="1"/>
              <a:t> </a:t>
            </a:r>
            <a:r>
              <a:rPr lang="en-GB"/>
              <a:t>free, portable, open source screen reader developed by Microsoft. Supports 54 languages and numerous applications</a:t>
            </a:r>
            <a:r>
              <a:rPr lang="es-ES"/>
              <a:t>.</a:t>
            </a:r>
          </a:p>
          <a:p>
            <a:pPr marL="285750" indent="-285750">
              <a:lnSpc>
                <a:spcPct val="100000"/>
              </a:lnSpc>
              <a:buFont typeface="Arial" panose="020B0604020202020204" pitchFamily="34" charset="0"/>
              <a:buChar char="•"/>
            </a:pPr>
            <a:r>
              <a:rPr lang="es-ES" b="1">
                <a:hlinkClick r:id="rId3"/>
              </a:rPr>
              <a:t>Job Access With Speech (JAWS)</a:t>
            </a:r>
            <a:r>
              <a:rPr lang="es-ES"/>
              <a:t>:</a:t>
            </a:r>
            <a:r>
              <a:rPr lang="es-ES" b="1"/>
              <a:t> </a:t>
            </a:r>
            <a:r>
              <a:rPr lang="en-GB"/>
              <a:t>widely used screen reader in Windows offering numerous features and customization</a:t>
            </a:r>
            <a:r>
              <a:rPr lang="es-ES"/>
              <a:t>.</a:t>
            </a:r>
          </a:p>
          <a:p>
            <a:pPr marL="285750" indent="-285750">
              <a:lnSpc>
                <a:spcPct val="100000"/>
              </a:lnSpc>
              <a:buFont typeface="Arial" panose="020B0604020202020204" pitchFamily="34" charset="0"/>
              <a:buChar char="•"/>
            </a:pPr>
            <a:r>
              <a:rPr lang="es-ES" b="1">
                <a:hlinkClick r:id="rId4"/>
              </a:rPr>
              <a:t>VoiceOver</a:t>
            </a:r>
            <a:r>
              <a:rPr lang="es-ES"/>
              <a:t>: </a:t>
            </a:r>
            <a:r>
              <a:rPr lang="en-GB"/>
              <a:t>integrated screen reader for macOS and iOS devices, offering robust compatibility and integration with Apple products</a:t>
            </a:r>
            <a:r>
              <a:rPr lang="es-ES"/>
              <a:t>.</a:t>
            </a:r>
          </a:p>
          <a:p>
            <a:endParaRPr lang="es-ES"/>
          </a:p>
        </p:txBody>
      </p:sp>
      <p:sp>
        <p:nvSpPr>
          <p:cNvPr id="4" name="Marcador de texto 3">
            <a:extLst>
              <a:ext uri="{FF2B5EF4-FFF2-40B4-BE49-F238E27FC236}">
                <a16:creationId xmlns:a16="http://schemas.microsoft.com/office/drawing/2014/main" id="{908204A0-7AD3-FB96-0262-9D70F1B6E2AF}"/>
              </a:ext>
            </a:extLst>
          </p:cNvPr>
          <p:cNvSpPr>
            <a:spLocks noGrp="1"/>
          </p:cNvSpPr>
          <p:nvPr>
            <p:ph type="body" sz="quarter" idx="3"/>
          </p:nvPr>
        </p:nvSpPr>
        <p:spPr>
          <a:xfrm>
            <a:off x="6172200" y="1633141"/>
            <a:ext cx="5183188" cy="382090"/>
          </a:xfrm>
        </p:spPr>
        <p:txBody>
          <a:bodyPr/>
          <a:lstStyle/>
          <a:p>
            <a:r>
              <a:rPr lang="es-ES"/>
              <a:t>Screen magnifiers</a:t>
            </a:r>
            <a:endParaRPr lang="en-GB"/>
          </a:p>
        </p:txBody>
      </p:sp>
      <p:sp>
        <p:nvSpPr>
          <p:cNvPr id="5" name="Marcador de contenido 4">
            <a:extLst>
              <a:ext uri="{FF2B5EF4-FFF2-40B4-BE49-F238E27FC236}">
                <a16:creationId xmlns:a16="http://schemas.microsoft.com/office/drawing/2014/main" id="{2BBBB4B6-C230-45AB-6C76-7D865FE5F5BE}"/>
              </a:ext>
            </a:extLst>
          </p:cNvPr>
          <p:cNvSpPr>
            <a:spLocks noGrp="1"/>
          </p:cNvSpPr>
          <p:nvPr>
            <p:ph sz="quarter" idx="4"/>
          </p:nvPr>
        </p:nvSpPr>
        <p:spPr>
          <a:xfrm>
            <a:off x="6172200" y="2132207"/>
            <a:ext cx="5183188" cy="3300924"/>
          </a:xfrm>
        </p:spPr>
        <p:txBody>
          <a:bodyPr/>
          <a:lstStyle/>
          <a:p>
            <a:pPr>
              <a:lnSpc>
                <a:spcPct val="100000"/>
              </a:lnSpc>
            </a:pPr>
            <a:r>
              <a:rPr lang="en-GB"/>
              <a:t>Magnifiers or screen magnifiers enlarge text and/or images and graphics on the computer screen, making them easier to see. Examples: </a:t>
            </a:r>
          </a:p>
          <a:p>
            <a:pPr marL="285750" indent="-285750">
              <a:lnSpc>
                <a:spcPct val="100000"/>
              </a:lnSpc>
              <a:buFont typeface="Arial" panose="020B0604020202020204" pitchFamily="34" charset="0"/>
              <a:buChar char="•"/>
            </a:pPr>
            <a:r>
              <a:rPr lang="es-ES" b="1">
                <a:hlinkClick r:id="rId5"/>
              </a:rPr>
              <a:t>ZoomText</a:t>
            </a:r>
            <a:r>
              <a:rPr lang="es-ES"/>
              <a:t>: </a:t>
            </a:r>
            <a:r>
              <a:rPr lang="en-GB"/>
              <a:t>fully integrated magnification and reading tool adapted for users with low vision. Offers customizable magnification levels and color enhancements</a:t>
            </a:r>
            <a:r>
              <a:rPr lang="es-ES"/>
              <a:t>.</a:t>
            </a:r>
          </a:p>
          <a:p>
            <a:pPr marL="285750" indent="-285750">
              <a:lnSpc>
                <a:spcPct val="100000"/>
              </a:lnSpc>
              <a:buFont typeface="Arial" panose="020B0604020202020204" pitchFamily="34" charset="0"/>
              <a:buChar char="•"/>
            </a:pPr>
            <a:r>
              <a:rPr lang="es-ES" b="1">
                <a:hlinkClick r:id="rId6"/>
              </a:rPr>
              <a:t>MAGic</a:t>
            </a:r>
            <a:r>
              <a:rPr lang="es-ES"/>
              <a:t>: </a:t>
            </a:r>
            <a:r>
              <a:rPr lang="en-GB"/>
              <a:t>provides magnification and screen reading, designed for users with low vision. Maintains letter sharpness even at high magnification levels</a:t>
            </a:r>
            <a:r>
              <a:rPr lang="es-ES"/>
              <a:t>.</a:t>
            </a:r>
          </a:p>
          <a:p>
            <a:pPr marL="285750" indent="-285750">
              <a:lnSpc>
                <a:spcPct val="100000"/>
              </a:lnSpc>
              <a:buFont typeface="Arial" panose="020B0604020202020204" pitchFamily="34" charset="0"/>
              <a:buChar char="•"/>
            </a:pPr>
            <a:endParaRPr lang="es-ES"/>
          </a:p>
          <a:p>
            <a:pPr>
              <a:lnSpc>
                <a:spcPct val="100000"/>
              </a:lnSpc>
            </a:pPr>
            <a:endParaRPr lang="es-ES"/>
          </a:p>
          <a:p>
            <a:endParaRPr lang="en-GB"/>
          </a:p>
        </p:txBody>
      </p:sp>
      <p:sp>
        <p:nvSpPr>
          <p:cNvPr id="6" name="Título 5">
            <a:extLst>
              <a:ext uri="{FF2B5EF4-FFF2-40B4-BE49-F238E27FC236}">
                <a16:creationId xmlns:a16="http://schemas.microsoft.com/office/drawing/2014/main" id="{E0A49373-054F-D466-BE8E-8C5B0B83C008}"/>
              </a:ext>
            </a:extLst>
          </p:cNvPr>
          <p:cNvSpPr>
            <a:spLocks noGrp="1"/>
          </p:cNvSpPr>
          <p:nvPr>
            <p:ph type="title"/>
          </p:nvPr>
        </p:nvSpPr>
        <p:spPr/>
        <p:txBody>
          <a:bodyPr/>
          <a:lstStyle/>
          <a:p>
            <a:pPr>
              <a:lnSpc>
                <a:spcPct val="100000"/>
              </a:lnSpc>
            </a:pPr>
            <a:r>
              <a:rPr lang="es-ES"/>
              <a:t>2. Assistive Tools and Adaptive Technologies</a:t>
            </a:r>
            <a:br>
              <a:rPr lang="es-ES"/>
            </a:br>
            <a:r>
              <a:rPr lang="es-ES" sz="2000" b="0"/>
              <a:t>2.1. Overview of Assistive Tools</a:t>
            </a:r>
            <a:endParaRPr lang="en-GB"/>
          </a:p>
        </p:txBody>
      </p:sp>
    </p:spTree>
    <p:extLst>
      <p:ext uri="{BB962C8B-B14F-4D97-AF65-F5344CB8AC3E}">
        <p14:creationId xmlns:p14="http://schemas.microsoft.com/office/powerpoint/2010/main" val="1687531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4AF9C-B6CA-D6ED-AC45-274A405CC6C4}"/>
              </a:ext>
            </a:extLst>
          </p:cNvPr>
          <p:cNvSpPr>
            <a:spLocks noGrp="1"/>
          </p:cNvSpPr>
          <p:nvPr>
            <p:ph type="body" idx="1"/>
          </p:nvPr>
        </p:nvSpPr>
        <p:spPr>
          <a:xfrm>
            <a:off x="839788" y="1633141"/>
            <a:ext cx="5157787" cy="382090"/>
          </a:xfrm>
        </p:spPr>
        <p:txBody>
          <a:bodyPr/>
          <a:lstStyle/>
          <a:p>
            <a:r>
              <a:rPr lang="es-ES"/>
              <a:t>Speech recognition software</a:t>
            </a:r>
            <a:endParaRPr lang="en-GB"/>
          </a:p>
        </p:txBody>
      </p:sp>
      <p:sp>
        <p:nvSpPr>
          <p:cNvPr id="3" name="Marcador de contenido 2">
            <a:extLst>
              <a:ext uri="{FF2B5EF4-FFF2-40B4-BE49-F238E27FC236}">
                <a16:creationId xmlns:a16="http://schemas.microsoft.com/office/drawing/2014/main" id="{C2A9DAEB-73F2-66A1-14C8-9F433BFFDAF3}"/>
              </a:ext>
            </a:extLst>
          </p:cNvPr>
          <p:cNvSpPr>
            <a:spLocks noGrp="1"/>
          </p:cNvSpPr>
          <p:nvPr>
            <p:ph sz="half" idx="2"/>
          </p:nvPr>
        </p:nvSpPr>
        <p:spPr>
          <a:xfrm>
            <a:off x="839788" y="2132207"/>
            <a:ext cx="5157787" cy="3300924"/>
          </a:xfrm>
        </p:spPr>
        <p:txBody>
          <a:bodyPr/>
          <a:lstStyle/>
          <a:p>
            <a:pPr>
              <a:lnSpc>
                <a:spcPct val="100000"/>
              </a:lnSpc>
            </a:pPr>
            <a:r>
              <a:rPr lang="en-GB"/>
              <a:t>These tools allow users to control devices and enter text using voice commands. They support people with mobility problems or difficulties using peripherals. Examples</a:t>
            </a:r>
            <a:r>
              <a:rPr lang="es-ES"/>
              <a:t>:</a:t>
            </a:r>
          </a:p>
          <a:p>
            <a:pPr marL="285750" indent="-285750">
              <a:lnSpc>
                <a:spcPct val="100000"/>
              </a:lnSpc>
              <a:buFont typeface="Arial" panose="020B0604020202020204" pitchFamily="34" charset="0"/>
              <a:buChar char="•"/>
            </a:pPr>
            <a:r>
              <a:rPr lang="es-ES" b="1">
                <a:hlinkClick r:id="rId2"/>
              </a:rPr>
              <a:t>Dragon</a:t>
            </a:r>
            <a:r>
              <a:rPr lang="es-ES"/>
              <a:t>:</a:t>
            </a:r>
            <a:r>
              <a:rPr lang="es-ES" b="1"/>
              <a:t> </a:t>
            </a:r>
            <a:r>
              <a:rPr lang="en-GB"/>
              <a:t>powerful and accurate speech recognition software for Windows, developed by Nuance</a:t>
            </a:r>
            <a:r>
              <a:rPr lang="es-ES"/>
              <a:t>.</a:t>
            </a:r>
          </a:p>
          <a:p>
            <a:pPr marL="285750" indent="-285750">
              <a:lnSpc>
                <a:spcPct val="100000"/>
              </a:lnSpc>
              <a:buFont typeface="Arial" panose="020B0604020202020204" pitchFamily="34" charset="0"/>
              <a:buChar char="•"/>
            </a:pPr>
            <a:r>
              <a:rPr lang="es-ES" b="1">
                <a:hlinkClick r:id="rId3"/>
              </a:rPr>
              <a:t>Apple Dictation</a:t>
            </a:r>
            <a:r>
              <a:rPr lang="es-ES"/>
              <a:t>: </a:t>
            </a:r>
            <a:r>
              <a:rPr lang="en-GB"/>
              <a:t>integrated speech recognition tool for iOS and macOS users</a:t>
            </a:r>
            <a:r>
              <a:rPr lang="es-ES"/>
              <a:t>.</a:t>
            </a:r>
          </a:p>
          <a:p>
            <a:pPr marL="285750" indent="-285750">
              <a:lnSpc>
                <a:spcPct val="100000"/>
              </a:lnSpc>
              <a:buFont typeface="Arial" panose="020B0604020202020204" pitchFamily="34" charset="0"/>
              <a:buChar char="•"/>
            </a:pPr>
            <a:r>
              <a:rPr lang="es-ES" b="1">
                <a:hlinkClick r:id="rId4"/>
              </a:rPr>
              <a:t>Gboard</a:t>
            </a:r>
            <a:r>
              <a:rPr lang="es-ES"/>
              <a:t>: </a:t>
            </a:r>
            <a:r>
              <a:rPr lang="en-GB"/>
              <a:t>the Google keyboard, available for both Android and iOS phones. It features voice recognition and allows you to search the Internet and even translate text.</a:t>
            </a:r>
            <a:endParaRPr lang="es-ES"/>
          </a:p>
          <a:p>
            <a:endParaRPr lang="es-ES"/>
          </a:p>
        </p:txBody>
      </p:sp>
      <p:sp>
        <p:nvSpPr>
          <p:cNvPr id="5" name="Marcador de contenido 4">
            <a:extLst>
              <a:ext uri="{FF2B5EF4-FFF2-40B4-BE49-F238E27FC236}">
                <a16:creationId xmlns:a16="http://schemas.microsoft.com/office/drawing/2014/main" id="{2BBBB4B6-C230-45AB-6C76-7D865FE5F5BE}"/>
              </a:ext>
            </a:extLst>
          </p:cNvPr>
          <p:cNvSpPr>
            <a:spLocks noGrp="1"/>
          </p:cNvSpPr>
          <p:nvPr>
            <p:ph sz="quarter" idx="4"/>
          </p:nvPr>
        </p:nvSpPr>
        <p:spPr>
          <a:xfrm>
            <a:off x="6172200" y="2132207"/>
            <a:ext cx="5183188" cy="3300924"/>
          </a:xfrm>
        </p:spPr>
        <p:txBody>
          <a:bodyPr/>
          <a:lstStyle/>
          <a:p>
            <a:pPr marL="285750" indent="-285750">
              <a:lnSpc>
                <a:spcPct val="100000"/>
              </a:lnSpc>
              <a:buFont typeface="Arial" panose="020B0604020202020204" pitchFamily="34" charset="0"/>
              <a:buChar char="•"/>
            </a:pPr>
            <a:r>
              <a:rPr lang="es-ES" b="1">
                <a:hlinkClick r:id="rId5"/>
              </a:rPr>
              <a:t>Otter</a:t>
            </a:r>
            <a:r>
              <a:rPr lang="es-ES"/>
              <a:t>: </a:t>
            </a:r>
            <a:r>
              <a:rPr lang="en-GB"/>
              <a:t>collaborative tool and meeting assistant that allows to transcribe the text of a conversation, among other functionalities</a:t>
            </a:r>
            <a:r>
              <a:rPr lang="es-ES"/>
              <a:t>.</a:t>
            </a:r>
          </a:p>
          <a:p>
            <a:pPr marL="285750" indent="-285750">
              <a:lnSpc>
                <a:spcPct val="100000"/>
              </a:lnSpc>
              <a:buFont typeface="Arial" panose="020B0604020202020204" pitchFamily="34" charset="0"/>
              <a:buChar char="•"/>
            </a:pPr>
            <a:r>
              <a:rPr lang="es-ES" b="1">
                <a:hlinkClick r:id="rId6"/>
              </a:rPr>
              <a:t>Windows Speech Recognition</a:t>
            </a:r>
            <a:r>
              <a:rPr lang="es-ES"/>
              <a:t>: </a:t>
            </a:r>
            <a:r>
              <a:rPr lang="en-GB"/>
              <a:t>integrated function in Windows that allows voice control and voice dictation</a:t>
            </a:r>
            <a:r>
              <a:rPr lang="es-ES"/>
              <a:t>.</a:t>
            </a:r>
          </a:p>
          <a:p>
            <a:pPr marL="285750" indent="-285750">
              <a:lnSpc>
                <a:spcPct val="100000"/>
              </a:lnSpc>
              <a:buFont typeface="Arial" panose="020B0604020202020204" pitchFamily="34" charset="0"/>
              <a:buChar char="•"/>
            </a:pPr>
            <a:endParaRPr lang="es-ES"/>
          </a:p>
          <a:p>
            <a:pPr>
              <a:lnSpc>
                <a:spcPct val="100000"/>
              </a:lnSpc>
            </a:pPr>
            <a:endParaRPr lang="es-ES"/>
          </a:p>
          <a:p>
            <a:endParaRPr lang="en-GB"/>
          </a:p>
        </p:txBody>
      </p:sp>
      <p:sp>
        <p:nvSpPr>
          <p:cNvPr id="6" name="Título 5">
            <a:extLst>
              <a:ext uri="{FF2B5EF4-FFF2-40B4-BE49-F238E27FC236}">
                <a16:creationId xmlns:a16="http://schemas.microsoft.com/office/drawing/2014/main" id="{E0A49373-054F-D466-BE8E-8C5B0B83C008}"/>
              </a:ext>
            </a:extLst>
          </p:cNvPr>
          <p:cNvSpPr>
            <a:spLocks noGrp="1"/>
          </p:cNvSpPr>
          <p:nvPr>
            <p:ph type="title"/>
          </p:nvPr>
        </p:nvSpPr>
        <p:spPr/>
        <p:txBody>
          <a:bodyPr/>
          <a:lstStyle/>
          <a:p>
            <a:pPr>
              <a:lnSpc>
                <a:spcPct val="100000"/>
              </a:lnSpc>
            </a:pPr>
            <a:r>
              <a:rPr lang="es-ES"/>
              <a:t>2. Assistive Tools and Adaptive Technologies</a:t>
            </a:r>
            <a:br>
              <a:rPr lang="es-ES"/>
            </a:br>
            <a:r>
              <a:rPr lang="es-ES" sz="2000" b="0"/>
              <a:t>2.1. Overview of Assistive Tools</a:t>
            </a:r>
            <a:endParaRPr lang="en-GB"/>
          </a:p>
        </p:txBody>
      </p:sp>
    </p:spTree>
    <p:extLst>
      <p:ext uri="{BB962C8B-B14F-4D97-AF65-F5344CB8AC3E}">
        <p14:creationId xmlns:p14="http://schemas.microsoft.com/office/powerpoint/2010/main" val="3472117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2A9DAEB-73F2-66A1-14C8-9F433BFFDAF3}"/>
              </a:ext>
            </a:extLst>
          </p:cNvPr>
          <p:cNvSpPr>
            <a:spLocks noGrp="1"/>
          </p:cNvSpPr>
          <p:nvPr>
            <p:ph sz="half" idx="2"/>
          </p:nvPr>
        </p:nvSpPr>
        <p:spPr>
          <a:xfrm>
            <a:off x="839788" y="1633141"/>
            <a:ext cx="5157787" cy="3799990"/>
          </a:xfrm>
        </p:spPr>
        <p:txBody>
          <a:bodyPr/>
          <a:lstStyle/>
          <a:p>
            <a:pPr>
              <a:lnSpc>
                <a:spcPct val="100000"/>
              </a:lnSpc>
            </a:pPr>
            <a:r>
              <a:rPr lang="en-GB"/>
              <a:t>Adaptive technologies are those that help people with functional disabilities to make use of computers and their peripherals despite the difficulties they may have with their abilities</a:t>
            </a:r>
            <a:r>
              <a:rPr lang="es-ES"/>
              <a:t>. </a:t>
            </a:r>
          </a:p>
          <a:p>
            <a:pPr>
              <a:lnSpc>
                <a:spcPct val="100000"/>
              </a:lnSpc>
            </a:pPr>
            <a:r>
              <a:rPr lang="en-GB"/>
              <a:t>From alternative input devices to adapted keyboards and mice, and even alternative video game controllers, there is a wide variety of technologies adapted to the various abilities of individuals</a:t>
            </a:r>
            <a:r>
              <a:rPr lang="es-ES"/>
              <a:t>.</a:t>
            </a:r>
          </a:p>
          <a:p>
            <a:pPr>
              <a:lnSpc>
                <a:spcPct val="100000"/>
              </a:lnSpc>
            </a:pPr>
            <a:r>
              <a:rPr lang="en-GB"/>
              <a:t>Accompanied by the aforementioned assistive tools, these technologies can mean a before and after in the experience of many people during the use of digital devices, and it is important to make them known to promote accessibility in different contexts. Here are some examples</a:t>
            </a:r>
            <a:r>
              <a:rPr lang="es-ES"/>
              <a:t>.</a:t>
            </a:r>
          </a:p>
        </p:txBody>
      </p:sp>
      <p:sp>
        <p:nvSpPr>
          <p:cNvPr id="4" name="Marcador de texto 3">
            <a:extLst>
              <a:ext uri="{FF2B5EF4-FFF2-40B4-BE49-F238E27FC236}">
                <a16:creationId xmlns:a16="http://schemas.microsoft.com/office/drawing/2014/main" id="{908204A0-7AD3-FB96-0262-9D70F1B6E2AF}"/>
              </a:ext>
            </a:extLst>
          </p:cNvPr>
          <p:cNvSpPr>
            <a:spLocks noGrp="1"/>
          </p:cNvSpPr>
          <p:nvPr>
            <p:ph type="body" sz="quarter" idx="3"/>
          </p:nvPr>
        </p:nvSpPr>
        <p:spPr>
          <a:xfrm>
            <a:off x="6172200" y="1633141"/>
            <a:ext cx="5183188" cy="382090"/>
          </a:xfrm>
        </p:spPr>
        <p:txBody>
          <a:bodyPr/>
          <a:lstStyle/>
          <a:p>
            <a:r>
              <a:rPr lang="es-ES"/>
              <a:t>Mouse alternatives</a:t>
            </a:r>
            <a:endParaRPr lang="en-GB"/>
          </a:p>
        </p:txBody>
      </p:sp>
      <p:sp>
        <p:nvSpPr>
          <p:cNvPr id="5" name="Marcador de contenido 4">
            <a:extLst>
              <a:ext uri="{FF2B5EF4-FFF2-40B4-BE49-F238E27FC236}">
                <a16:creationId xmlns:a16="http://schemas.microsoft.com/office/drawing/2014/main" id="{2BBBB4B6-C230-45AB-6C76-7D865FE5F5BE}"/>
              </a:ext>
            </a:extLst>
          </p:cNvPr>
          <p:cNvSpPr>
            <a:spLocks noGrp="1"/>
          </p:cNvSpPr>
          <p:nvPr>
            <p:ph sz="quarter" idx="4"/>
          </p:nvPr>
        </p:nvSpPr>
        <p:spPr>
          <a:xfrm>
            <a:off x="6169024" y="2166151"/>
            <a:ext cx="5183188" cy="3417900"/>
          </a:xfrm>
        </p:spPr>
        <p:txBody>
          <a:bodyPr/>
          <a:lstStyle/>
          <a:p>
            <a:pPr marL="285750" indent="-285750">
              <a:lnSpc>
                <a:spcPct val="100000"/>
              </a:lnSpc>
              <a:buFont typeface="Arial" panose="020B0604020202020204" pitchFamily="34" charset="0"/>
              <a:buChar char="•"/>
            </a:pPr>
            <a:r>
              <a:rPr lang="es-ES" b="1"/>
              <a:t>Joystick</a:t>
            </a:r>
            <a:r>
              <a:rPr lang="es-ES"/>
              <a:t>: </a:t>
            </a:r>
            <a:r>
              <a:rPr lang="en-GB"/>
              <a:t>similar in appearance to a console controller, provides an alternative method of control in which the joystick determines the direction and speed of the pointer</a:t>
            </a:r>
            <a:r>
              <a:rPr lang="es-ES"/>
              <a:t>.</a:t>
            </a:r>
          </a:p>
          <a:p>
            <a:pPr marL="285750" indent="-285750">
              <a:lnSpc>
                <a:spcPct val="100000"/>
              </a:lnSpc>
              <a:buFont typeface="Arial" panose="020B0604020202020204" pitchFamily="34" charset="0"/>
              <a:buChar char="•"/>
            </a:pPr>
            <a:r>
              <a:rPr lang="es-ES" b="1"/>
              <a:t>Mouth mouse</a:t>
            </a:r>
            <a:r>
              <a:rPr lang="es-ES"/>
              <a:t>: </a:t>
            </a:r>
            <a:r>
              <a:rPr lang="en-GB"/>
              <a:t>allows you to control the cursor with mouth movements, such as puffs or aspirations</a:t>
            </a:r>
            <a:r>
              <a:rPr lang="es-ES"/>
              <a:t>.</a:t>
            </a:r>
          </a:p>
          <a:p>
            <a:pPr marL="285750" indent="-285750">
              <a:lnSpc>
                <a:spcPct val="100000"/>
              </a:lnSpc>
              <a:buFont typeface="Arial" panose="020B0604020202020204" pitchFamily="34" charset="0"/>
              <a:buChar char="•"/>
            </a:pPr>
            <a:r>
              <a:rPr lang="es-ES" b="1"/>
              <a:t>Mouse with sensors</a:t>
            </a:r>
            <a:r>
              <a:rPr lang="es-ES"/>
              <a:t>: </a:t>
            </a:r>
            <a:r>
              <a:rPr lang="en-GB"/>
              <a:t>allows to make use with the movement of the head</a:t>
            </a:r>
            <a:r>
              <a:rPr lang="es-ES"/>
              <a:t>.</a:t>
            </a:r>
          </a:p>
          <a:p>
            <a:pPr marL="285750" indent="-285750">
              <a:lnSpc>
                <a:spcPct val="100000"/>
              </a:lnSpc>
              <a:buFont typeface="Arial" panose="020B0604020202020204" pitchFamily="34" charset="0"/>
              <a:buChar char="•"/>
            </a:pPr>
            <a:r>
              <a:rPr lang="es-ES" b="1"/>
              <a:t>Foot mouse</a:t>
            </a:r>
            <a:r>
              <a:rPr lang="es-ES"/>
              <a:t>: </a:t>
            </a:r>
            <a:r>
              <a:rPr lang="en-GB"/>
              <a:t>pushbuttons operated by foot movement and foot pressure</a:t>
            </a:r>
            <a:r>
              <a:rPr lang="es-ES"/>
              <a:t>. </a:t>
            </a:r>
          </a:p>
          <a:p>
            <a:pPr>
              <a:lnSpc>
                <a:spcPct val="100000"/>
              </a:lnSpc>
            </a:pPr>
            <a:endParaRPr lang="es-ES"/>
          </a:p>
          <a:p>
            <a:endParaRPr lang="en-GB"/>
          </a:p>
        </p:txBody>
      </p:sp>
      <p:sp>
        <p:nvSpPr>
          <p:cNvPr id="6" name="Título 5">
            <a:extLst>
              <a:ext uri="{FF2B5EF4-FFF2-40B4-BE49-F238E27FC236}">
                <a16:creationId xmlns:a16="http://schemas.microsoft.com/office/drawing/2014/main" id="{E0A49373-054F-D466-BE8E-8C5B0B83C008}"/>
              </a:ext>
            </a:extLst>
          </p:cNvPr>
          <p:cNvSpPr>
            <a:spLocks noGrp="1"/>
          </p:cNvSpPr>
          <p:nvPr>
            <p:ph type="title"/>
          </p:nvPr>
        </p:nvSpPr>
        <p:spPr/>
        <p:txBody>
          <a:bodyPr/>
          <a:lstStyle/>
          <a:p>
            <a:pPr>
              <a:lnSpc>
                <a:spcPct val="100000"/>
              </a:lnSpc>
            </a:pPr>
            <a:r>
              <a:rPr lang="es-ES"/>
              <a:t>2. Assistive Tools and Adaptive Technologies</a:t>
            </a:r>
            <a:br>
              <a:rPr lang="es-ES"/>
            </a:br>
            <a:r>
              <a:rPr lang="es-ES" sz="2000" b="0"/>
              <a:t>2.2. Adaptive Technologies</a:t>
            </a:r>
            <a:endParaRPr lang="en-GB"/>
          </a:p>
        </p:txBody>
      </p:sp>
    </p:spTree>
    <p:extLst>
      <p:ext uri="{BB962C8B-B14F-4D97-AF65-F5344CB8AC3E}">
        <p14:creationId xmlns:p14="http://schemas.microsoft.com/office/powerpoint/2010/main" val="344918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4AF9C-B6CA-D6ED-AC45-274A405CC6C4}"/>
              </a:ext>
            </a:extLst>
          </p:cNvPr>
          <p:cNvSpPr>
            <a:spLocks noGrp="1"/>
          </p:cNvSpPr>
          <p:nvPr>
            <p:ph type="body" idx="1"/>
          </p:nvPr>
        </p:nvSpPr>
        <p:spPr>
          <a:xfrm>
            <a:off x="839788" y="1633141"/>
            <a:ext cx="5157787" cy="382090"/>
          </a:xfrm>
        </p:spPr>
        <p:txBody>
          <a:bodyPr/>
          <a:lstStyle/>
          <a:p>
            <a:r>
              <a:rPr lang="es-ES"/>
              <a:t>Adapted keyboards</a:t>
            </a:r>
            <a:endParaRPr lang="en-GB"/>
          </a:p>
        </p:txBody>
      </p:sp>
      <p:sp>
        <p:nvSpPr>
          <p:cNvPr id="3" name="Marcador de contenido 2">
            <a:extLst>
              <a:ext uri="{FF2B5EF4-FFF2-40B4-BE49-F238E27FC236}">
                <a16:creationId xmlns:a16="http://schemas.microsoft.com/office/drawing/2014/main" id="{C2A9DAEB-73F2-66A1-14C8-9F433BFFDAF3}"/>
              </a:ext>
            </a:extLst>
          </p:cNvPr>
          <p:cNvSpPr>
            <a:spLocks noGrp="1"/>
          </p:cNvSpPr>
          <p:nvPr>
            <p:ph sz="half" idx="2"/>
          </p:nvPr>
        </p:nvSpPr>
        <p:spPr>
          <a:xfrm>
            <a:off x="839788" y="2132207"/>
            <a:ext cx="5157787" cy="3300924"/>
          </a:xfrm>
        </p:spPr>
        <p:txBody>
          <a:bodyPr/>
          <a:lstStyle/>
          <a:p>
            <a:pPr marL="285750" indent="-285750">
              <a:lnSpc>
                <a:spcPct val="100000"/>
              </a:lnSpc>
              <a:buFont typeface="Arial" panose="020B0604020202020204" pitchFamily="34" charset="0"/>
              <a:buChar char="•"/>
            </a:pPr>
            <a:r>
              <a:rPr lang="en-GB" b="1"/>
              <a:t>Large type keyboards</a:t>
            </a:r>
            <a:r>
              <a:rPr lang="en-GB"/>
              <a:t>: larger letters and high-contrast colors for people with low vision. Some even include larger keys.</a:t>
            </a:r>
          </a:p>
          <a:p>
            <a:pPr marL="285750" indent="-285750">
              <a:lnSpc>
                <a:spcPct val="100000"/>
              </a:lnSpc>
              <a:buFont typeface="Arial" panose="020B0604020202020204" pitchFamily="34" charset="0"/>
              <a:buChar char="•"/>
            </a:pPr>
            <a:r>
              <a:rPr lang="en-GB" b="1"/>
              <a:t>Ergonomic keyboards</a:t>
            </a:r>
            <a:r>
              <a:rPr lang="en-GB"/>
              <a:t>: designed to reduce strain and provide a more comfortable typing experience. Some are designed to be used with one hand.</a:t>
            </a:r>
          </a:p>
          <a:p>
            <a:pPr marL="285750" indent="-285750">
              <a:lnSpc>
                <a:spcPct val="100000"/>
              </a:lnSpc>
              <a:buFont typeface="Arial" panose="020B0604020202020204" pitchFamily="34" charset="0"/>
              <a:buChar char="•"/>
            </a:pPr>
            <a:r>
              <a:rPr lang="en-GB" b="1"/>
              <a:t>Adaptive keyboard cover</a:t>
            </a:r>
            <a:r>
              <a:rPr lang="en-GB"/>
              <a:t>: a rigid cover that is placed over the keyboard and forms a barrier to prevent unwanted keystrokes, useful for people with motor disabilities or poor dexterity.</a:t>
            </a:r>
          </a:p>
          <a:p>
            <a:pPr marL="285750" indent="-285750">
              <a:lnSpc>
                <a:spcPct val="100000"/>
              </a:lnSpc>
              <a:buFont typeface="Arial" panose="020B0604020202020204" pitchFamily="34" charset="0"/>
              <a:buChar char="•"/>
            </a:pPr>
            <a:r>
              <a:rPr lang="en-GB" b="1"/>
              <a:t>Braille keyboards</a:t>
            </a:r>
            <a:r>
              <a:rPr lang="en-GB"/>
              <a:t>: designed for Braille writing.</a:t>
            </a:r>
            <a:endParaRPr lang="es-ES"/>
          </a:p>
          <a:p>
            <a:endParaRPr lang="es-ES"/>
          </a:p>
        </p:txBody>
      </p:sp>
      <p:sp>
        <p:nvSpPr>
          <p:cNvPr id="4" name="Marcador de texto 3">
            <a:extLst>
              <a:ext uri="{FF2B5EF4-FFF2-40B4-BE49-F238E27FC236}">
                <a16:creationId xmlns:a16="http://schemas.microsoft.com/office/drawing/2014/main" id="{908204A0-7AD3-FB96-0262-9D70F1B6E2AF}"/>
              </a:ext>
            </a:extLst>
          </p:cNvPr>
          <p:cNvSpPr>
            <a:spLocks noGrp="1"/>
          </p:cNvSpPr>
          <p:nvPr>
            <p:ph type="body" sz="quarter" idx="3"/>
          </p:nvPr>
        </p:nvSpPr>
        <p:spPr>
          <a:xfrm>
            <a:off x="6172200" y="1633141"/>
            <a:ext cx="5183188" cy="382090"/>
          </a:xfrm>
        </p:spPr>
        <p:txBody>
          <a:bodyPr/>
          <a:lstStyle/>
          <a:p>
            <a:r>
              <a:rPr lang="es-ES"/>
              <a:t>Switches</a:t>
            </a:r>
            <a:endParaRPr lang="en-GB"/>
          </a:p>
        </p:txBody>
      </p:sp>
      <p:sp>
        <p:nvSpPr>
          <p:cNvPr id="5" name="Marcador de contenido 4">
            <a:extLst>
              <a:ext uri="{FF2B5EF4-FFF2-40B4-BE49-F238E27FC236}">
                <a16:creationId xmlns:a16="http://schemas.microsoft.com/office/drawing/2014/main" id="{2BBBB4B6-C230-45AB-6C76-7D865FE5F5BE}"/>
              </a:ext>
            </a:extLst>
          </p:cNvPr>
          <p:cNvSpPr>
            <a:spLocks noGrp="1"/>
          </p:cNvSpPr>
          <p:nvPr>
            <p:ph sz="quarter" idx="4"/>
          </p:nvPr>
        </p:nvSpPr>
        <p:spPr>
          <a:xfrm>
            <a:off x="6172200" y="2132207"/>
            <a:ext cx="5183188" cy="1099265"/>
          </a:xfrm>
        </p:spPr>
        <p:txBody>
          <a:bodyPr/>
          <a:lstStyle/>
          <a:p>
            <a:pPr>
              <a:lnSpc>
                <a:spcPct val="100000"/>
              </a:lnSpc>
            </a:pPr>
            <a:r>
              <a:rPr lang="en-GB"/>
              <a:t>Devices that replace traditional keyboard and mouse functions, allowing users to control computers with simple keystrokes. </a:t>
            </a:r>
            <a:endParaRPr lang="es-ES"/>
          </a:p>
          <a:p>
            <a:endParaRPr lang="en-GB"/>
          </a:p>
        </p:txBody>
      </p:sp>
      <p:sp>
        <p:nvSpPr>
          <p:cNvPr id="6" name="Título 5">
            <a:extLst>
              <a:ext uri="{FF2B5EF4-FFF2-40B4-BE49-F238E27FC236}">
                <a16:creationId xmlns:a16="http://schemas.microsoft.com/office/drawing/2014/main" id="{E0A49373-054F-D466-BE8E-8C5B0B83C008}"/>
              </a:ext>
            </a:extLst>
          </p:cNvPr>
          <p:cNvSpPr>
            <a:spLocks noGrp="1"/>
          </p:cNvSpPr>
          <p:nvPr>
            <p:ph type="title"/>
          </p:nvPr>
        </p:nvSpPr>
        <p:spPr/>
        <p:txBody>
          <a:bodyPr/>
          <a:lstStyle/>
          <a:p>
            <a:pPr>
              <a:lnSpc>
                <a:spcPct val="100000"/>
              </a:lnSpc>
            </a:pPr>
            <a:r>
              <a:rPr lang="es-ES"/>
              <a:t>2. Assistive Tools and Adaptive Technologies</a:t>
            </a:r>
            <a:br>
              <a:rPr lang="es-ES"/>
            </a:br>
            <a:r>
              <a:rPr lang="es-ES" sz="2000" b="0"/>
              <a:t>2.2. Adaptive Technologies</a:t>
            </a:r>
            <a:endParaRPr lang="en-GB"/>
          </a:p>
        </p:txBody>
      </p:sp>
      <p:sp>
        <p:nvSpPr>
          <p:cNvPr id="7" name="Marcador de texto 3">
            <a:extLst>
              <a:ext uri="{FF2B5EF4-FFF2-40B4-BE49-F238E27FC236}">
                <a16:creationId xmlns:a16="http://schemas.microsoft.com/office/drawing/2014/main" id="{3A329C92-3C63-C272-9B1B-6A38F1E8FE24}"/>
              </a:ext>
            </a:extLst>
          </p:cNvPr>
          <p:cNvSpPr txBox="1">
            <a:spLocks/>
          </p:cNvSpPr>
          <p:nvPr/>
        </p:nvSpPr>
        <p:spPr>
          <a:xfrm>
            <a:off x="6172200" y="3348448"/>
            <a:ext cx="5183188" cy="382090"/>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E6342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
              <a:t>Eye tracking devices</a:t>
            </a:r>
            <a:endParaRPr lang="en-GB"/>
          </a:p>
        </p:txBody>
      </p:sp>
      <p:sp>
        <p:nvSpPr>
          <p:cNvPr id="8" name="Marcador de contenido 4">
            <a:extLst>
              <a:ext uri="{FF2B5EF4-FFF2-40B4-BE49-F238E27FC236}">
                <a16:creationId xmlns:a16="http://schemas.microsoft.com/office/drawing/2014/main" id="{6A727817-CDAE-DFB9-B1BB-4968B541A5DA}"/>
              </a:ext>
            </a:extLst>
          </p:cNvPr>
          <p:cNvSpPr txBox="1">
            <a:spLocks/>
          </p:cNvSpPr>
          <p:nvPr/>
        </p:nvSpPr>
        <p:spPr>
          <a:xfrm>
            <a:off x="6172200" y="3847514"/>
            <a:ext cx="5183188" cy="15856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Webcams and/or software with eye-tracking technology that allows users to control their computer and interact with digital content by eye movement, suitable for people with limited or no hand movement.</a:t>
            </a:r>
          </a:p>
        </p:txBody>
      </p:sp>
    </p:spTree>
    <p:extLst>
      <p:ext uri="{BB962C8B-B14F-4D97-AF65-F5344CB8AC3E}">
        <p14:creationId xmlns:p14="http://schemas.microsoft.com/office/powerpoint/2010/main" val="1640253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4AF9C-B6CA-D6ED-AC45-274A405CC6C4}"/>
              </a:ext>
            </a:extLst>
          </p:cNvPr>
          <p:cNvSpPr>
            <a:spLocks noGrp="1"/>
          </p:cNvSpPr>
          <p:nvPr>
            <p:ph type="body" idx="1"/>
          </p:nvPr>
        </p:nvSpPr>
        <p:spPr>
          <a:xfrm>
            <a:off x="839788" y="1633141"/>
            <a:ext cx="5157787" cy="382090"/>
          </a:xfrm>
        </p:spPr>
        <p:txBody>
          <a:bodyPr/>
          <a:lstStyle/>
          <a:p>
            <a:r>
              <a:rPr lang="es-ES"/>
              <a:t>Videogames</a:t>
            </a:r>
            <a:endParaRPr lang="en-GB"/>
          </a:p>
        </p:txBody>
      </p:sp>
      <p:sp>
        <p:nvSpPr>
          <p:cNvPr id="3" name="Marcador de contenido 2">
            <a:extLst>
              <a:ext uri="{FF2B5EF4-FFF2-40B4-BE49-F238E27FC236}">
                <a16:creationId xmlns:a16="http://schemas.microsoft.com/office/drawing/2014/main" id="{C2A9DAEB-73F2-66A1-14C8-9F433BFFDAF3}"/>
              </a:ext>
            </a:extLst>
          </p:cNvPr>
          <p:cNvSpPr>
            <a:spLocks noGrp="1"/>
          </p:cNvSpPr>
          <p:nvPr>
            <p:ph sz="half" idx="2"/>
          </p:nvPr>
        </p:nvSpPr>
        <p:spPr>
          <a:xfrm>
            <a:off x="839788" y="2132207"/>
            <a:ext cx="5157787" cy="3300924"/>
          </a:xfrm>
        </p:spPr>
        <p:txBody>
          <a:bodyPr/>
          <a:lstStyle/>
          <a:p>
            <a:pPr>
              <a:lnSpc>
                <a:spcPct val="100000"/>
              </a:lnSpc>
            </a:pPr>
            <a:r>
              <a:rPr lang="en-GB"/>
              <a:t>Today, adapted technologies are not only limited to the use of computers, but devices are also being developed so that people with disabilities can enjoy activities such as video games, eliminating barriers in leisure time as well</a:t>
            </a:r>
            <a:r>
              <a:rPr lang="es-ES"/>
              <a:t>.</a:t>
            </a:r>
          </a:p>
          <a:p>
            <a:pPr>
              <a:lnSpc>
                <a:spcPct val="100000"/>
              </a:lnSpc>
            </a:pPr>
            <a:r>
              <a:rPr lang="en-GB"/>
              <a:t>Major brands in the video game industry, such as PlayStation and Xbox, already have accessible controllers that contribute to the physical accessibility of video games</a:t>
            </a:r>
            <a:r>
              <a:rPr lang="es-ES"/>
              <a:t>.</a:t>
            </a:r>
          </a:p>
          <a:p>
            <a:endParaRPr lang="es-ES"/>
          </a:p>
        </p:txBody>
      </p:sp>
      <p:sp>
        <p:nvSpPr>
          <p:cNvPr id="6" name="Título 5">
            <a:extLst>
              <a:ext uri="{FF2B5EF4-FFF2-40B4-BE49-F238E27FC236}">
                <a16:creationId xmlns:a16="http://schemas.microsoft.com/office/drawing/2014/main" id="{E0A49373-054F-D466-BE8E-8C5B0B83C008}"/>
              </a:ext>
            </a:extLst>
          </p:cNvPr>
          <p:cNvSpPr>
            <a:spLocks noGrp="1"/>
          </p:cNvSpPr>
          <p:nvPr>
            <p:ph type="title"/>
          </p:nvPr>
        </p:nvSpPr>
        <p:spPr/>
        <p:txBody>
          <a:bodyPr/>
          <a:lstStyle/>
          <a:p>
            <a:pPr>
              <a:lnSpc>
                <a:spcPct val="100000"/>
              </a:lnSpc>
            </a:pPr>
            <a:r>
              <a:rPr lang="es-ES"/>
              <a:t>2. Assistive Tools and Adaptive Technologies</a:t>
            </a:r>
            <a:br>
              <a:rPr lang="es-ES"/>
            </a:br>
            <a:r>
              <a:rPr lang="es-ES" sz="2000" b="0"/>
              <a:t>2.2. Adaptive Technologies</a:t>
            </a:r>
            <a:endParaRPr lang="en-GB"/>
          </a:p>
        </p:txBody>
      </p:sp>
      <p:pic>
        <p:nvPicPr>
          <p:cNvPr id="8" name="Imagen 7" descr="Interfaz de usuario gráfica&#10;&#10;Descripción generada automáticamente">
            <a:extLst>
              <a:ext uri="{FF2B5EF4-FFF2-40B4-BE49-F238E27FC236}">
                <a16:creationId xmlns:a16="http://schemas.microsoft.com/office/drawing/2014/main" id="{257C8CFA-E325-859E-6230-8626132F50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55402" y="1873188"/>
            <a:ext cx="3635933" cy="3242744"/>
          </a:xfrm>
          <a:prstGeom prst="rect">
            <a:avLst/>
          </a:prstGeom>
        </p:spPr>
      </p:pic>
    </p:spTree>
    <p:extLst>
      <p:ext uri="{BB962C8B-B14F-4D97-AF65-F5344CB8AC3E}">
        <p14:creationId xmlns:p14="http://schemas.microsoft.com/office/powerpoint/2010/main" val="581214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0A49373-054F-D466-BE8E-8C5B0B83C008}"/>
              </a:ext>
            </a:extLst>
          </p:cNvPr>
          <p:cNvSpPr>
            <a:spLocks noGrp="1"/>
          </p:cNvSpPr>
          <p:nvPr>
            <p:ph type="title"/>
          </p:nvPr>
        </p:nvSpPr>
        <p:spPr/>
        <p:txBody>
          <a:bodyPr/>
          <a:lstStyle/>
          <a:p>
            <a:pPr>
              <a:lnSpc>
                <a:spcPct val="100000"/>
              </a:lnSpc>
            </a:pPr>
            <a:r>
              <a:rPr lang="es-ES"/>
              <a:t>2. Assistive Tools and Adaptive Technologies</a:t>
            </a:r>
            <a:br>
              <a:rPr lang="es-ES"/>
            </a:br>
            <a:r>
              <a:rPr lang="es-ES" sz="2000" b="0"/>
              <a:t>2.2. Adaptive Technologies</a:t>
            </a:r>
            <a:endParaRPr lang="en-GB"/>
          </a:p>
        </p:txBody>
      </p:sp>
      <p:pic>
        <p:nvPicPr>
          <p:cNvPr id="3" name="Imagen 2" descr="Una mano con un control en la mano">
            <a:extLst>
              <a:ext uri="{FF2B5EF4-FFF2-40B4-BE49-F238E27FC236}">
                <a16:creationId xmlns:a16="http://schemas.microsoft.com/office/drawing/2014/main" id="{82CDEF8B-FBDD-8B2B-DE6B-5CCB0116D4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2436207"/>
            <a:ext cx="2967982" cy="1979893"/>
          </a:xfrm>
          <a:prstGeom prst="rect">
            <a:avLst/>
          </a:prstGeom>
        </p:spPr>
      </p:pic>
      <p:sp>
        <p:nvSpPr>
          <p:cNvPr id="4" name="Marcador de contenido 4">
            <a:extLst>
              <a:ext uri="{FF2B5EF4-FFF2-40B4-BE49-F238E27FC236}">
                <a16:creationId xmlns:a16="http://schemas.microsoft.com/office/drawing/2014/main" id="{C91531B2-BC23-241F-4099-81C84118DECC}"/>
              </a:ext>
            </a:extLst>
          </p:cNvPr>
          <p:cNvSpPr txBox="1">
            <a:spLocks/>
          </p:cNvSpPr>
          <p:nvPr/>
        </p:nvSpPr>
        <p:spPr>
          <a:xfrm>
            <a:off x="992701" y="1949690"/>
            <a:ext cx="2658979" cy="2901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s-ES" b="1"/>
              <a:t>Adapted mouse</a:t>
            </a:r>
            <a:endParaRPr lang="es-ES"/>
          </a:p>
          <a:p>
            <a:endParaRPr lang="en-GB"/>
          </a:p>
        </p:txBody>
      </p:sp>
      <p:sp>
        <p:nvSpPr>
          <p:cNvPr id="5" name="Marcador de contenido 4">
            <a:extLst>
              <a:ext uri="{FF2B5EF4-FFF2-40B4-BE49-F238E27FC236}">
                <a16:creationId xmlns:a16="http://schemas.microsoft.com/office/drawing/2014/main" id="{E5372515-08A9-6E76-E003-5A1BDD3B2D21}"/>
              </a:ext>
            </a:extLst>
          </p:cNvPr>
          <p:cNvSpPr txBox="1">
            <a:spLocks/>
          </p:cNvSpPr>
          <p:nvPr/>
        </p:nvSpPr>
        <p:spPr>
          <a:xfrm>
            <a:off x="992700" y="4583872"/>
            <a:ext cx="2658979" cy="2901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s-ES" sz="1200">
                <a:hlinkClick r:id="rId3"/>
              </a:rPr>
              <a:t>Image from cobalt123, Flickr</a:t>
            </a:r>
            <a:endParaRPr lang="es-ES" sz="1400"/>
          </a:p>
        </p:txBody>
      </p:sp>
      <p:pic>
        <p:nvPicPr>
          <p:cNvPr id="8" name="Imagen 7" descr="Teclado adaptado para deficiencias oculares">
            <a:extLst>
              <a:ext uri="{FF2B5EF4-FFF2-40B4-BE49-F238E27FC236}">
                <a16:creationId xmlns:a16="http://schemas.microsoft.com/office/drawing/2014/main" id="{1311B7B1-75CA-4A0B-0888-ED5A978482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8185" y="2436207"/>
            <a:ext cx="2974801" cy="1979893"/>
          </a:xfrm>
          <a:prstGeom prst="rect">
            <a:avLst/>
          </a:prstGeom>
        </p:spPr>
      </p:pic>
      <p:sp>
        <p:nvSpPr>
          <p:cNvPr id="9" name="Marcador de contenido 4">
            <a:extLst>
              <a:ext uri="{FF2B5EF4-FFF2-40B4-BE49-F238E27FC236}">
                <a16:creationId xmlns:a16="http://schemas.microsoft.com/office/drawing/2014/main" id="{F4F8660A-DB6D-9072-C57A-379D0B337177}"/>
              </a:ext>
            </a:extLst>
          </p:cNvPr>
          <p:cNvSpPr txBox="1">
            <a:spLocks/>
          </p:cNvSpPr>
          <p:nvPr/>
        </p:nvSpPr>
        <p:spPr>
          <a:xfrm>
            <a:off x="4406095" y="1949689"/>
            <a:ext cx="2658979" cy="2901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s-ES" b="1"/>
              <a:t>Adapted keyboard</a:t>
            </a:r>
            <a:endParaRPr lang="es-ES"/>
          </a:p>
          <a:p>
            <a:endParaRPr lang="en-GB"/>
          </a:p>
        </p:txBody>
      </p:sp>
      <p:sp>
        <p:nvSpPr>
          <p:cNvPr id="10" name="Marcador de contenido 4">
            <a:extLst>
              <a:ext uri="{FF2B5EF4-FFF2-40B4-BE49-F238E27FC236}">
                <a16:creationId xmlns:a16="http://schemas.microsoft.com/office/drawing/2014/main" id="{82AA1F33-D561-0FBB-F67B-51454643D9CD}"/>
              </a:ext>
            </a:extLst>
          </p:cNvPr>
          <p:cNvSpPr txBox="1">
            <a:spLocks/>
          </p:cNvSpPr>
          <p:nvPr/>
        </p:nvSpPr>
        <p:spPr>
          <a:xfrm>
            <a:off x="4406095" y="4583872"/>
            <a:ext cx="2658979" cy="2901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pt-BR" sz="1200">
                <a:hlinkClick r:id="rId5"/>
              </a:rPr>
              <a:t>Image from Tomaz Silva, Agência Brasil</a:t>
            </a:r>
            <a:endParaRPr lang="es-ES" sz="1400"/>
          </a:p>
        </p:txBody>
      </p:sp>
      <p:pic>
        <p:nvPicPr>
          <p:cNvPr id="11" name="Imagen 10">
            <a:extLst>
              <a:ext uri="{FF2B5EF4-FFF2-40B4-BE49-F238E27FC236}">
                <a16:creationId xmlns:a16="http://schemas.microsoft.com/office/drawing/2014/main" id="{73210F3D-1BAE-BF43-48AB-9A22E6E9BD8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64989" y="2441899"/>
            <a:ext cx="3713231" cy="1974201"/>
          </a:xfrm>
          <a:prstGeom prst="rect">
            <a:avLst/>
          </a:prstGeom>
        </p:spPr>
      </p:pic>
      <p:sp>
        <p:nvSpPr>
          <p:cNvPr id="12" name="Marcador de contenido 4">
            <a:extLst>
              <a:ext uri="{FF2B5EF4-FFF2-40B4-BE49-F238E27FC236}">
                <a16:creationId xmlns:a16="http://schemas.microsoft.com/office/drawing/2014/main" id="{5CAC0512-116C-1485-4A31-4FC223D668B5}"/>
              </a:ext>
            </a:extLst>
          </p:cNvPr>
          <p:cNvSpPr txBox="1">
            <a:spLocks/>
          </p:cNvSpPr>
          <p:nvPr/>
        </p:nvSpPr>
        <p:spPr>
          <a:xfrm>
            <a:off x="7892375" y="1949689"/>
            <a:ext cx="3258457" cy="2901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s-ES" b="1"/>
              <a:t>Accessible video game controller</a:t>
            </a:r>
            <a:endParaRPr lang="es-ES"/>
          </a:p>
          <a:p>
            <a:endParaRPr lang="en-GB"/>
          </a:p>
        </p:txBody>
      </p:sp>
      <p:sp>
        <p:nvSpPr>
          <p:cNvPr id="13" name="Marcador de contenido 4">
            <a:extLst>
              <a:ext uri="{FF2B5EF4-FFF2-40B4-BE49-F238E27FC236}">
                <a16:creationId xmlns:a16="http://schemas.microsoft.com/office/drawing/2014/main" id="{51A5C5E5-317B-0C8A-8CE3-D6D61A219FEE}"/>
              </a:ext>
            </a:extLst>
          </p:cNvPr>
          <p:cNvSpPr txBox="1">
            <a:spLocks/>
          </p:cNvSpPr>
          <p:nvPr/>
        </p:nvSpPr>
        <p:spPr>
          <a:xfrm>
            <a:off x="8240580" y="4583871"/>
            <a:ext cx="2658979" cy="2901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200">
                <a:hlinkClick r:id="rId7"/>
              </a:rPr>
              <a:t>Image from Geni, Wikimedia Commons</a:t>
            </a:r>
            <a:endParaRPr lang="es-ES" sz="1400"/>
          </a:p>
        </p:txBody>
      </p:sp>
    </p:spTree>
    <p:extLst>
      <p:ext uri="{BB962C8B-B14F-4D97-AF65-F5344CB8AC3E}">
        <p14:creationId xmlns:p14="http://schemas.microsoft.com/office/powerpoint/2010/main" val="352878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2A9DAEB-73F2-66A1-14C8-9F433BFFDAF3}"/>
              </a:ext>
            </a:extLst>
          </p:cNvPr>
          <p:cNvSpPr>
            <a:spLocks noGrp="1"/>
          </p:cNvSpPr>
          <p:nvPr>
            <p:ph sz="half" idx="2"/>
          </p:nvPr>
        </p:nvSpPr>
        <p:spPr>
          <a:xfrm>
            <a:off x="839788" y="1633141"/>
            <a:ext cx="5157787" cy="3799990"/>
          </a:xfrm>
        </p:spPr>
        <p:txBody>
          <a:bodyPr/>
          <a:lstStyle/>
          <a:p>
            <a:pPr>
              <a:lnSpc>
                <a:spcPct val="100000"/>
              </a:lnSpc>
            </a:pPr>
            <a:r>
              <a:rPr lang="en-GB"/>
              <a:t>New emerging technologies play an important role in the field of accessibility, as they enable advances that improve the lives of people with disabilities at levels that have not yet been fully explored.</a:t>
            </a:r>
          </a:p>
          <a:p>
            <a:pPr>
              <a:lnSpc>
                <a:spcPct val="100000"/>
              </a:lnSpc>
            </a:pPr>
            <a:r>
              <a:rPr lang="en-GB"/>
              <a:t>Artificial Intelligence, Machine Learning or Augmented Reality are just some of the technologies of the future that are being successfully integrated into accessibility.</a:t>
            </a:r>
            <a:endParaRPr lang="es-ES"/>
          </a:p>
        </p:txBody>
      </p:sp>
      <p:sp>
        <p:nvSpPr>
          <p:cNvPr id="4" name="Marcador de texto 3">
            <a:extLst>
              <a:ext uri="{FF2B5EF4-FFF2-40B4-BE49-F238E27FC236}">
                <a16:creationId xmlns:a16="http://schemas.microsoft.com/office/drawing/2014/main" id="{908204A0-7AD3-FB96-0262-9D70F1B6E2AF}"/>
              </a:ext>
            </a:extLst>
          </p:cNvPr>
          <p:cNvSpPr>
            <a:spLocks noGrp="1"/>
          </p:cNvSpPr>
          <p:nvPr>
            <p:ph type="body" sz="quarter" idx="3"/>
          </p:nvPr>
        </p:nvSpPr>
        <p:spPr>
          <a:xfrm>
            <a:off x="6172200" y="1633141"/>
            <a:ext cx="5183188" cy="382090"/>
          </a:xfrm>
        </p:spPr>
        <p:txBody>
          <a:bodyPr/>
          <a:lstStyle/>
          <a:p>
            <a:r>
              <a:rPr lang="es-ES"/>
              <a:t>AI and Machine Learning</a:t>
            </a:r>
            <a:endParaRPr lang="en-GB"/>
          </a:p>
        </p:txBody>
      </p:sp>
      <p:sp>
        <p:nvSpPr>
          <p:cNvPr id="5" name="Marcador de contenido 4">
            <a:extLst>
              <a:ext uri="{FF2B5EF4-FFF2-40B4-BE49-F238E27FC236}">
                <a16:creationId xmlns:a16="http://schemas.microsoft.com/office/drawing/2014/main" id="{2BBBB4B6-C230-45AB-6C76-7D865FE5F5BE}"/>
              </a:ext>
            </a:extLst>
          </p:cNvPr>
          <p:cNvSpPr>
            <a:spLocks noGrp="1"/>
          </p:cNvSpPr>
          <p:nvPr>
            <p:ph sz="quarter" idx="4"/>
          </p:nvPr>
        </p:nvSpPr>
        <p:spPr>
          <a:xfrm>
            <a:off x="6169024" y="2166151"/>
            <a:ext cx="5183188" cy="3417900"/>
          </a:xfrm>
        </p:spPr>
        <p:txBody>
          <a:bodyPr/>
          <a:lstStyle/>
          <a:p>
            <a:pPr marL="285750" indent="-285750">
              <a:lnSpc>
                <a:spcPct val="100000"/>
              </a:lnSpc>
              <a:buFont typeface="Arial" panose="020B0604020202020204" pitchFamily="34" charset="0"/>
              <a:buChar char="•"/>
            </a:pPr>
            <a:r>
              <a:rPr lang="es-ES" b="1"/>
              <a:t>AI-based screen readers</a:t>
            </a:r>
            <a:r>
              <a:rPr lang="es-ES"/>
              <a:t>: </a:t>
            </a:r>
            <a:r>
              <a:rPr lang="en-GB"/>
              <a:t>Improving the accuracy and context awareness of screen readers through Artificial Intelligence. Some screen readers that already integrate this technology are </a:t>
            </a:r>
            <a:r>
              <a:rPr lang="es-ES">
                <a:hlinkClick r:id="rId2"/>
              </a:rPr>
              <a:t>Typeahead AI </a:t>
            </a:r>
            <a:r>
              <a:rPr lang="es-ES"/>
              <a:t>or </a:t>
            </a:r>
            <a:r>
              <a:rPr lang="es-ES">
                <a:hlinkClick r:id="rId3"/>
              </a:rPr>
              <a:t>accessiBe</a:t>
            </a:r>
            <a:r>
              <a:rPr lang="es-ES"/>
              <a:t>. </a:t>
            </a:r>
          </a:p>
          <a:p>
            <a:pPr marL="285750" indent="-285750">
              <a:lnSpc>
                <a:spcPct val="100000"/>
              </a:lnSpc>
              <a:buFont typeface="Arial" panose="020B0604020202020204" pitchFamily="34" charset="0"/>
              <a:buChar char="•"/>
            </a:pPr>
            <a:r>
              <a:rPr lang="es-ES" b="1"/>
              <a:t>Automatic captioning and transcription</a:t>
            </a:r>
            <a:r>
              <a:rPr lang="es-ES"/>
              <a:t>: </a:t>
            </a:r>
            <a:r>
              <a:rPr lang="en-GB"/>
              <a:t>AI-based tools to generate subtitles and transcripts in real time or for pre-recorded content. Platforms such as </a:t>
            </a:r>
            <a:r>
              <a:rPr lang="en-GB">
                <a:hlinkClick r:id="rId4"/>
              </a:rPr>
              <a:t>YouTube</a:t>
            </a:r>
            <a:r>
              <a:rPr lang="en-GB"/>
              <a:t> already integrate this technology, video editors such as </a:t>
            </a:r>
            <a:r>
              <a:rPr lang="en-GB">
                <a:hlinkClick r:id="rId5"/>
              </a:rPr>
              <a:t>Clipchamp</a:t>
            </a:r>
            <a:r>
              <a:rPr lang="en-GB"/>
              <a:t>, and dedicated tools such as </a:t>
            </a:r>
            <a:r>
              <a:rPr lang="en-GB">
                <a:hlinkClick r:id="rId6"/>
              </a:rPr>
              <a:t>happyscribe</a:t>
            </a:r>
            <a:r>
              <a:rPr lang="en-GB"/>
              <a:t>.</a:t>
            </a:r>
            <a:endParaRPr lang="es-ES"/>
          </a:p>
          <a:p>
            <a:endParaRPr lang="en-GB"/>
          </a:p>
        </p:txBody>
      </p:sp>
      <p:sp>
        <p:nvSpPr>
          <p:cNvPr id="6" name="Título 5">
            <a:extLst>
              <a:ext uri="{FF2B5EF4-FFF2-40B4-BE49-F238E27FC236}">
                <a16:creationId xmlns:a16="http://schemas.microsoft.com/office/drawing/2014/main" id="{E0A49373-054F-D466-BE8E-8C5B0B83C008}"/>
              </a:ext>
            </a:extLst>
          </p:cNvPr>
          <p:cNvSpPr>
            <a:spLocks noGrp="1"/>
          </p:cNvSpPr>
          <p:nvPr>
            <p:ph type="title"/>
          </p:nvPr>
        </p:nvSpPr>
        <p:spPr/>
        <p:txBody>
          <a:bodyPr/>
          <a:lstStyle/>
          <a:p>
            <a:pPr>
              <a:lnSpc>
                <a:spcPct val="100000"/>
              </a:lnSpc>
            </a:pPr>
            <a:r>
              <a:rPr lang="es-ES"/>
              <a:t>2. Assistive Tools and Adaptive Technologies</a:t>
            </a:r>
            <a:br>
              <a:rPr lang="es-ES"/>
            </a:br>
            <a:r>
              <a:rPr lang="es-ES" sz="2000" b="0"/>
              <a:t>2.3. Emerging Technologies</a:t>
            </a:r>
            <a:endParaRPr lang="en-GB"/>
          </a:p>
        </p:txBody>
      </p:sp>
    </p:spTree>
    <p:extLst>
      <p:ext uri="{BB962C8B-B14F-4D97-AF65-F5344CB8AC3E}">
        <p14:creationId xmlns:p14="http://schemas.microsoft.com/office/powerpoint/2010/main" val="358982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614D0E-ED7B-87D8-4618-D1E6438F6133}"/>
              </a:ext>
            </a:extLst>
          </p:cNvPr>
          <p:cNvSpPr>
            <a:spLocks noGrp="1"/>
          </p:cNvSpPr>
          <p:nvPr>
            <p:ph type="title"/>
          </p:nvPr>
        </p:nvSpPr>
        <p:spPr/>
        <p:txBody>
          <a:bodyPr/>
          <a:lstStyle/>
          <a:p>
            <a:r>
              <a:rPr lang="es-ES"/>
              <a:t>Index</a:t>
            </a:r>
            <a:endParaRPr lang="en-GB"/>
          </a:p>
        </p:txBody>
      </p:sp>
      <p:sp>
        <p:nvSpPr>
          <p:cNvPr id="3" name="Marcador de contenido 2">
            <a:extLst>
              <a:ext uri="{FF2B5EF4-FFF2-40B4-BE49-F238E27FC236}">
                <a16:creationId xmlns:a16="http://schemas.microsoft.com/office/drawing/2014/main" id="{59289AD8-398E-F1EE-CAD9-BAF504D94AAB}"/>
              </a:ext>
            </a:extLst>
          </p:cNvPr>
          <p:cNvSpPr>
            <a:spLocks noGrp="1"/>
          </p:cNvSpPr>
          <p:nvPr>
            <p:ph idx="1"/>
          </p:nvPr>
        </p:nvSpPr>
        <p:spPr>
          <a:xfrm>
            <a:off x="1778960" y="1894488"/>
            <a:ext cx="5065724" cy="914400"/>
          </a:xfrm>
        </p:spPr>
        <p:txBody>
          <a:bodyPr/>
          <a:lstStyle/>
          <a:p>
            <a:r>
              <a:rPr lang="es-ES" b="1"/>
              <a:t>Unit 1. </a:t>
            </a:r>
            <a:r>
              <a:rPr lang="es-ES"/>
              <a:t>Principles of Web Accessibility</a:t>
            </a:r>
            <a:endParaRPr lang="en-GB"/>
          </a:p>
        </p:txBody>
      </p:sp>
      <p:pic>
        <p:nvPicPr>
          <p:cNvPr id="9" name="Imagen 8" descr="Una caricatura de una persona&#10;&#10;Descripción generada automáticamente con confianza baja">
            <a:extLst>
              <a:ext uri="{FF2B5EF4-FFF2-40B4-BE49-F238E27FC236}">
                <a16:creationId xmlns:a16="http://schemas.microsoft.com/office/drawing/2014/main" id="{2B306778-AB14-FE20-0AFB-0434DD0DAF5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42665" y="1894488"/>
            <a:ext cx="2787969" cy="3160451"/>
          </a:xfrm>
          <a:prstGeom prst="rect">
            <a:avLst/>
          </a:prstGeom>
        </p:spPr>
      </p:pic>
      <p:sp>
        <p:nvSpPr>
          <p:cNvPr id="4" name="Elipse 3">
            <a:extLst>
              <a:ext uri="{FF2B5EF4-FFF2-40B4-BE49-F238E27FC236}">
                <a16:creationId xmlns:a16="http://schemas.microsoft.com/office/drawing/2014/main" id="{C43BCD91-5B6B-2081-B3D3-F41DF6CCD0EF}"/>
              </a:ext>
            </a:extLst>
          </p:cNvPr>
          <p:cNvSpPr/>
          <p:nvPr/>
        </p:nvSpPr>
        <p:spPr>
          <a:xfrm>
            <a:off x="1228818" y="1936645"/>
            <a:ext cx="252000" cy="252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Marcador de contenido 2">
            <a:extLst>
              <a:ext uri="{FF2B5EF4-FFF2-40B4-BE49-F238E27FC236}">
                <a16:creationId xmlns:a16="http://schemas.microsoft.com/office/drawing/2014/main" id="{A092C58F-6840-CC94-5503-1474678E487D}"/>
              </a:ext>
            </a:extLst>
          </p:cNvPr>
          <p:cNvSpPr txBox="1">
            <a:spLocks/>
          </p:cNvSpPr>
          <p:nvPr/>
        </p:nvSpPr>
        <p:spPr>
          <a:xfrm>
            <a:off x="1778960" y="2890125"/>
            <a:ext cx="5065724"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a:t>Unit 2. </a:t>
            </a:r>
            <a:r>
              <a:rPr lang="es-ES"/>
              <a:t>Assistive Tools and Adaptive Technologies</a:t>
            </a:r>
            <a:endParaRPr lang="en-GB"/>
          </a:p>
        </p:txBody>
      </p:sp>
      <p:sp>
        <p:nvSpPr>
          <p:cNvPr id="6" name="Elipse 5">
            <a:extLst>
              <a:ext uri="{FF2B5EF4-FFF2-40B4-BE49-F238E27FC236}">
                <a16:creationId xmlns:a16="http://schemas.microsoft.com/office/drawing/2014/main" id="{36119BA5-6773-9513-C13E-AC8BDACE4211}"/>
              </a:ext>
            </a:extLst>
          </p:cNvPr>
          <p:cNvSpPr/>
          <p:nvPr/>
        </p:nvSpPr>
        <p:spPr>
          <a:xfrm>
            <a:off x="1228818" y="2932282"/>
            <a:ext cx="252000" cy="252000"/>
          </a:xfrm>
          <a:prstGeom prst="ellipse">
            <a:avLst/>
          </a:prstGeom>
          <a:solidFill>
            <a:srgbClr val="36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Marcador de contenido 2">
            <a:extLst>
              <a:ext uri="{FF2B5EF4-FFF2-40B4-BE49-F238E27FC236}">
                <a16:creationId xmlns:a16="http://schemas.microsoft.com/office/drawing/2014/main" id="{34A915F1-610B-8CED-06A3-BE5581C2C5CA}"/>
              </a:ext>
            </a:extLst>
          </p:cNvPr>
          <p:cNvSpPr txBox="1">
            <a:spLocks/>
          </p:cNvSpPr>
          <p:nvPr/>
        </p:nvSpPr>
        <p:spPr>
          <a:xfrm>
            <a:off x="1778960" y="3885762"/>
            <a:ext cx="5065724"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a:t>Unit 3. </a:t>
            </a:r>
            <a:r>
              <a:rPr lang="es-ES"/>
              <a:t>Inclusive Web Design</a:t>
            </a:r>
            <a:endParaRPr lang="en-GB"/>
          </a:p>
        </p:txBody>
      </p:sp>
      <p:sp>
        <p:nvSpPr>
          <p:cNvPr id="8" name="Elipse 7">
            <a:extLst>
              <a:ext uri="{FF2B5EF4-FFF2-40B4-BE49-F238E27FC236}">
                <a16:creationId xmlns:a16="http://schemas.microsoft.com/office/drawing/2014/main" id="{CC8EF0D5-D174-DC6C-A952-98397DBD04C2}"/>
              </a:ext>
            </a:extLst>
          </p:cNvPr>
          <p:cNvSpPr/>
          <p:nvPr/>
        </p:nvSpPr>
        <p:spPr>
          <a:xfrm>
            <a:off x="1228818" y="3927919"/>
            <a:ext cx="252000" cy="252000"/>
          </a:xfrm>
          <a:prstGeom prst="ellipse">
            <a:avLst/>
          </a:prstGeom>
          <a:solidFill>
            <a:srgbClr val="94C1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6789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4AF9C-B6CA-D6ED-AC45-274A405CC6C4}"/>
              </a:ext>
            </a:extLst>
          </p:cNvPr>
          <p:cNvSpPr>
            <a:spLocks noGrp="1"/>
          </p:cNvSpPr>
          <p:nvPr>
            <p:ph type="body" idx="1"/>
          </p:nvPr>
        </p:nvSpPr>
        <p:spPr>
          <a:xfrm>
            <a:off x="839788" y="1633141"/>
            <a:ext cx="5157787" cy="382090"/>
          </a:xfrm>
        </p:spPr>
        <p:txBody>
          <a:bodyPr/>
          <a:lstStyle/>
          <a:p>
            <a:r>
              <a:rPr lang="es-ES"/>
              <a:t>Virtual and Augmented Reality</a:t>
            </a:r>
            <a:endParaRPr lang="en-GB"/>
          </a:p>
        </p:txBody>
      </p:sp>
      <p:sp>
        <p:nvSpPr>
          <p:cNvPr id="3" name="Marcador de contenido 2">
            <a:extLst>
              <a:ext uri="{FF2B5EF4-FFF2-40B4-BE49-F238E27FC236}">
                <a16:creationId xmlns:a16="http://schemas.microsoft.com/office/drawing/2014/main" id="{C2A9DAEB-73F2-66A1-14C8-9F433BFFDAF3}"/>
              </a:ext>
            </a:extLst>
          </p:cNvPr>
          <p:cNvSpPr>
            <a:spLocks noGrp="1"/>
          </p:cNvSpPr>
          <p:nvPr>
            <p:ph sz="half" idx="2"/>
          </p:nvPr>
        </p:nvSpPr>
        <p:spPr>
          <a:xfrm>
            <a:off x="839788" y="2132207"/>
            <a:ext cx="5157787" cy="3300924"/>
          </a:xfrm>
        </p:spPr>
        <p:txBody>
          <a:bodyPr/>
          <a:lstStyle/>
          <a:p>
            <a:pPr marL="285750" indent="-285750">
              <a:lnSpc>
                <a:spcPct val="100000"/>
              </a:lnSpc>
              <a:buFont typeface="Arial" panose="020B0604020202020204" pitchFamily="34" charset="0"/>
              <a:buChar char="•"/>
            </a:pPr>
            <a:r>
              <a:rPr lang="en-GB" b="1"/>
              <a:t>VR for training that addresses disability</a:t>
            </a:r>
            <a:r>
              <a:rPr lang="es-ES"/>
              <a:t>: </a:t>
            </a:r>
            <a:r>
              <a:rPr lang="en-GB"/>
              <a:t>the use of VR simulators can be used to train people on how to interact with people with disabilities and create accessible environments. Similarly, people with disabilities can be trained in controlled environments to help them deal with real-life situations</a:t>
            </a:r>
            <a:r>
              <a:rPr lang="es-ES"/>
              <a:t>.</a:t>
            </a:r>
          </a:p>
          <a:p>
            <a:pPr marL="285750" indent="-285750">
              <a:lnSpc>
                <a:spcPct val="100000"/>
              </a:lnSpc>
              <a:buFont typeface="Arial" panose="020B0604020202020204" pitchFamily="34" charset="0"/>
              <a:buChar char="•"/>
            </a:pPr>
            <a:r>
              <a:rPr lang="es-ES" b="1"/>
              <a:t>AR for real-time assistance</a:t>
            </a:r>
            <a:r>
              <a:rPr lang="es-ES"/>
              <a:t>: </a:t>
            </a:r>
            <a:r>
              <a:rPr lang="en-GB"/>
              <a:t>Augmented Reality applications can provide real-time data and assistance, helping experts make informed decisions or contribute to remote assistance, improving safety and efficiency</a:t>
            </a:r>
            <a:r>
              <a:rPr lang="es-ES"/>
              <a:t>.</a:t>
            </a:r>
          </a:p>
          <a:p>
            <a:endParaRPr lang="es-ES"/>
          </a:p>
        </p:txBody>
      </p:sp>
      <p:sp>
        <p:nvSpPr>
          <p:cNvPr id="6" name="Título 5">
            <a:extLst>
              <a:ext uri="{FF2B5EF4-FFF2-40B4-BE49-F238E27FC236}">
                <a16:creationId xmlns:a16="http://schemas.microsoft.com/office/drawing/2014/main" id="{E0A49373-054F-D466-BE8E-8C5B0B83C008}"/>
              </a:ext>
            </a:extLst>
          </p:cNvPr>
          <p:cNvSpPr>
            <a:spLocks noGrp="1"/>
          </p:cNvSpPr>
          <p:nvPr>
            <p:ph type="title"/>
          </p:nvPr>
        </p:nvSpPr>
        <p:spPr/>
        <p:txBody>
          <a:bodyPr/>
          <a:lstStyle/>
          <a:p>
            <a:pPr>
              <a:lnSpc>
                <a:spcPct val="100000"/>
              </a:lnSpc>
            </a:pPr>
            <a:r>
              <a:rPr lang="es-ES"/>
              <a:t>2. Assistive Tools and Adaptive Technologies</a:t>
            </a:r>
            <a:br>
              <a:rPr lang="es-ES"/>
            </a:br>
            <a:r>
              <a:rPr lang="es-ES" sz="2000" b="0"/>
              <a:t>2.3. Emerging Technologies</a:t>
            </a:r>
            <a:endParaRPr lang="en-GB"/>
          </a:p>
        </p:txBody>
      </p:sp>
      <p:pic>
        <p:nvPicPr>
          <p:cNvPr id="10" name="Imagen 9" descr="Dibujo de personaje amarillo&#10;&#10;Descripción generada automáticamente con confianza baja">
            <a:extLst>
              <a:ext uri="{FF2B5EF4-FFF2-40B4-BE49-F238E27FC236}">
                <a16:creationId xmlns:a16="http://schemas.microsoft.com/office/drawing/2014/main" id="{E9607B49-9A42-35CB-1267-D77720A871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21751" y="1983809"/>
            <a:ext cx="3413720" cy="3142696"/>
          </a:xfrm>
          <a:prstGeom prst="rect">
            <a:avLst/>
          </a:prstGeom>
        </p:spPr>
      </p:pic>
    </p:spTree>
    <p:extLst>
      <p:ext uri="{BB962C8B-B14F-4D97-AF65-F5344CB8AC3E}">
        <p14:creationId xmlns:p14="http://schemas.microsoft.com/office/powerpoint/2010/main" val="2592979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69A82-165D-F345-A8D5-F7A12AB7D683}"/>
              </a:ext>
            </a:extLst>
          </p:cNvPr>
          <p:cNvSpPr>
            <a:spLocks noGrp="1"/>
          </p:cNvSpPr>
          <p:nvPr>
            <p:ph type="title"/>
          </p:nvPr>
        </p:nvSpPr>
        <p:spPr/>
        <p:txBody>
          <a:bodyPr/>
          <a:lstStyle/>
          <a:p>
            <a:pPr>
              <a:lnSpc>
                <a:spcPct val="100000"/>
              </a:lnSpc>
            </a:pPr>
            <a:r>
              <a:rPr lang="es-ES"/>
              <a:t>3. Inclusive Web Design</a:t>
            </a:r>
            <a:br>
              <a:rPr lang="es-ES"/>
            </a:br>
            <a:r>
              <a:rPr lang="es-ES" sz="2000" b="0"/>
              <a:t>3.1. Principles of Universal Design</a:t>
            </a:r>
            <a:endParaRPr lang="en-GB"/>
          </a:p>
        </p:txBody>
      </p:sp>
      <p:sp>
        <p:nvSpPr>
          <p:cNvPr id="3" name="Marcador de contenido 2">
            <a:extLst>
              <a:ext uri="{FF2B5EF4-FFF2-40B4-BE49-F238E27FC236}">
                <a16:creationId xmlns:a16="http://schemas.microsoft.com/office/drawing/2014/main" id="{E87B901B-8B8D-F5C0-A135-2392B008B44C}"/>
              </a:ext>
            </a:extLst>
          </p:cNvPr>
          <p:cNvSpPr>
            <a:spLocks noGrp="1"/>
          </p:cNvSpPr>
          <p:nvPr>
            <p:ph idx="1"/>
          </p:nvPr>
        </p:nvSpPr>
        <p:spPr>
          <a:xfrm>
            <a:off x="838199" y="1633140"/>
            <a:ext cx="6024239" cy="3937927"/>
          </a:xfrm>
        </p:spPr>
        <p:txBody>
          <a:bodyPr/>
          <a:lstStyle/>
          <a:p>
            <a:pPr>
              <a:lnSpc>
                <a:spcPct val="100000"/>
              </a:lnSpc>
            </a:pPr>
            <a:r>
              <a:rPr lang="en-GB"/>
              <a:t>When we talk about universal web design, we refer to an approach to user experience (UX) in which websites and web applications should be accessible and usable by as many people as possible, regardless of their abilities, disabilities or circumstances. Inclusive web design principles and practices should aim to ensure that a wide variety of users can access, understand and interact with content</a:t>
            </a:r>
            <a:r>
              <a:rPr lang="es-ES"/>
              <a:t>. </a:t>
            </a:r>
          </a:p>
          <a:p>
            <a:pPr>
              <a:lnSpc>
                <a:spcPct val="100000"/>
              </a:lnSpc>
            </a:pPr>
            <a:r>
              <a:rPr lang="en-GB"/>
              <a:t>The </a:t>
            </a:r>
            <a:r>
              <a:rPr lang="en-GB">
                <a:hlinkClick r:id="rId2"/>
              </a:rPr>
              <a:t>7 Principles of Universal Design </a:t>
            </a:r>
            <a:r>
              <a:rPr lang="en-GB"/>
              <a:t>were developed in 1997 by a group of architects, designers, engineers and researchers at North Carolina State University.</a:t>
            </a:r>
            <a:endParaRPr lang="es-ES"/>
          </a:p>
        </p:txBody>
      </p:sp>
      <p:pic>
        <p:nvPicPr>
          <p:cNvPr id="5" name="Imagen 4" descr="Diagrama&#10;&#10;Descripción generada automáticamente">
            <a:extLst>
              <a:ext uri="{FF2B5EF4-FFF2-40B4-BE49-F238E27FC236}">
                <a16:creationId xmlns:a16="http://schemas.microsoft.com/office/drawing/2014/main" id="{9E8A64DD-C3F1-C593-15DF-B5D9244E60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50207" y="1625723"/>
            <a:ext cx="3023942" cy="3606554"/>
          </a:xfrm>
          <a:prstGeom prst="rect">
            <a:avLst/>
          </a:prstGeom>
        </p:spPr>
      </p:pic>
    </p:spTree>
    <p:extLst>
      <p:ext uri="{BB962C8B-B14F-4D97-AF65-F5344CB8AC3E}">
        <p14:creationId xmlns:p14="http://schemas.microsoft.com/office/powerpoint/2010/main" val="316259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69A82-165D-F345-A8D5-F7A12AB7D683}"/>
              </a:ext>
            </a:extLst>
          </p:cNvPr>
          <p:cNvSpPr>
            <a:spLocks noGrp="1"/>
          </p:cNvSpPr>
          <p:nvPr>
            <p:ph type="title"/>
          </p:nvPr>
        </p:nvSpPr>
        <p:spPr/>
        <p:txBody>
          <a:bodyPr/>
          <a:lstStyle/>
          <a:p>
            <a:pPr>
              <a:lnSpc>
                <a:spcPct val="100000"/>
              </a:lnSpc>
            </a:pPr>
            <a:r>
              <a:rPr lang="es-ES"/>
              <a:t>3. Inclusive Web Design</a:t>
            </a:r>
            <a:br>
              <a:rPr lang="es-ES"/>
            </a:br>
            <a:r>
              <a:rPr lang="es-ES" sz="2000" b="0"/>
              <a:t>3.1. Principles of Universal Design</a:t>
            </a:r>
            <a:endParaRPr lang="en-GB" sz="2000"/>
          </a:p>
        </p:txBody>
      </p:sp>
      <p:sp>
        <p:nvSpPr>
          <p:cNvPr id="3" name="Marcador de contenido 2">
            <a:extLst>
              <a:ext uri="{FF2B5EF4-FFF2-40B4-BE49-F238E27FC236}">
                <a16:creationId xmlns:a16="http://schemas.microsoft.com/office/drawing/2014/main" id="{E87B901B-8B8D-F5C0-A135-2392B008B44C}"/>
              </a:ext>
            </a:extLst>
          </p:cNvPr>
          <p:cNvSpPr>
            <a:spLocks noGrp="1"/>
          </p:cNvSpPr>
          <p:nvPr>
            <p:ph idx="1"/>
          </p:nvPr>
        </p:nvSpPr>
        <p:spPr>
          <a:xfrm>
            <a:off x="838200" y="1659773"/>
            <a:ext cx="10356542" cy="4287798"/>
          </a:xfrm>
        </p:spPr>
        <p:txBody>
          <a:bodyPr/>
          <a:lstStyle/>
          <a:p>
            <a:pPr marL="342900" indent="-342900">
              <a:lnSpc>
                <a:spcPct val="100000"/>
              </a:lnSpc>
              <a:buAutoNum type="arabicPeriod"/>
            </a:pPr>
            <a:r>
              <a:rPr lang="es-ES" b="1">
                <a:solidFill>
                  <a:srgbClr val="E6342A"/>
                </a:solidFill>
              </a:rPr>
              <a:t>Equitable use</a:t>
            </a:r>
            <a:r>
              <a:rPr lang="es-ES"/>
              <a:t>: </a:t>
            </a:r>
            <a:r>
              <a:rPr lang="en-GB"/>
              <a:t>the design is useful and marketable for people with diverse abilities</a:t>
            </a:r>
            <a:r>
              <a:rPr lang="es-ES"/>
              <a:t>.</a:t>
            </a:r>
          </a:p>
          <a:p>
            <a:pPr marL="342900" indent="-342900">
              <a:lnSpc>
                <a:spcPct val="100000"/>
              </a:lnSpc>
              <a:buAutoNum type="arabicPeriod"/>
            </a:pPr>
            <a:r>
              <a:rPr lang="es-ES" b="1">
                <a:solidFill>
                  <a:srgbClr val="E6342A"/>
                </a:solidFill>
              </a:rPr>
              <a:t>Flexibility in Use</a:t>
            </a:r>
            <a:r>
              <a:rPr lang="es-ES"/>
              <a:t>: </a:t>
            </a:r>
            <a:r>
              <a:rPr lang="en-GB"/>
              <a:t>design accommodates a wide range of individual preferences and capabilities</a:t>
            </a:r>
            <a:r>
              <a:rPr lang="es-ES"/>
              <a:t>.</a:t>
            </a:r>
          </a:p>
          <a:p>
            <a:pPr marL="342900" indent="-342900">
              <a:lnSpc>
                <a:spcPct val="100000"/>
              </a:lnSpc>
              <a:buAutoNum type="arabicPeriod"/>
            </a:pPr>
            <a:r>
              <a:rPr lang="es-ES" b="1">
                <a:solidFill>
                  <a:srgbClr val="E6342A"/>
                </a:solidFill>
              </a:rPr>
              <a:t>Simple and Intuitive</a:t>
            </a:r>
            <a:r>
              <a:rPr lang="es-ES"/>
              <a:t>: </a:t>
            </a:r>
            <a:r>
              <a:rPr lang="en-GB"/>
              <a:t>the use of the design is easy to understand, regardless of the user's experience, knowledge, language skills or level of concentration</a:t>
            </a:r>
            <a:r>
              <a:rPr lang="es-ES"/>
              <a:t>.</a:t>
            </a:r>
          </a:p>
          <a:p>
            <a:pPr marL="342900" indent="-342900">
              <a:lnSpc>
                <a:spcPct val="100000"/>
              </a:lnSpc>
              <a:buAutoNum type="arabicPeriod"/>
            </a:pPr>
            <a:r>
              <a:rPr lang="es-ES" b="1">
                <a:solidFill>
                  <a:srgbClr val="E6342A"/>
                </a:solidFill>
              </a:rPr>
              <a:t>Perceptible Information</a:t>
            </a:r>
            <a:r>
              <a:rPr lang="es-ES"/>
              <a:t>: </a:t>
            </a:r>
            <a:r>
              <a:rPr lang="en-GB"/>
              <a:t>the design effectively communicates the necessary information to the user, regardless of environmental conditions or the user's sensory capabilities</a:t>
            </a:r>
            <a:r>
              <a:rPr lang="es-ES"/>
              <a:t>.</a:t>
            </a:r>
          </a:p>
          <a:p>
            <a:pPr marL="342900" indent="-342900">
              <a:lnSpc>
                <a:spcPct val="100000"/>
              </a:lnSpc>
              <a:buAutoNum type="arabicPeriod"/>
            </a:pPr>
            <a:r>
              <a:rPr lang="es-ES" b="1">
                <a:solidFill>
                  <a:srgbClr val="E6342A"/>
                </a:solidFill>
              </a:rPr>
              <a:t>Tolerance for Error</a:t>
            </a:r>
            <a:r>
              <a:rPr lang="es-ES"/>
              <a:t>: </a:t>
            </a:r>
            <a:r>
              <a:rPr lang="en-GB"/>
              <a:t>design minimizes hazards and adverse consequences of accidental or unintended actions</a:t>
            </a:r>
            <a:r>
              <a:rPr lang="es-ES"/>
              <a:t>.</a:t>
            </a:r>
          </a:p>
          <a:p>
            <a:pPr marL="342900" indent="-342900">
              <a:lnSpc>
                <a:spcPct val="100000"/>
              </a:lnSpc>
              <a:buAutoNum type="arabicPeriod"/>
            </a:pPr>
            <a:r>
              <a:rPr lang="es-ES" b="1">
                <a:solidFill>
                  <a:srgbClr val="E6342A"/>
                </a:solidFill>
              </a:rPr>
              <a:t>Low Physical Effort</a:t>
            </a:r>
            <a:r>
              <a:rPr lang="es-ES"/>
              <a:t>: </a:t>
            </a:r>
            <a:r>
              <a:rPr lang="en-GB"/>
              <a:t>the design can be used efficiently and comfortably with a minimum of fatigue</a:t>
            </a:r>
            <a:r>
              <a:rPr lang="es-ES"/>
              <a:t>.</a:t>
            </a:r>
          </a:p>
          <a:p>
            <a:pPr marL="342900" indent="-342900">
              <a:lnSpc>
                <a:spcPct val="100000"/>
              </a:lnSpc>
              <a:buAutoNum type="arabicPeriod"/>
            </a:pPr>
            <a:r>
              <a:rPr lang="es-ES" b="1">
                <a:solidFill>
                  <a:srgbClr val="E6342A"/>
                </a:solidFill>
              </a:rPr>
              <a:t>Size and Space for Approach and Use</a:t>
            </a:r>
            <a:r>
              <a:rPr lang="es-ES"/>
              <a:t>: </a:t>
            </a:r>
            <a:r>
              <a:rPr lang="en-GB"/>
              <a:t>adequate size and space is provided for approach, reach, manipulation and use, regardless of body size, posture or mobility of the user</a:t>
            </a:r>
            <a:r>
              <a:rPr lang="es-ES"/>
              <a:t>.</a:t>
            </a:r>
          </a:p>
        </p:txBody>
      </p:sp>
    </p:spTree>
    <p:extLst>
      <p:ext uri="{BB962C8B-B14F-4D97-AF65-F5344CB8AC3E}">
        <p14:creationId xmlns:p14="http://schemas.microsoft.com/office/powerpoint/2010/main" val="2211486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4AF9C-B6CA-D6ED-AC45-274A405CC6C4}"/>
              </a:ext>
            </a:extLst>
          </p:cNvPr>
          <p:cNvSpPr>
            <a:spLocks noGrp="1"/>
          </p:cNvSpPr>
          <p:nvPr>
            <p:ph type="body" idx="1"/>
          </p:nvPr>
        </p:nvSpPr>
        <p:spPr>
          <a:xfrm>
            <a:off x="839788" y="1633141"/>
            <a:ext cx="5157787" cy="382090"/>
          </a:xfrm>
        </p:spPr>
        <p:txBody>
          <a:bodyPr/>
          <a:lstStyle/>
          <a:p>
            <a:r>
              <a:rPr lang="es-ES"/>
              <a:t>Color contrast</a:t>
            </a:r>
            <a:endParaRPr lang="en-GB"/>
          </a:p>
        </p:txBody>
      </p:sp>
      <p:sp>
        <p:nvSpPr>
          <p:cNvPr id="3" name="Marcador de contenido 2">
            <a:extLst>
              <a:ext uri="{FF2B5EF4-FFF2-40B4-BE49-F238E27FC236}">
                <a16:creationId xmlns:a16="http://schemas.microsoft.com/office/drawing/2014/main" id="{C2A9DAEB-73F2-66A1-14C8-9F433BFFDAF3}"/>
              </a:ext>
            </a:extLst>
          </p:cNvPr>
          <p:cNvSpPr>
            <a:spLocks noGrp="1"/>
          </p:cNvSpPr>
          <p:nvPr>
            <p:ph sz="half" idx="2"/>
          </p:nvPr>
        </p:nvSpPr>
        <p:spPr>
          <a:xfrm>
            <a:off x="839788" y="2132207"/>
            <a:ext cx="5157787" cy="3300924"/>
          </a:xfrm>
        </p:spPr>
        <p:txBody>
          <a:bodyPr/>
          <a:lstStyle/>
          <a:p>
            <a:pPr marL="285750" indent="-285750">
              <a:lnSpc>
                <a:spcPct val="100000"/>
              </a:lnSpc>
              <a:buFont typeface="Arial" panose="020B0604020202020204" pitchFamily="34" charset="0"/>
              <a:buChar char="•"/>
            </a:pPr>
            <a:r>
              <a:rPr lang="en-GB"/>
              <a:t>Make sure that text and other critical elements are distinguishable from the background for visually impaired users. There are tools to check the contrast ratio between background color and text, such as </a:t>
            </a:r>
            <a:r>
              <a:rPr lang="en-GB">
                <a:hlinkClick r:id="rId2"/>
              </a:rPr>
              <a:t>WebAIM</a:t>
            </a:r>
            <a:r>
              <a:rPr lang="en-GB"/>
              <a:t> or </a:t>
            </a:r>
            <a:r>
              <a:rPr lang="en-GB">
                <a:hlinkClick r:id="rId3"/>
              </a:rPr>
              <a:t>AccessibleWeb</a:t>
            </a:r>
            <a:r>
              <a:rPr lang="en-GB"/>
              <a:t>. </a:t>
            </a:r>
            <a:endParaRPr lang="es-ES"/>
          </a:p>
          <a:p>
            <a:pPr marL="285750" indent="-285750">
              <a:lnSpc>
                <a:spcPct val="100000"/>
              </a:lnSpc>
              <a:buFont typeface="Arial" panose="020B0604020202020204" pitchFamily="34" charset="0"/>
              <a:buChar char="•"/>
            </a:pPr>
            <a:r>
              <a:rPr lang="en-GB"/>
              <a:t>According to WCAG </a:t>
            </a:r>
            <a:r>
              <a:rPr lang="en-GB" b="1"/>
              <a:t>level AA</a:t>
            </a:r>
            <a:r>
              <a:rPr lang="en-GB"/>
              <a:t>, the contrast ratio should be at least 4.5:1 for normal text and 3:1 for large text.</a:t>
            </a:r>
          </a:p>
          <a:p>
            <a:pPr marL="285750" indent="-285750">
              <a:lnSpc>
                <a:spcPct val="100000"/>
              </a:lnSpc>
              <a:buFont typeface="Arial" panose="020B0604020202020204" pitchFamily="34" charset="0"/>
              <a:buChar char="•"/>
            </a:pPr>
            <a:r>
              <a:rPr lang="en-GB"/>
              <a:t>For </a:t>
            </a:r>
            <a:r>
              <a:rPr lang="en-GB" b="1"/>
              <a:t>level AAA</a:t>
            </a:r>
            <a:r>
              <a:rPr lang="en-GB"/>
              <a:t>, the contrast ratio should be at least 7:1 for normal text and 4.5:1 for large text.</a:t>
            </a:r>
            <a:endParaRPr lang="es-ES"/>
          </a:p>
        </p:txBody>
      </p:sp>
      <p:sp>
        <p:nvSpPr>
          <p:cNvPr id="4" name="Marcador de texto 3">
            <a:extLst>
              <a:ext uri="{FF2B5EF4-FFF2-40B4-BE49-F238E27FC236}">
                <a16:creationId xmlns:a16="http://schemas.microsoft.com/office/drawing/2014/main" id="{908204A0-7AD3-FB96-0262-9D70F1B6E2AF}"/>
              </a:ext>
            </a:extLst>
          </p:cNvPr>
          <p:cNvSpPr>
            <a:spLocks noGrp="1"/>
          </p:cNvSpPr>
          <p:nvPr>
            <p:ph type="body" sz="quarter" idx="3"/>
          </p:nvPr>
        </p:nvSpPr>
        <p:spPr>
          <a:xfrm>
            <a:off x="6172200" y="1633141"/>
            <a:ext cx="5183188" cy="382090"/>
          </a:xfrm>
        </p:spPr>
        <p:txBody>
          <a:bodyPr/>
          <a:lstStyle/>
          <a:p>
            <a:r>
              <a:rPr lang="es-ES"/>
              <a:t>Text readability</a:t>
            </a:r>
            <a:endParaRPr lang="en-GB"/>
          </a:p>
        </p:txBody>
      </p:sp>
      <p:sp>
        <p:nvSpPr>
          <p:cNvPr id="5" name="Marcador de contenido 4">
            <a:extLst>
              <a:ext uri="{FF2B5EF4-FFF2-40B4-BE49-F238E27FC236}">
                <a16:creationId xmlns:a16="http://schemas.microsoft.com/office/drawing/2014/main" id="{2BBBB4B6-C230-45AB-6C76-7D865FE5F5BE}"/>
              </a:ext>
            </a:extLst>
          </p:cNvPr>
          <p:cNvSpPr>
            <a:spLocks noGrp="1"/>
          </p:cNvSpPr>
          <p:nvPr>
            <p:ph sz="quarter" idx="4"/>
          </p:nvPr>
        </p:nvSpPr>
        <p:spPr>
          <a:xfrm>
            <a:off x="6172200" y="2132207"/>
            <a:ext cx="5183188" cy="3300924"/>
          </a:xfrm>
        </p:spPr>
        <p:txBody>
          <a:bodyPr/>
          <a:lstStyle/>
          <a:p>
            <a:pPr marL="285750" indent="-285750">
              <a:lnSpc>
                <a:spcPct val="100000"/>
              </a:lnSpc>
              <a:buFont typeface="Arial" panose="020B0604020202020204" pitchFamily="34" charset="0"/>
              <a:buChar char="•"/>
            </a:pPr>
            <a:r>
              <a:rPr lang="en-GB"/>
              <a:t>Use clear and legible fonts. For example, sans serif fonts such as Arial or Verdana are a good choice.</a:t>
            </a:r>
          </a:p>
          <a:p>
            <a:pPr marL="285750" indent="-285750">
              <a:lnSpc>
                <a:spcPct val="100000"/>
              </a:lnSpc>
              <a:buFont typeface="Arial" panose="020B0604020202020204" pitchFamily="34" charset="0"/>
              <a:buChar char="•"/>
            </a:pPr>
            <a:r>
              <a:rPr lang="en-GB"/>
              <a:t>Make sure the size is large enough for comfortable reading, and maintain proper line spacing.</a:t>
            </a:r>
          </a:p>
          <a:p>
            <a:pPr marL="285750" indent="-285750">
              <a:lnSpc>
                <a:spcPct val="100000"/>
              </a:lnSpc>
              <a:buFont typeface="Arial" panose="020B0604020202020204" pitchFamily="34" charset="0"/>
              <a:buChar char="•"/>
            </a:pPr>
            <a:r>
              <a:rPr lang="en-GB"/>
              <a:t>Do not place text over images or motifs that reduce readability.</a:t>
            </a:r>
            <a:endParaRPr lang="es-ES"/>
          </a:p>
          <a:p>
            <a:pPr>
              <a:lnSpc>
                <a:spcPct val="100000"/>
              </a:lnSpc>
            </a:pPr>
            <a:endParaRPr lang="es-ES"/>
          </a:p>
          <a:p>
            <a:endParaRPr lang="en-GB"/>
          </a:p>
        </p:txBody>
      </p:sp>
      <p:sp>
        <p:nvSpPr>
          <p:cNvPr id="6" name="Título 5">
            <a:extLst>
              <a:ext uri="{FF2B5EF4-FFF2-40B4-BE49-F238E27FC236}">
                <a16:creationId xmlns:a16="http://schemas.microsoft.com/office/drawing/2014/main" id="{E0A49373-054F-D466-BE8E-8C5B0B83C008}"/>
              </a:ext>
            </a:extLst>
          </p:cNvPr>
          <p:cNvSpPr>
            <a:spLocks noGrp="1"/>
          </p:cNvSpPr>
          <p:nvPr>
            <p:ph type="title"/>
          </p:nvPr>
        </p:nvSpPr>
        <p:spPr/>
        <p:txBody>
          <a:bodyPr/>
          <a:lstStyle/>
          <a:p>
            <a:pPr>
              <a:lnSpc>
                <a:spcPct val="100000"/>
              </a:lnSpc>
            </a:pPr>
            <a:r>
              <a:rPr lang="es-ES"/>
              <a:t>3. Inclusive Web Design</a:t>
            </a:r>
            <a:br>
              <a:rPr lang="es-ES"/>
            </a:br>
            <a:r>
              <a:rPr lang="es-ES" sz="2000" b="0"/>
              <a:t>3.2. Design Techniques and Practices</a:t>
            </a:r>
            <a:endParaRPr lang="en-GB"/>
          </a:p>
        </p:txBody>
      </p:sp>
    </p:spTree>
    <p:extLst>
      <p:ext uri="{BB962C8B-B14F-4D97-AF65-F5344CB8AC3E}">
        <p14:creationId xmlns:p14="http://schemas.microsoft.com/office/powerpoint/2010/main" val="2529740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4AF9C-B6CA-D6ED-AC45-274A405CC6C4}"/>
              </a:ext>
            </a:extLst>
          </p:cNvPr>
          <p:cNvSpPr>
            <a:spLocks noGrp="1"/>
          </p:cNvSpPr>
          <p:nvPr>
            <p:ph type="body" idx="1"/>
          </p:nvPr>
        </p:nvSpPr>
        <p:spPr>
          <a:xfrm>
            <a:off x="839788" y="1633141"/>
            <a:ext cx="5157787" cy="382090"/>
          </a:xfrm>
        </p:spPr>
        <p:txBody>
          <a:bodyPr/>
          <a:lstStyle/>
          <a:p>
            <a:r>
              <a:rPr lang="es-ES"/>
              <a:t>Multimedia accessibility</a:t>
            </a:r>
            <a:endParaRPr lang="en-GB"/>
          </a:p>
        </p:txBody>
      </p:sp>
      <p:sp>
        <p:nvSpPr>
          <p:cNvPr id="3" name="Marcador de contenido 2">
            <a:extLst>
              <a:ext uri="{FF2B5EF4-FFF2-40B4-BE49-F238E27FC236}">
                <a16:creationId xmlns:a16="http://schemas.microsoft.com/office/drawing/2014/main" id="{C2A9DAEB-73F2-66A1-14C8-9F433BFFDAF3}"/>
              </a:ext>
            </a:extLst>
          </p:cNvPr>
          <p:cNvSpPr>
            <a:spLocks noGrp="1"/>
          </p:cNvSpPr>
          <p:nvPr>
            <p:ph sz="half" idx="2"/>
          </p:nvPr>
        </p:nvSpPr>
        <p:spPr>
          <a:xfrm>
            <a:off x="839788" y="2132207"/>
            <a:ext cx="5157787" cy="3300924"/>
          </a:xfrm>
        </p:spPr>
        <p:txBody>
          <a:bodyPr/>
          <a:lstStyle/>
          <a:p>
            <a:pPr marL="285750" indent="-285750">
              <a:lnSpc>
                <a:spcPct val="100000"/>
              </a:lnSpc>
              <a:buFont typeface="Arial" panose="020B0604020202020204" pitchFamily="34" charset="0"/>
              <a:buChar char="•"/>
            </a:pPr>
            <a:r>
              <a:rPr lang="en-GB"/>
              <a:t>Ensure that audio and video content is accessible to users with hearing, visual and cognitive impairments. </a:t>
            </a:r>
          </a:p>
          <a:p>
            <a:pPr marL="285750" indent="-285750">
              <a:lnSpc>
                <a:spcPct val="100000"/>
              </a:lnSpc>
              <a:buFont typeface="Arial" panose="020B0604020202020204" pitchFamily="34" charset="0"/>
              <a:buChar char="•"/>
            </a:pPr>
            <a:r>
              <a:rPr lang="en-GB"/>
              <a:t>Provide captions, transcripts and audio descriptions on multimedia content.</a:t>
            </a:r>
          </a:p>
          <a:p>
            <a:pPr marL="285750" indent="-285750">
              <a:lnSpc>
                <a:spcPct val="100000"/>
              </a:lnSpc>
              <a:buFont typeface="Arial" panose="020B0604020202020204" pitchFamily="34" charset="0"/>
              <a:buChar char="•"/>
            </a:pPr>
            <a:r>
              <a:rPr lang="en-GB"/>
              <a:t>Images should also have alternative descriptions.</a:t>
            </a:r>
            <a:endParaRPr lang="es-ES"/>
          </a:p>
        </p:txBody>
      </p:sp>
      <p:sp>
        <p:nvSpPr>
          <p:cNvPr id="4" name="Marcador de texto 3">
            <a:extLst>
              <a:ext uri="{FF2B5EF4-FFF2-40B4-BE49-F238E27FC236}">
                <a16:creationId xmlns:a16="http://schemas.microsoft.com/office/drawing/2014/main" id="{908204A0-7AD3-FB96-0262-9D70F1B6E2AF}"/>
              </a:ext>
            </a:extLst>
          </p:cNvPr>
          <p:cNvSpPr>
            <a:spLocks noGrp="1"/>
          </p:cNvSpPr>
          <p:nvPr>
            <p:ph type="body" sz="quarter" idx="3"/>
          </p:nvPr>
        </p:nvSpPr>
        <p:spPr>
          <a:xfrm>
            <a:off x="6172200" y="1633141"/>
            <a:ext cx="5183188" cy="382090"/>
          </a:xfrm>
        </p:spPr>
        <p:txBody>
          <a:bodyPr/>
          <a:lstStyle/>
          <a:p>
            <a:r>
              <a:rPr lang="es-ES"/>
              <a:t>Design adaptable to different devices</a:t>
            </a:r>
            <a:endParaRPr lang="en-GB"/>
          </a:p>
        </p:txBody>
      </p:sp>
      <p:sp>
        <p:nvSpPr>
          <p:cNvPr id="5" name="Marcador de contenido 4">
            <a:extLst>
              <a:ext uri="{FF2B5EF4-FFF2-40B4-BE49-F238E27FC236}">
                <a16:creationId xmlns:a16="http://schemas.microsoft.com/office/drawing/2014/main" id="{2BBBB4B6-C230-45AB-6C76-7D865FE5F5BE}"/>
              </a:ext>
            </a:extLst>
          </p:cNvPr>
          <p:cNvSpPr>
            <a:spLocks noGrp="1"/>
          </p:cNvSpPr>
          <p:nvPr>
            <p:ph sz="quarter" idx="4"/>
          </p:nvPr>
        </p:nvSpPr>
        <p:spPr>
          <a:xfrm>
            <a:off x="6172200" y="2132207"/>
            <a:ext cx="5183188" cy="3300924"/>
          </a:xfrm>
        </p:spPr>
        <p:txBody>
          <a:bodyPr/>
          <a:lstStyle/>
          <a:p>
            <a:pPr marL="285750" indent="-285750">
              <a:lnSpc>
                <a:spcPct val="100000"/>
              </a:lnSpc>
              <a:buFont typeface="Arial" panose="020B0604020202020204" pitchFamily="34" charset="0"/>
              <a:buChar char="•"/>
            </a:pPr>
            <a:r>
              <a:rPr lang="en-GB"/>
              <a:t>Make sure websites and other design elements are accessible and usable on a wide range of devices, from computers to smartphones.</a:t>
            </a:r>
          </a:p>
          <a:p>
            <a:pPr marL="285750" indent="-285750">
              <a:lnSpc>
                <a:spcPct val="100000"/>
              </a:lnSpc>
              <a:buFont typeface="Arial" panose="020B0604020202020204" pitchFamily="34" charset="0"/>
              <a:buChar char="•"/>
            </a:pPr>
            <a:r>
              <a:rPr lang="en-GB"/>
              <a:t>First, make sure content and functionalities are accessible on small screens, and then enhance them for larger screens.</a:t>
            </a:r>
            <a:endParaRPr lang="es-ES"/>
          </a:p>
          <a:p>
            <a:pPr>
              <a:lnSpc>
                <a:spcPct val="100000"/>
              </a:lnSpc>
            </a:pPr>
            <a:endParaRPr lang="es-ES"/>
          </a:p>
          <a:p>
            <a:endParaRPr lang="en-GB"/>
          </a:p>
        </p:txBody>
      </p:sp>
      <p:sp>
        <p:nvSpPr>
          <p:cNvPr id="6" name="Título 5">
            <a:extLst>
              <a:ext uri="{FF2B5EF4-FFF2-40B4-BE49-F238E27FC236}">
                <a16:creationId xmlns:a16="http://schemas.microsoft.com/office/drawing/2014/main" id="{E0A49373-054F-D466-BE8E-8C5B0B83C008}"/>
              </a:ext>
            </a:extLst>
          </p:cNvPr>
          <p:cNvSpPr>
            <a:spLocks noGrp="1"/>
          </p:cNvSpPr>
          <p:nvPr>
            <p:ph type="title"/>
          </p:nvPr>
        </p:nvSpPr>
        <p:spPr/>
        <p:txBody>
          <a:bodyPr/>
          <a:lstStyle/>
          <a:p>
            <a:pPr>
              <a:lnSpc>
                <a:spcPct val="100000"/>
              </a:lnSpc>
            </a:pPr>
            <a:r>
              <a:rPr lang="es-ES"/>
              <a:t>3. Inclusive Web Design</a:t>
            </a:r>
            <a:br>
              <a:rPr lang="es-ES"/>
            </a:br>
            <a:r>
              <a:rPr lang="es-ES" sz="2000" b="0"/>
              <a:t>3.2. Design Techniques and Practices</a:t>
            </a:r>
            <a:endParaRPr lang="en-GB"/>
          </a:p>
        </p:txBody>
      </p:sp>
    </p:spTree>
    <p:extLst>
      <p:ext uri="{BB962C8B-B14F-4D97-AF65-F5344CB8AC3E}">
        <p14:creationId xmlns:p14="http://schemas.microsoft.com/office/powerpoint/2010/main" val="1258226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0A49373-054F-D466-BE8E-8C5B0B83C008}"/>
              </a:ext>
            </a:extLst>
          </p:cNvPr>
          <p:cNvSpPr>
            <a:spLocks noGrp="1"/>
          </p:cNvSpPr>
          <p:nvPr>
            <p:ph type="title"/>
          </p:nvPr>
        </p:nvSpPr>
        <p:spPr/>
        <p:txBody>
          <a:bodyPr/>
          <a:lstStyle/>
          <a:p>
            <a:pPr>
              <a:lnSpc>
                <a:spcPct val="100000"/>
              </a:lnSpc>
            </a:pPr>
            <a:r>
              <a:rPr lang="es-ES"/>
              <a:t>3. Inclusive Web Design</a:t>
            </a:r>
            <a:br>
              <a:rPr lang="es-ES"/>
            </a:br>
            <a:r>
              <a:rPr lang="es-ES" sz="2000" b="0"/>
              <a:t>3.2. Design Techniques and Practices (good practices examples) </a:t>
            </a:r>
            <a:endParaRPr lang="en-GB"/>
          </a:p>
        </p:txBody>
      </p:sp>
      <p:pic>
        <p:nvPicPr>
          <p:cNvPr id="16" name="Imagen 15">
            <a:extLst>
              <a:ext uri="{FF2B5EF4-FFF2-40B4-BE49-F238E27FC236}">
                <a16:creationId xmlns:a16="http://schemas.microsoft.com/office/drawing/2014/main" id="{04688D9C-9270-A823-AC96-A55DD8A332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8079" y="1805567"/>
            <a:ext cx="7290651" cy="3589303"/>
          </a:xfrm>
          <a:prstGeom prst="rect">
            <a:avLst/>
          </a:prstGeom>
          <a:ln>
            <a:solidFill>
              <a:schemeClr val="tx1"/>
            </a:solidFill>
          </a:ln>
        </p:spPr>
      </p:pic>
      <p:sp>
        <p:nvSpPr>
          <p:cNvPr id="17" name="Elipse 16">
            <a:extLst>
              <a:ext uri="{FF2B5EF4-FFF2-40B4-BE49-F238E27FC236}">
                <a16:creationId xmlns:a16="http://schemas.microsoft.com/office/drawing/2014/main" id="{1D352B2D-AF91-932F-418F-3A4313BFA5F1}"/>
              </a:ext>
            </a:extLst>
          </p:cNvPr>
          <p:cNvSpPr/>
          <p:nvPr/>
        </p:nvSpPr>
        <p:spPr>
          <a:xfrm>
            <a:off x="7479220" y="1633490"/>
            <a:ext cx="590583" cy="587107"/>
          </a:xfrm>
          <a:prstGeom prst="ellipse">
            <a:avLst/>
          </a:prstGeom>
          <a:noFill/>
          <a:ln w="38100">
            <a:solidFill>
              <a:srgbClr val="36A9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Conector recto 18">
            <a:extLst>
              <a:ext uri="{FF2B5EF4-FFF2-40B4-BE49-F238E27FC236}">
                <a16:creationId xmlns:a16="http://schemas.microsoft.com/office/drawing/2014/main" id="{F2723A1F-6580-779D-53A7-0B848FEA4FE2}"/>
              </a:ext>
            </a:extLst>
          </p:cNvPr>
          <p:cNvCxnSpPr>
            <a:stCxn id="17" idx="6"/>
          </p:cNvCxnSpPr>
          <p:nvPr/>
        </p:nvCxnSpPr>
        <p:spPr>
          <a:xfrm flipV="1">
            <a:off x="8069803" y="1927043"/>
            <a:ext cx="1225117" cy="1"/>
          </a:xfrm>
          <a:prstGeom prst="line">
            <a:avLst/>
          </a:prstGeom>
          <a:ln w="38100">
            <a:solidFill>
              <a:srgbClr val="36A9E0"/>
            </a:solidFill>
          </a:ln>
        </p:spPr>
        <p:style>
          <a:lnRef idx="1">
            <a:schemeClr val="accent1"/>
          </a:lnRef>
          <a:fillRef idx="0">
            <a:schemeClr val="accent1"/>
          </a:fillRef>
          <a:effectRef idx="0">
            <a:schemeClr val="accent1"/>
          </a:effectRef>
          <a:fontRef idx="minor">
            <a:schemeClr val="tx1"/>
          </a:fontRef>
        </p:style>
      </p:cxnSp>
      <p:sp>
        <p:nvSpPr>
          <p:cNvPr id="20" name="Marcador de contenido 2">
            <a:extLst>
              <a:ext uri="{FF2B5EF4-FFF2-40B4-BE49-F238E27FC236}">
                <a16:creationId xmlns:a16="http://schemas.microsoft.com/office/drawing/2014/main" id="{CE9FC936-1083-E975-0566-C522A003A763}"/>
              </a:ext>
            </a:extLst>
          </p:cNvPr>
          <p:cNvSpPr>
            <a:spLocks noGrp="1"/>
          </p:cNvSpPr>
          <p:nvPr>
            <p:ph sz="half" idx="2"/>
          </p:nvPr>
        </p:nvSpPr>
        <p:spPr>
          <a:xfrm>
            <a:off x="9486638" y="1752659"/>
            <a:ext cx="2320663" cy="1230238"/>
          </a:xfrm>
        </p:spPr>
        <p:txBody>
          <a:bodyPr/>
          <a:lstStyle/>
          <a:p>
            <a:pPr>
              <a:lnSpc>
                <a:spcPct val="100000"/>
              </a:lnSpc>
            </a:pPr>
            <a:r>
              <a:rPr lang="es-ES"/>
              <a:t>Accessibility features:</a:t>
            </a:r>
          </a:p>
          <a:p>
            <a:pPr marL="285750" indent="-285750">
              <a:lnSpc>
                <a:spcPct val="100000"/>
              </a:lnSpc>
              <a:buFont typeface="Arial" panose="020B0604020202020204" pitchFamily="34" charset="0"/>
              <a:buChar char="•"/>
            </a:pPr>
            <a:r>
              <a:rPr lang="es-ES"/>
              <a:t>Text re-size</a:t>
            </a:r>
          </a:p>
          <a:p>
            <a:pPr marL="285750" indent="-285750">
              <a:lnSpc>
                <a:spcPct val="100000"/>
              </a:lnSpc>
              <a:buFont typeface="Arial" panose="020B0604020202020204" pitchFamily="34" charset="0"/>
              <a:buChar char="•"/>
            </a:pPr>
            <a:r>
              <a:rPr lang="es-ES"/>
              <a:t>Color contrast</a:t>
            </a:r>
          </a:p>
        </p:txBody>
      </p:sp>
    </p:spTree>
    <p:extLst>
      <p:ext uri="{BB962C8B-B14F-4D97-AF65-F5344CB8AC3E}">
        <p14:creationId xmlns:p14="http://schemas.microsoft.com/office/powerpoint/2010/main" val="4091236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0A49373-054F-D466-BE8E-8C5B0B83C008}"/>
              </a:ext>
            </a:extLst>
          </p:cNvPr>
          <p:cNvSpPr>
            <a:spLocks noGrp="1"/>
          </p:cNvSpPr>
          <p:nvPr>
            <p:ph type="title"/>
          </p:nvPr>
        </p:nvSpPr>
        <p:spPr/>
        <p:txBody>
          <a:bodyPr/>
          <a:lstStyle/>
          <a:p>
            <a:pPr>
              <a:lnSpc>
                <a:spcPct val="100000"/>
              </a:lnSpc>
            </a:pPr>
            <a:r>
              <a:rPr lang="es-ES"/>
              <a:t>3. Inclusive Web Design</a:t>
            </a:r>
            <a:br>
              <a:rPr lang="es-ES"/>
            </a:br>
            <a:r>
              <a:rPr lang="es-ES" sz="2000" b="0"/>
              <a:t>3.2. Design Techniques and Practices (good practices examples) </a:t>
            </a:r>
            <a:endParaRPr lang="en-GB" sz="2000"/>
          </a:p>
        </p:txBody>
      </p:sp>
      <p:pic>
        <p:nvPicPr>
          <p:cNvPr id="5" name="Imagen 4">
            <a:extLst>
              <a:ext uri="{FF2B5EF4-FFF2-40B4-BE49-F238E27FC236}">
                <a16:creationId xmlns:a16="http://schemas.microsoft.com/office/drawing/2014/main" id="{329524A0-9380-A896-A20F-29185F1E1F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0730" y="1577962"/>
            <a:ext cx="7883371" cy="3958917"/>
          </a:xfrm>
          <a:prstGeom prst="rect">
            <a:avLst/>
          </a:prstGeom>
          <a:ln>
            <a:solidFill>
              <a:schemeClr val="tx1"/>
            </a:solidFill>
          </a:ln>
        </p:spPr>
      </p:pic>
    </p:spTree>
    <p:extLst>
      <p:ext uri="{BB962C8B-B14F-4D97-AF65-F5344CB8AC3E}">
        <p14:creationId xmlns:p14="http://schemas.microsoft.com/office/powerpoint/2010/main" val="3686943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0A49373-054F-D466-BE8E-8C5B0B83C008}"/>
              </a:ext>
            </a:extLst>
          </p:cNvPr>
          <p:cNvSpPr>
            <a:spLocks noGrp="1"/>
          </p:cNvSpPr>
          <p:nvPr>
            <p:ph type="title"/>
          </p:nvPr>
        </p:nvSpPr>
        <p:spPr/>
        <p:txBody>
          <a:bodyPr/>
          <a:lstStyle/>
          <a:p>
            <a:pPr>
              <a:lnSpc>
                <a:spcPct val="100000"/>
              </a:lnSpc>
            </a:pPr>
            <a:r>
              <a:rPr lang="es-ES"/>
              <a:t>3. Inclusive Web Design</a:t>
            </a:r>
            <a:br>
              <a:rPr lang="es-ES"/>
            </a:br>
            <a:r>
              <a:rPr lang="es-ES" sz="2000" b="0"/>
              <a:t>3.2. Design Techniques and Practices (good practices examples) </a:t>
            </a:r>
            <a:endParaRPr lang="en-GB" sz="2000"/>
          </a:p>
        </p:txBody>
      </p:sp>
      <p:pic>
        <p:nvPicPr>
          <p:cNvPr id="3" name="Imagen 2">
            <a:extLst>
              <a:ext uri="{FF2B5EF4-FFF2-40B4-BE49-F238E27FC236}">
                <a16:creationId xmlns:a16="http://schemas.microsoft.com/office/drawing/2014/main" id="{56AAB0D4-DB8C-0921-0478-A4FC2BCE57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4635" y="1579901"/>
            <a:ext cx="7959847" cy="3964506"/>
          </a:xfrm>
          <a:prstGeom prst="rect">
            <a:avLst/>
          </a:prstGeom>
          <a:ln>
            <a:solidFill>
              <a:schemeClr val="tx1"/>
            </a:solidFill>
          </a:ln>
        </p:spPr>
      </p:pic>
    </p:spTree>
    <p:extLst>
      <p:ext uri="{BB962C8B-B14F-4D97-AF65-F5344CB8AC3E}">
        <p14:creationId xmlns:p14="http://schemas.microsoft.com/office/powerpoint/2010/main" val="4188943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C5B4B5B-B741-1578-310D-C6542CA680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0395" y="1856021"/>
            <a:ext cx="7822202" cy="3297466"/>
          </a:xfrm>
          <a:prstGeom prst="rect">
            <a:avLst/>
          </a:prstGeom>
          <a:ln>
            <a:solidFill>
              <a:schemeClr val="tx1"/>
            </a:solidFill>
          </a:ln>
        </p:spPr>
      </p:pic>
      <p:sp>
        <p:nvSpPr>
          <p:cNvPr id="6" name="Título 5">
            <a:extLst>
              <a:ext uri="{FF2B5EF4-FFF2-40B4-BE49-F238E27FC236}">
                <a16:creationId xmlns:a16="http://schemas.microsoft.com/office/drawing/2014/main" id="{E0A49373-054F-D466-BE8E-8C5B0B83C008}"/>
              </a:ext>
            </a:extLst>
          </p:cNvPr>
          <p:cNvSpPr>
            <a:spLocks noGrp="1"/>
          </p:cNvSpPr>
          <p:nvPr>
            <p:ph type="title"/>
          </p:nvPr>
        </p:nvSpPr>
        <p:spPr/>
        <p:txBody>
          <a:bodyPr/>
          <a:lstStyle/>
          <a:p>
            <a:pPr>
              <a:lnSpc>
                <a:spcPct val="100000"/>
              </a:lnSpc>
            </a:pPr>
            <a:r>
              <a:rPr lang="es-ES"/>
              <a:t>3. Inclusive Web Design</a:t>
            </a:r>
            <a:br>
              <a:rPr lang="es-ES"/>
            </a:br>
            <a:r>
              <a:rPr lang="es-ES" sz="2000" b="0"/>
              <a:t>3.2. Design Techniques and Practices (good practices examples) </a:t>
            </a:r>
            <a:endParaRPr lang="en-GB" sz="2000"/>
          </a:p>
        </p:txBody>
      </p:sp>
      <p:sp>
        <p:nvSpPr>
          <p:cNvPr id="17" name="Elipse 16">
            <a:extLst>
              <a:ext uri="{FF2B5EF4-FFF2-40B4-BE49-F238E27FC236}">
                <a16:creationId xmlns:a16="http://schemas.microsoft.com/office/drawing/2014/main" id="{1D352B2D-AF91-932F-418F-3A4313BFA5F1}"/>
              </a:ext>
            </a:extLst>
          </p:cNvPr>
          <p:cNvSpPr/>
          <p:nvPr/>
        </p:nvSpPr>
        <p:spPr>
          <a:xfrm>
            <a:off x="7248400" y="3135446"/>
            <a:ext cx="1229775" cy="587107"/>
          </a:xfrm>
          <a:prstGeom prst="ellipse">
            <a:avLst/>
          </a:prstGeom>
          <a:noFill/>
          <a:ln w="38100">
            <a:solidFill>
              <a:srgbClr val="36A9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Conector recto 18">
            <a:extLst>
              <a:ext uri="{FF2B5EF4-FFF2-40B4-BE49-F238E27FC236}">
                <a16:creationId xmlns:a16="http://schemas.microsoft.com/office/drawing/2014/main" id="{F2723A1F-6580-779D-53A7-0B848FEA4FE2}"/>
              </a:ext>
            </a:extLst>
          </p:cNvPr>
          <p:cNvCxnSpPr>
            <a:cxnSpLocks/>
            <a:stCxn id="17" idx="6"/>
          </p:cNvCxnSpPr>
          <p:nvPr/>
        </p:nvCxnSpPr>
        <p:spPr>
          <a:xfrm flipV="1">
            <a:off x="8478175" y="3428999"/>
            <a:ext cx="585925" cy="1"/>
          </a:xfrm>
          <a:prstGeom prst="line">
            <a:avLst/>
          </a:prstGeom>
          <a:ln w="38100">
            <a:solidFill>
              <a:srgbClr val="36A9E0"/>
            </a:solidFill>
          </a:ln>
        </p:spPr>
        <p:style>
          <a:lnRef idx="1">
            <a:schemeClr val="accent1"/>
          </a:lnRef>
          <a:fillRef idx="0">
            <a:schemeClr val="accent1"/>
          </a:fillRef>
          <a:effectRef idx="0">
            <a:schemeClr val="accent1"/>
          </a:effectRef>
          <a:fontRef idx="minor">
            <a:schemeClr val="tx1"/>
          </a:fontRef>
        </p:style>
      </p:cxnSp>
      <p:sp>
        <p:nvSpPr>
          <p:cNvPr id="20" name="Marcador de contenido 2">
            <a:extLst>
              <a:ext uri="{FF2B5EF4-FFF2-40B4-BE49-F238E27FC236}">
                <a16:creationId xmlns:a16="http://schemas.microsoft.com/office/drawing/2014/main" id="{CE9FC936-1083-E975-0566-C522A003A763}"/>
              </a:ext>
            </a:extLst>
          </p:cNvPr>
          <p:cNvSpPr>
            <a:spLocks noGrp="1"/>
          </p:cNvSpPr>
          <p:nvPr>
            <p:ph sz="half" idx="2"/>
          </p:nvPr>
        </p:nvSpPr>
        <p:spPr>
          <a:xfrm>
            <a:off x="9264696" y="3261863"/>
            <a:ext cx="2320663" cy="1230238"/>
          </a:xfrm>
        </p:spPr>
        <p:txBody>
          <a:bodyPr/>
          <a:lstStyle/>
          <a:p>
            <a:pPr>
              <a:lnSpc>
                <a:spcPct val="100000"/>
              </a:lnSpc>
            </a:pPr>
            <a:r>
              <a:rPr lang="es-ES"/>
              <a:t>Accessibility feature:</a:t>
            </a:r>
          </a:p>
          <a:p>
            <a:pPr marL="285750" indent="-285750">
              <a:lnSpc>
                <a:spcPct val="100000"/>
              </a:lnSpc>
              <a:buFont typeface="Arial" panose="020B0604020202020204" pitchFamily="34" charset="0"/>
              <a:buChar char="•"/>
            </a:pPr>
            <a:r>
              <a:rPr lang="es-ES"/>
              <a:t>Text-to-speech</a:t>
            </a:r>
          </a:p>
        </p:txBody>
      </p:sp>
    </p:spTree>
    <p:extLst>
      <p:ext uri="{BB962C8B-B14F-4D97-AF65-F5344CB8AC3E}">
        <p14:creationId xmlns:p14="http://schemas.microsoft.com/office/powerpoint/2010/main" val="3811837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69A82-165D-F345-A8D5-F7A12AB7D683}"/>
              </a:ext>
            </a:extLst>
          </p:cNvPr>
          <p:cNvSpPr>
            <a:spLocks noGrp="1"/>
          </p:cNvSpPr>
          <p:nvPr>
            <p:ph type="title"/>
          </p:nvPr>
        </p:nvSpPr>
        <p:spPr/>
        <p:txBody>
          <a:bodyPr/>
          <a:lstStyle/>
          <a:p>
            <a:pPr>
              <a:lnSpc>
                <a:spcPct val="100000"/>
              </a:lnSpc>
            </a:pPr>
            <a:r>
              <a:rPr lang="es-ES"/>
              <a:t>3. Inclusive Web Design</a:t>
            </a:r>
            <a:br>
              <a:rPr lang="es-ES"/>
            </a:br>
            <a:r>
              <a:rPr lang="es-ES" sz="2000" b="0"/>
              <a:t>3.3. Accessibility Testing and Evaluation</a:t>
            </a:r>
            <a:endParaRPr lang="en-GB"/>
          </a:p>
        </p:txBody>
      </p:sp>
      <p:sp>
        <p:nvSpPr>
          <p:cNvPr id="3" name="Marcador de contenido 2">
            <a:extLst>
              <a:ext uri="{FF2B5EF4-FFF2-40B4-BE49-F238E27FC236}">
                <a16:creationId xmlns:a16="http://schemas.microsoft.com/office/drawing/2014/main" id="{E87B901B-8B8D-F5C0-A135-2392B008B44C}"/>
              </a:ext>
            </a:extLst>
          </p:cNvPr>
          <p:cNvSpPr>
            <a:spLocks noGrp="1"/>
          </p:cNvSpPr>
          <p:nvPr>
            <p:ph idx="1"/>
          </p:nvPr>
        </p:nvSpPr>
        <p:spPr>
          <a:xfrm>
            <a:off x="838200" y="1633140"/>
            <a:ext cx="10551850" cy="3937927"/>
          </a:xfrm>
        </p:spPr>
        <p:txBody>
          <a:bodyPr/>
          <a:lstStyle/>
          <a:p>
            <a:pPr>
              <a:lnSpc>
                <a:spcPct val="100000"/>
              </a:lnSpc>
            </a:pPr>
            <a:r>
              <a:rPr lang="en-GB"/>
              <a:t>Finally, you should check the accessibility of the design. The most important thing is always human supervision: check that you comply with WCAG guidelines and universal design principles, get other people to use the site and collect their feedback. In addition, you can use automated tools to check web accessibility, such as</a:t>
            </a:r>
            <a:r>
              <a:rPr lang="es-ES"/>
              <a:t>:</a:t>
            </a:r>
          </a:p>
          <a:p>
            <a:pPr marL="285750" indent="-285750">
              <a:lnSpc>
                <a:spcPct val="100000"/>
              </a:lnSpc>
              <a:buFont typeface="Arial" panose="020B0604020202020204" pitchFamily="34" charset="0"/>
              <a:buChar char="•"/>
            </a:pPr>
            <a:r>
              <a:rPr lang="en-GB">
                <a:hlinkClick r:id="rId2"/>
              </a:rPr>
              <a:t>WAVE (Web Accessibility Evaluation Tool)</a:t>
            </a:r>
            <a:r>
              <a:rPr lang="en-GB"/>
              <a:t>: provides visual feedback on the accessibility of web content</a:t>
            </a:r>
            <a:r>
              <a:rPr lang="es-ES"/>
              <a:t>.</a:t>
            </a:r>
          </a:p>
          <a:p>
            <a:pPr marL="285750" indent="-285750">
              <a:lnSpc>
                <a:spcPct val="100000"/>
              </a:lnSpc>
              <a:buFont typeface="Arial" panose="020B0604020202020204" pitchFamily="34" charset="0"/>
              <a:buChar char="•"/>
            </a:pPr>
            <a:r>
              <a:rPr lang="es-ES">
                <a:hlinkClick r:id="rId3"/>
              </a:rPr>
              <a:t>Axe DevTools</a:t>
            </a:r>
            <a:r>
              <a:rPr lang="es-ES"/>
              <a:t>: </a:t>
            </a:r>
            <a:r>
              <a:rPr lang="en-GB"/>
              <a:t>a browser extension that detects accessibility issues and suggests solutions</a:t>
            </a:r>
            <a:r>
              <a:rPr lang="es-ES"/>
              <a:t>.</a:t>
            </a:r>
          </a:p>
          <a:p>
            <a:pPr marL="285750" indent="-285750">
              <a:lnSpc>
                <a:spcPct val="100000"/>
              </a:lnSpc>
              <a:buFont typeface="Arial" panose="020B0604020202020204" pitchFamily="34" charset="0"/>
              <a:buChar char="•"/>
            </a:pPr>
            <a:r>
              <a:rPr lang="es-ES">
                <a:hlinkClick r:id="rId4"/>
              </a:rPr>
              <a:t>Lighthouse</a:t>
            </a:r>
            <a:r>
              <a:rPr lang="es-ES"/>
              <a:t>: </a:t>
            </a:r>
            <a:r>
              <a:rPr lang="en-GB"/>
              <a:t>an open source tool from Google that audits web pages for performance, accessibility and best practice</a:t>
            </a:r>
            <a:r>
              <a:rPr lang="es-ES"/>
              <a:t>.</a:t>
            </a:r>
          </a:p>
        </p:txBody>
      </p:sp>
    </p:spTree>
    <p:extLst>
      <p:ext uri="{BB962C8B-B14F-4D97-AF65-F5344CB8AC3E}">
        <p14:creationId xmlns:p14="http://schemas.microsoft.com/office/powerpoint/2010/main" val="744973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F7DFEB-A1F3-CF86-A033-98F741581979}"/>
              </a:ext>
            </a:extLst>
          </p:cNvPr>
          <p:cNvSpPr>
            <a:spLocks noGrp="1"/>
          </p:cNvSpPr>
          <p:nvPr>
            <p:ph type="title"/>
          </p:nvPr>
        </p:nvSpPr>
        <p:spPr/>
        <p:txBody>
          <a:bodyPr/>
          <a:lstStyle/>
          <a:p>
            <a:r>
              <a:rPr lang="es-ES"/>
              <a:t>Learning outcomes</a:t>
            </a:r>
            <a:endParaRPr lang="en-GB"/>
          </a:p>
        </p:txBody>
      </p:sp>
      <p:pic>
        <p:nvPicPr>
          <p:cNvPr id="5" name="Imagen 4" descr="Imagen que contiene reloj, dibujo&#10;&#10;Descripción generada automáticamente">
            <a:extLst>
              <a:ext uri="{FF2B5EF4-FFF2-40B4-BE49-F238E27FC236}">
                <a16:creationId xmlns:a16="http://schemas.microsoft.com/office/drawing/2014/main" id="{3CA0CBF5-C5DE-9CCB-DEA5-A5C870CB40B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74377" y="1782192"/>
            <a:ext cx="2864013" cy="3293616"/>
          </a:xfrm>
          <a:prstGeom prst="rect">
            <a:avLst/>
          </a:prstGeom>
        </p:spPr>
      </p:pic>
      <p:sp>
        <p:nvSpPr>
          <p:cNvPr id="20" name="Marcador de contenido 2">
            <a:extLst>
              <a:ext uri="{FF2B5EF4-FFF2-40B4-BE49-F238E27FC236}">
                <a16:creationId xmlns:a16="http://schemas.microsoft.com/office/drawing/2014/main" id="{D9EEA468-3383-7E55-7F0A-DB99F75C3452}"/>
              </a:ext>
            </a:extLst>
          </p:cNvPr>
          <p:cNvSpPr>
            <a:spLocks noGrp="1"/>
          </p:cNvSpPr>
          <p:nvPr>
            <p:ph idx="1"/>
          </p:nvPr>
        </p:nvSpPr>
        <p:spPr>
          <a:xfrm>
            <a:off x="838200" y="1633141"/>
            <a:ext cx="6601287" cy="477334"/>
          </a:xfrm>
        </p:spPr>
        <p:txBody>
          <a:bodyPr/>
          <a:lstStyle/>
          <a:p>
            <a:r>
              <a:rPr lang="es-ES"/>
              <a:t>In this module, you will learn:</a:t>
            </a:r>
            <a:endParaRPr lang="en-GB"/>
          </a:p>
        </p:txBody>
      </p:sp>
      <p:sp>
        <p:nvSpPr>
          <p:cNvPr id="21" name="Marcador de contenido 2">
            <a:extLst>
              <a:ext uri="{FF2B5EF4-FFF2-40B4-BE49-F238E27FC236}">
                <a16:creationId xmlns:a16="http://schemas.microsoft.com/office/drawing/2014/main" id="{643AF466-E5EE-417F-F2F0-F7BE7099D79F}"/>
              </a:ext>
            </a:extLst>
          </p:cNvPr>
          <p:cNvSpPr txBox="1">
            <a:spLocks/>
          </p:cNvSpPr>
          <p:nvPr/>
        </p:nvSpPr>
        <p:spPr>
          <a:xfrm>
            <a:off x="1805593" y="2376779"/>
            <a:ext cx="5065724"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effectLst/>
                <a:latin typeface="Calibri" panose="020F0502020204030204" pitchFamily="34" charset="0"/>
                <a:ea typeface="Yu Mincho" panose="02020400000000000000" pitchFamily="18" charset="-128"/>
                <a:cs typeface="Arial" panose="020B0604020202020204" pitchFamily="34" charset="0"/>
              </a:rPr>
              <a:t>How to understand and apply the principles of web accessibility to create inclusive digital content</a:t>
            </a:r>
            <a:r>
              <a:rPr lang="es-ES"/>
              <a:t>.</a:t>
            </a:r>
            <a:endParaRPr lang="en-GB"/>
          </a:p>
        </p:txBody>
      </p:sp>
      <p:sp>
        <p:nvSpPr>
          <p:cNvPr id="22" name="Elipse 21">
            <a:extLst>
              <a:ext uri="{FF2B5EF4-FFF2-40B4-BE49-F238E27FC236}">
                <a16:creationId xmlns:a16="http://schemas.microsoft.com/office/drawing/2014/main" id="{02D42FEA-E002-0B2E-9B54-9685E03D64CB}"/>
              </a:ext>
            </a:extLst>
          </p:cNvPr>
          <p:cNvSpPr/>
          <p:nvPr/>
        </p:nvSpPr>
        <p:spPr>
          <a:xfrm>
            <a:off x="1255451" y="2418936"/>
            <a:ext cx="252000" cy="252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Marcador de contenido 2">
            <a:extLst>
              <a:ext uri="{FF2B5EF4-FFF2-40B4-BE49-F238E27FC236}">
                <a16:creationId xmlns:a16="http://schemas.microsoft.com/office/drawing/2014/main" id="{5CCBF050-62A0-1D1B-5070-8AA2E791E518}"/>
              </a:ext>
            </a:extLst>
          </p:cNvPr>
          <p:cNvSpPr txBox="1">
            <a:spLocks/>
          </p:cNvSpPr>
          <p:nvPr/>
        </p:nvSpPr>
        <p:spPr>
          <a:xfrm>
            <a:off x="1805593" y="3372416"/>
            <a:ext cx="5065724"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effectLst/>
                <a:latin typeface="Calibri" panose="020F0502020204030204" pitchFamily="34" charset="0"/>
                <a:ea typeface="Yu Mincho" panose="02020400000000000000" pitchFamily="18" charset="-128"/>
                <a:cs typeface="Arial" panose="020B0604020202020204" pitchFamily="34" charset="0"/>
              </a:rPr>
              <a:t>The use of assistive tools and adaptive technologies to enhance accessibility for diverse users</a:t>
            </a:r>
            <a:r>
              <a:rPr lang="es-ES"/>
              <a:t>.</a:t>
            </a:r>
            <a:endParaRPr lang="en-GB"/>
          </a:p>
        </p:txBody>
      </p:sp>
      <p:sp>
        <p:nvSpPr>
          <p:cNvPr id="24" name="Elipse 23">
            <a:extLst>
              <a:ext uri="{FF2B5EF4-FFF2-40B4-BE49-F238E27FC236}">
                <a16:creationId xmlns:a16="http://schemas.microsoft.com/office/drawing/2014/main" id="{D0192FC3-5B93-7562-C715-459D195D6808}"/>
              </a:ext>
            </a:extLst>
          </p:cNvPr>
          <p:cNvSpPr/>
          <p:nvPr/>
        </p:nvSpPr>
        <p:spPr>
          <a:xfrm>
            <a:off x="1255451" y="3414573"/>
            <a:ext cx="252000" cy="252000"/>
          </a:xfrm>
          <a:prstGeom prst="ellipse">
            <a:avLst/>
          </a:prstGeom>
          <a:solidFill>
            <a:srgbClr val="36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Marcador de contenido 2">
            <a:extLst>
              <a:ext uri="{FF2B5EF4-FFF2-40B4-BE49-F238E27FC236}">
                <a16:creationId xmlns:a16="http://schemas.microsoft.com/office/drawing/2014/main" id="{0543DE93-D76F-D9AA-6865-2C8C7906ADF2}"/>
              </a:ext>
            </a:extLst>
          </p:cNvPr>
          <p:cNvSpPr txBox="1">
            <a:spLocks/>
          </p:cNvSpPr>
          <p:nvPr/>
        </p:nvSpPr>
        <p:spPr>
          <a:xfrm>
            <a:off x="1805593" y="4368053"/>
            <a:ext cx="5065724"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effectLst/>
                <a:latin typeface="Calibri" panose="020F0502020204030204" pitchFamily="34" charset="0"/>
                <a:ea typeface="Yu Mincho" panose="02020400000000000000" pitchFamily="18" charset="-128"/>
                <a:cs typeface="Arial" panose="020B0604020202020204" pitchFamily="34" charset="0"/>
              </a:rPr>
              <a:t>Inclusive web design techniques and best practices to ensure web content is accessible and usable by everyone</a:t>
            </a:r>
            <a:r>
              <a:rPr lang="es-ES"/>
              <a:t>.</a:t>
            </a:r>
            <a:endParaRPr lang="en-GB"/>
          </a:p>
        </p:txBody>
      </p:sp>
      <p:sp>
        <p:nvSpPr>
          <p:cNvPr id="26" name="Elipse 25">
            <a:extLst>
              <a:ext uri="{FF2B5EF4-FFF2-40B4-BE49-F238E27FC236}">
                <a16:creationId xmlns:a16="http://schemas.microsoft.com/office/drawing/2014/main" id="{C8145934-CEC0-A9BA-F1C6-AD0077C3C0F6}"/>
              </a:ext>
            </a:extLst>
          </p:cNvPr>
          <p:cNvSpPr/>
          <p:nvPr/>
        </p:nvSpPr>
        <p:spPr>
          <a:xfrm>
            <a:off x="1255451" y="4410210"/>
            <a:ext cx="252000" cy="252000"/>
          </a:xfrm>
          <a:prstGeom prst="ellipse">
            <a:avLst/>
          </a:prstGeom>
          <a:solidFill>
            <a:srgbClr val="94C1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9155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77D8E-CF0E-937C-81CF-104651B7195E}"/>
              </a:ext>
            </a:extLst>
          </p:cNvPr>
          <p:cNvSpPr>
            <a:spLocks noGrp="1"/>
          </p:cNvSpPr>
          <p:nvPr>
            <p:ph type="title"/>
          </p:nvPr>
        </p:nvSpPr>
        <p:spPr/>
        <p:txBody>
          <a:bodyPr/>
          <a:lstStyle/>
          <a:p>
            <a:r>
              <a:rPr lang="es-ES"/>
              <a:t>Self-assessment test</a:t>
            </a:r>
            <a:endParaRPr lang="en-GB"/>
          </a:p>
        </p:txBody>
      </p:sp>
      <p:sp>
        <p:nvSpPr>
          <p:cNvPr id="3" name="Marcador de contenido 2">
            <a:extLst>
              <a:ext uri="{FF2B5EF4-FFF2-40B4-BE49-F238E27FC236}">
                <a16:creationId xmlns:a16="http://schemas.microsoft.com/office/drawing/2014/main" id="{179F20C5-A4A3-7083-B4FC-7841E47DBA0E}"/>
              </a:ext>
            </a:extLst>
          </p:cNvPr>
          <p:cNvSpPr>
            <a:spLocks noGrp="1"/>
          </p:cNvSpPr>
          <p:nvPr>
            <p:ph idx="1"/>
          </p:nvPr>
        </p:nvSpPr>
        <p:spPr>
          <a:xfrm>
            <a:off x="838200" y="1633140"/>
            <a:ext cx="7497932" cy="3937927"/>
          </a:xfrm>
        </p:spPr>
        <p:txBody>
          <a:bodyPr/>
          <a:lstStyle/>
          <a:p>
            <a:r>
              <a:rPr lang="es-ES" b="1"/>
              <a:t>Question 1</a:t>
            </a:r>
            <a:r>
              <a:rPr lang="es-ES"/>
              <a:t>. </a:t>
            </a:r>
            <a:r>
              <a:rPr lang="en-GB"/>
              <a:t>Which of the following best describes the main goal of web accessibility?</a:t>
            </a:r>
          </a:p>
          <a:p>
            <a:endParaRPr lang="es-ES"/>
          </a:p>
          <a:p>
            <a:r>
              <a:rPr lang="es-ES"/>
              <a:t>	</a:t>
            </a:r>
            <a:r>
              <a:rPr lang="en-GB"/>
              <a:t>Option a: Enhancing website aesthetics</a:t>
            </a:r>
            <a:endParaRPr lang="es-ES"/>
          </a:p>
          <a:p>
            <a:endParaRPr lang="es-ES"/>
          </a:p>
          <a:p>
            <a:r>
              <a:rPr lang="es-ES"/>
              <a:t>	</a:t>
            </a:r>
            <a:r>
              <a:rPr lang="en-GB"/>
              <a:t>Option b: Ensuring websites are usable by all people, including those 	with disabilities</a:t>
            </a:r>
            <a:endParaRPr lang="es-ES"/>
          </a:p>
          <a:p>
            <a:endParaRPr lang="es-ES"/>
          </a:p>
          <a:p>
            <a:r>
              <a:rPr lang="es-ES"/>
              <a:t>	</a:t>
            </a:r>
            <a:r>
              <a:rPr lang="en-GB"/>
              <a:t>Option c: Increasing website traffic</a:t>
            </a:r>
            <a:endParaRPr lang="es-ES"/>
          </a:p>
          <a:p>
            <a:endParaRPr lang="es-ES"/>
          </a:p>
          <a:p>
            <a:r>
              <a:rPr lang="es-ES"/>
              <a:t>	</a:t>
            </a:r>
            <a:r>
              <a:rPr lang="en-GB"/>
              <a:t>Option d: Reducing server load</a:t>
            </a:r>
            <a:endParaRPr lang="es-ES"/>
          </a:p>
        </p:txBody>
      </p:sp>
      <p:pic>
        <p:nvPicPr>
          <p:cNvPr id="7" name="Imagen 6" descr="Un dibujo de un muñeco de peluche&#10;&#10;Descripción generada automáticamente con confianza baja">
            <a:extLst>
              <a:ext uri="{FF2B5EF4-FFF2-40B4-BE49-F238E27FC236}">
                <a16:creationId xmlns:a16="http://schemas.microsoft.com/office/drawing/2014/main" id="{173B9805-9204-0FBE-EA5A-3F803C8E4C5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28611" y="2026094"/>
            <a:ext cx="2598465" cy="3152017"/>
          </a:xfrm>
          <a:prstGeom prst="rect">
            <a:avLst/>
          </a:prstGeom>
        </p:spPr>
      </p:pic>
      <p:sp>
        <p:nvSpPr>
          <p:cNvPr id="4" name="Elipse 3">
            <a:extLst>
              <a:ext uri="{FF2B5EF4-FFF2-40B4-BE49-F238E27FC236}">
                <a16:creationId xmlns:a16="http://schemas.microsoft.com/office/drawing/2014/main" id="{6BF4BC12-C134-2410-568C-485DFA65D5B7}"/>
              </a:ext>
            </a:extLst>
          </p:cNvPr>
          <p:cNvSpPr/>
          <p:nvPr/>
        </p:nvSpPr>
        <p:spPr>
          <a:xfrm>
            <a:off x="1381468" y="2655374"/>
            <a:ext cx="252000" cy="252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lipse 4">
            <a:extLst>
              <a:ext uri="{FF2B5EF4-FFF2-40B4-BE49-F238E27FC236}">
                <a16:creationId xmlns:a16="http://schemas.microsoft.com/office/drawing/2014/main" id="{A0000BDF-B91B-D2A6-1178-37F06D7DD725}"/>
              </a:ext>
            </a:extLst>
          </p:cNvPr>
          <p:cNvSpPr/>
          <p:nvPr/>
        </p:nvSpPr>
        <p:spPr>
          <a:xfrm>
            <a:off x="1381468" y="3405625"/>
            <a:ext cx="252000" cy="252000"/>
          </a:xfrm>
          <a:prstGeom prst="ellipse">
            <a:avLst/>
          </a:prstGeom>
          <a:solidFill>
            <a:srgbClr val="36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lipse 5">
            <a:extLst>
              <a:ext uri="{FF2B5EF4-FFF2-40B4-BE49-F238E27FC236}">
                <a16:creationId xmlns:a16="http://schemas.microsoft.com/office/drawing/2014/main" id="{25AD7051-2C3E-DECF-D9B7-12122BB2ACAF}"/>
              </a:ext>
            </a:extLst>
          </p:cNvPr>
          <p:cNvSpPr/>
          <p:nvPr/>
        </p:nvSpPr>
        <p:spPr>
          <a:xfrm>
            <a:off x="1381468" y="4407876"/>
            <a:ext cx="252000" cy="252000"/>
          </a:xfrm>
          <a:prstGeom prst="ellipse">
            <a:avLst/>
          </a:prstGeom>
          <a:solidFill>
            <a:srgbClr val="94C1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ipse 7">
            <a:extLst>
              <a:ext uri="{FF2B5EF4-FFF2-40B4-BE49-F238E27FC236}">
                <a16:creationId xmlns:a16="http://schemas.microsoft.com/office/drawing/2014/main" id="{BF202D52-5A7A-7E97-FA90-3BE87A330927}"/>
              </a:ext>
            </a:extLst>
          </p:cNvPr>
          <p:cNvSpPr/>
          <p:nvPr/>
        </p:nvSpPr>
        <p:spPr>
          <a:xfrm>
            <a:off x="1381468" y="5178111"/>
            <a:ext cx="252000" cy="252000"/>
          </a:xfrm>
          <a:prstGeom prst="ellipse">
            <a:avLst/>
          </a:prstGeom>
          <a:solidFill>
            <a:srgbClr val="FEE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0512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77D8E-CF0E-937C-81CF-104651B7195E}"/>
              </a:ext>
            </a:extLst>
          </p:cNvPr>
          <p:cNvSpPr>
            <a:spLocks noGrp="1"/>
          </p:cNvSpPr>
          <p:nvPr>
            <p:ph type="title"/>
          </p:nvPr>
        </p:nvSpPr>
        <p:spPr/>
        <p:txBody>
          <a:bodyPr/>
          <a:lstStyle/>
          <a:p>
            <a:r>
              <a:rPr lang="es-ES"/>
              <a:t>Self-assessment test</a:t>
            </a:r>
            <a:endParaRPr lang="en-GB"/>
          </a:p>
        </p:txBody>
      </p:sp>
      <p:sp>
        <p:nvSpPr>
          <p:cNvPr id="3" name="Marcador de contenido 2">
            <a:extLst>
              <a:ext uri="{FF2B5EF4-FFF2-40B4-BE49-F238E27FC236}">
                <a16:creationId xmlns:a16="http://schemas.microsoft.com/office/drawing/2014/main" id="{179F20C5-A4A3-7083-B4FC-7841E47DBA0E}"/>
              </a:ext>
            </a:extLst>
          </p:cNvPr>
          <p:cNvSpPr>
            <a:spLocks noGrp="1"/>
          </p:cNvSpPr>
          <p:nvPr>
            <p:ph idx="1"/>
          </p:nvPr>
        </p:nvSpPr>
        <p:spPr>
          <a:xfrm>
            <a:off x="838200" y="1633140"/>
            <a:ext cx="7497932" cy="3937927"/>
          </a:xfrm>
        </p:spPr>
        <p:txBody>
          <a:bodyPr/>
          <a:lstStyle/>
          <a:p>
            <a:r>
              <a:rPr lang="es-ES" b="1"/>
              <a:t>Question 1</a:t>
            </a:r>
            <a:r>
              <a:rPr lang="es-ES"/>
              <a:t>. </a:t>
            </a:r>
            <a:r>
              <a:rPr lang="en-GB"/>
              <a:t>Which of the following best describes the main goal of web accessibility?</a:t>
            </a:r>
          </a:p>
          <a:p>
            <a:endParaRPr lang="es-ES"/>
          </a:p>
          <a:p>
            <a:r>
              <a:rPr lang="es-ES" sz="2400"/>
              <a:t>	</a:t>
            </a:r>
            <a:r>
              <a:rPr lang="es-ES" sz="2400" b="1"/>
              <a:t>Correct option</a:t>
            </a:r>
            <a:r>
              <a:rPr lang="es-ES" sz="2400"/>
              <a:t>: b- </a:t>
            </a:r>
            <a:r>
              <a:rPr lang="en-GB" sz="2400"/>
              <a:t>Ensuring websites are usable by 	all people, including those with disabilities</a:t>
            </a:r>
            <a:endParaRPr lang="es-ES" sz="2400"/>
          </a:p>
        </p:txBody>
      </p:sp>
      <p:pic>
        <p:nvPicPr>
          <p:cNvPr id="10" name="Imagen 9" descr="Una caricatura de una persona&#10;&#10;Descripción generada automáticamente con confianza media">
            <a:extLst>
              <a:ext uri="{FF2B5EF4-FFF2-40B4-BE49-F238E27FC236}">
                <a16:creationId xmlns:a16="http://schemas.microsoft.com/office/drawing/2014/main" id="{6B85BA36-BBD7-8A90-335A-01F8E1A733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36132" y="1828800"/>
            <a:ext cx="2799452" cy="3360549"/>
          </a:xfrm>
          <a:prstGeom prst="rect">
            <a:avLst/>
          </a:prstGeom>
        </p:spPr>
      </p:pic>
      <p:sp>
        <p:nvSpPr>
          <p:cNvPr id="4" name="Elipse 3">
            <a:extLst>
              <a:ext uri="{FF2B5EF4-FFF2-40B4-BE49-F238E27FC236}">
                <a16:creationId xmlns:a16="http://schemas.microsoft.com/office/drawing/2014/main" id="{50507C9B-E171-9265-CBA3-7F47515850E7}"/>
              </a:ext>
            </a:extLst>
          </p:cNvPr>
          <p:cNvSpPr/>
          <p:nvPr/>
        </p:nvSpPr>
        <p:spPr>
          <a:xfrm>
            <a:off x="1390346" y="2704289"/>
            <a:ext cx="252000" cy="252000"/>
          </a:xfrm>
          <a:prstGeom prst="ellipse">
            <a:avLst/>
          </a:prstGeom>
          <a:solidFill>
            <a:srgbClr val="36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6174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77D8E-CF0E-937C-81CF-104651B7195E}"/>
              </a:ext>
            </a:extLst>
          </p:cNvPr>
          <p:cNvSpPr>
            <a:spLocks noGrp="1"/>
          </p:cNvSpPr>
          <p:nvPr>
            <p:ph type="title"/>
          </p:nvPr>
        </p:nvSpPr>
        <p:spPr/>
        <p:txBody>
          <a:bodyPr/>
          <a:lstStyle/>
          <a:p>
            <a:r>
              <a:rPr lang="es-ES"/>
              <a:t>Self-assessment test</a:t>
            </a:r>
            <a:endParaRPr lang="en-GB"/>
          </a:p>
        </p:txBody>
      </p:sp>
      <p:sp>
        <p:nvSpPr>
          <p:cNvPr id="3" name="Marcador de contenido 2">
            <a:extLst>
              <a:ext uri="{FF2B5EF4-FFF2-40B4-BE49-F238E27FC236}">
                <a16:creationId xmlns:a16="http://schemas.microsoft.com/office/drawing/2014/main" id="{179F20C5-A4A3-7083-B4FC-7841E47DBA0E}"/>
              </a:ext>
            </a:extLst>
          </p:cNvPr>
          <p:cNvSpPr>
            <a:spLocks noGrp="1"/>
          </p:cNvSpPr>
          <p:nvPr>
            <p:ph idx="1"/>
          </p:nvPr>
        </p:nvSpPr>
        <p:spPr>
          <a:xfrm>
            <a:off x="838200" y="1633140"/>
            <a:ext cx="7932938" cy="3937927"/>
          </a:xfrm>
        </p:spPr>
        <p:txBody>
          <a:bodyPr/>
          <a:lstStyle/>
          <a:p>
            <a:r>
              <a:rPr lang="es-ES" b="1"/>
              <a:t>Question 2</a:t>
            </a:r>
            <a:r>
              <a:rPr lang="es-ES"/>
              <a:t>. </a:t>
            </a:r>
            <a:r>
              <a:rPr lang="en-GB"/>
              <a:t>What is the purpose of the Web Content Accessibility Guidelines (WCAG)?</a:t>
            </a:r>
          </a:p>
          <a:p>
            <a:endParaRPr lang="es-ES"/>
          </a:p>
          <a:p>
            <a:r>
              <a:rPr lang="es-ES"/>
              <a:t>	</a:t>
            </a:r>
            <a:r>
              <a:rPr lang="en-GB"/>
              <a:t>Option a: To provide aesthetic design principles for websites</a:t>
            </a:r>
            <a:endParaRPr lang="es-ES"/>
          </a:p>
          <a:p>
            <a:endParaRPr lang="es-ES"/>
          </a:p>
          <a:p>
            <a:r>
              <a:rPr lang="es-ES"/>
              <a:t>	</a:t>
            </a:r>
            <a:r>
              <a:rPr lang="en-GB"/>
              <a:t>Option b: To set technical standards for web performance</a:t>
            </a:r>
          </a:p>
          <a:p>
            <a:endParaRPr lang="es-ES"/>
          </a:p>
          <a:p>
            <a:r>
              <a:rPr lang="es-ES"/>
              <a:t>	</a:t>
            </a:r>
            <a:r>
              <a:rPr lang="en-GB"/>
              <a:t>Option c: To offer guidelines for making web content more accessible to 	people with disabilities</a:t>
            </a:r>
            <a:endParaRPr lang="es-ES"/>
          </a:p>
          <a:p>
            <a:endParaRPr lang="es-ES"/>
          </a:p>
          <a:p>
            <a:r>
              <a:rPr lang="es-ES"/>
              <a:t>	</a:t>
            </a:r>
            <a:r>
              <a:rPr lang="en-GB"/>
              <a:t>Option d: To create marketing strategies for web content</a:t>
            </a:r>
            <a:endParaRPr lang="es-ES"/>
          </a:p>
          <a:p>
            <a:endParaRPr lang="es-ES"/>
          </a:p>
        </p:txBody>
      </p:sp>
      <p:pic>
        <p:nvPicPr>
          <p:cNvPr id="7" name="Imagen 6" descr="Un dibujo de un muñeco de peluche&#10;&#10;Descripción generada automáticamente con confianza baja">
            <a:extLst>
              <a:ext uri="{FF2B5EF4-FFF2-40B4-BE49-F238E27FC236}">
                <a16:creationId xmlns:a16="http://schemas.microsoft.com/office/drawing/2014/main" id="{173B9805-9204-0FBE-EA5A-3F803C8E4C5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48207" y="2026094"/>
            <a:ext cx="2598465" cy="3152017"/>
          </a:xfrm>
          <a:prstGeom prst="rect">
            <a:avLst/>
          </a:prstGeom>
        </p:spPr>
      </p:pic>
      <p:sp>
        <p:nvSpPr>
          <p:cNvPr id="4" name="Elipse 3">
            <a:extLst>
              <a:ext uri="{FF2B5EF4-FFF2-40B4-BE49-F238E27FC236}">
                <a16:creationId xmlns:a16="http://schemas.microsoft.com/office/drawing/2014/main" id="{6BF4BC12-C134-2410-568C-485DFA65D5B7}"/>
              </a:ext>
            </a:extLst>
          </p:cNvPr>
          <p:cNvSpPr/>
          <p:nvPr/>
        </p:nvSpPr>
        <p:spPr>
          <a:xfrm>
            <a:off x="1381468" y="2655307"/>
            <a:ext cx="252000" cy="252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lipse 4">
            <a:extLst>
              <a:ext uri="{FF2B5EF4-FFF2-40B4-BE49-F238E27FC236}">
                <a16:creationId xmlns:a16="http://schemas.microsoft.com/office/drawing/2014/main" id="{A0000BDF-B91B-D2A6-1178-37F06D7DD725}"/>
              </a:ext>
            </a:extLst>
          </p:cNvPr>
          <p:cNvSpPr/>
          <p:nvPr/>
        </p:nvSpPr>
        <p:spPr>
          <a:xfrm>
            <a:off x="1381468" y="3394298"/>
            <a:ext cx="252000" cy="252000"/>
          </a:xfrm>
          <a:prstGeom prst="ellipse">
            <a:avLst/>
          </a:prstGeom>
          <a:solidFill>
            <a:srgbClr val="36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lipse 5">
            <a:extLst>
              <a:ext uri="{FF2B5EF4-FFF2-40B4-BE49-F238E27FC236}">
                <a16:creationId xmlns:a16="http://schemas.microsoft.com/office/drawing/2014/main" id="{25AD7051-2C3E-DECF-D9B7-12122BB2ACAF}"/>
              </a:ext>
            </a:extLst>
          </p:cNvPr>
          <p:cNvSpPr/>
          <p:nvPr/>
        </p:nvSpPr>
        <p:spPr>
          <a:xfrm>
            <a:off x="1381468" y="4159923"/>
            <a:ext cx="252000" cy="252000"/>
          </a:xfrm>
          <a:prstGeom prst="ellipse">
            <a:avLst/>
          </a:prstGeom>
          <a:solidFill>
            <a:srgbClr val="94C1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ipse 7">
            <a:extLst>
              <a:ext uri="{FF2B5EF4-FFF2-40B4-BE49-F238E27FC236}">
                <a16:creationId xmlns:a16="http://schemas.microsoft.com/office/drawing/2014/main" id="{BF202D52-5A7A-7E97-FA90-3BE87A330927}"/>
              </a:ext>
            </a:extLst>
          </p:cNvPr>
          <p:cNvSpPr/>
          <p:nvPr/>
        </p:nvSpPr>
        <p:spPr>
          <a:xfrm>
            <a:off x="1381468" y="5140575"/>
            <a:ext cx="252000" cy="252000"/>
          </a:xfrm>
          <a:prstGeom prst="ellipse">
            <a:avLst/>
          </a:prstGeom>
          <a:solidFill>
            <a:srgbClr val="FEE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9518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77D8E-CF0E-937C-81CF-104651B7195E}"/>
              </a:ext>
            </a:extLst>
          </p:cNvPr>
          <p:cNvSpPr>
            <a:spLocks noGrp="1"/>
          </p:cNvSpPr>
          <p:nvPr>
            <p:ph type="title"/>
          </p:nvPr>
        </p:nvSpPr>
        <p:spPr/>
        <p:txBody>
          <a:bodyPr/>
          <a:lstStyle/>
          <a:p>
            <a:r>
              <a:rPr lang="es-ES"/>
              <a:t>Self-assessment test</a:t>
            </a:r>
            <a:endParaRPr lang="en-GB"/>
          </a:p>
        </p:txBody>
      </p:sp>
      <p:sp>
        <p:nvSpPr>
          <p:cNvPr id="3" name="Marcador de contenido 2">
            <a:extLst>
              <a:ext uri="{FF2B5EF4-FFF2-40B4-BE49-F238E27FC236}">
                <a16:creationId xmlns:a16="http://schemas.microsoft.com/office/drawing/2014/main" id="{179F20C5-A4A3-7083-B4FC-7841E47DBA0E}"/>
              </a:ext>
            </a:extLst>
          </p:cNvPr>
          <p:cNvSpPr>
            <a:spLocks noGrp="1"/>
          </p:cNvSpPr>
          <p:nvPr>
            <p:ph idx="1"/>
          </p:nvPr>
        </p:nvSpPr>
        <p:spPr>
          <a:xfrm>
            <a:off x="838200" y="1633140"/>
            <a:ext cx="7497932" cy="3937927"/>
          </a:xfrm>
        </p:spPr>
        <p:txBody>
          <a:bodyPr/>
          <a:lstStyle/>
          <a:p>
            <a:r>
              <a:rPr lang="es-ES" b="1"/>
              <a:t>Question 2</a:t>
            </a:r>
            <a:r>
              <a:rPr lang="es-ES"/>
              <a:t>. </a:t>
            </a:r>
            <a:r>
              <a:rPr lang="en-GB"/>
              <a:t>What is the purpose of the Web Content Accessibility Guidelines (WCAG)?</a:t>
            </a:r>
          </a:p>
          <a:p>
            <a:endParaRPr lang="es-ES"/>
          </a:p>
          <a:p>
            <a:r>
              <a:rPr lang="es-ES" sz="2400"/>
              <a:t>	</a:t>
            </a:r>
            <a:r>
              <a:rPr lang="es-ES" sz="2400" b="1"/>
              <a:t>Correct option</a:t>
            </a:r>
            <a:r>
              <a:rPr lang="es-ES" sz="2400"/>
              <a:t>: c- </a:t>
            </a:r>
            <a:r>
              <a:rPr lang="en-GB" sz="2400"/>
              <a:t>To offer guidelines for making 	web content more accessible to people with 	disabilities</a:t>
            </a:r>
            <a:endParaRPr lang="es-ES" sz="2400"/>
          </a:p>
        </p:txBody>
      </p:sp>
      <p:pic>
        <p:nvPicPr>
          <p:cNvPr id="10" name="Imagen 9" descr="Una caricatura de una persona&#10;&#10;Descripción generada automáticamente con confianza media">
            <a:extLst>
              <a:ext uri="{FF2B5EF4-FFF2-40B4-BE49-F238E27FC236}">
                <a16:creationId xmlns:a16="http://schemas.microsoft.com/office/drawing/2014/main" id="{6B85BA36-BBD7-8A90-335A-01F8E1A733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36132" y="1828800"/>
            <a:ext cx="2799452" cy="3360549"/>
          </a:xfrm>
          <a:prstGeom prst="rect">
            <a:avLst/>
          </a:prstGeom>
        </p:spPr>
      </p:pic>
      <p:sp>
        <p:nvSpPr>
          <p:cNvPr id="4" name="Elipse 3">
            <a:extLst>
              <a:ext uri="{FF2B5EF4-FFF2-40B4-BE49-F238E27FC236}">
                <a16:creationId xmlns:a16="http://schemas.microsoft.com/office/drawing/2014/main" id="{0A38AB17-8797-D508-3690-D2A34547A877}"/>
              </a:ext>
            </a:extLst>
          </p:cNvPr>
          <p:cNvSpPr/>
          <p:nvPr/>
        </p:nvSpPr>
        <p:spPr>
          <a:xfrm>
            <a:off x="1345958" y="2707150"/>
            <a:ext cx="252000" cy="252000"/>
          </a:xfrm>
          <a:prstGeom prst="ellipse">
            <a:avLst/>
          </a:prstGeom>
          <a:solidFill>
            <a:srgbClr val="94C1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3595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77D8E-CF0E-937C-81CF-104651B7195E}"/>
              </a:ext>
            </a:extLst>
          </p:cNvPr>
          <p:cNvSpPr>
            <a:spLocks noGrp="1"/>
          </p:cNvSpPr>
          <p:nvPr>
            <p:ph type="title"/>
          </p:nvPr>
        </p:nvSpPr>
        <p:spPr/>
        <p:txBody>
          <a:bodyPr/>
          <a:lstStyle/>
          <a:p>
            <a:r>
              <a:rPr lang="es-ES"/>
              <a:t>Self-assessment test</a:t>
            </a:r>
            <a:endParaRPr lang="en-GB"/>
          </a:p>
        </p:txBody>
      </p:sp>
      <p:sp>
        <p:nvSpPr>
          <p:cNvPr id="3" name="Marcador de contenido 2">
            <a:extLst>
              <a:ext uri="{FF2B5EF4-FFF2-40B4-BE49-F238E27FC236}">
                <a16:creationId xmlns:a16="http://schemas.microsoft.com/office/drawing/2014/main" id="{179F20C5-A4A3-7083-B4FC-7841E47DBA0E}"/>
              </a:ext>
            </a:extLst>
          </p:cNvPr>
          <p:cNvSpPr>
            <a:spLocks noGrp="1"/>
          </p:cNvSpPr>
          <p:nvPr>
            <p:ph idx="1"/>
          </p:nvPr>
        </p:nvSpPr>
        <p:spPr>
          <a:xfrm>
            <a:off x="838200" y="1633140"/>
            <a:ext cx="7497932" cy="3937927"/>
          </a:xfrm>
        </p:spPr>
        <p:txBody>
          <a:bodyPr/>
          <a:lstStyle/>
          <a:p>
            <a:r>
              <a:rPr lang="es-ES" b="1"/>
              <a:t>Question 3</a:t>
            </a:r>
            <a:r>
              <a:rPr lang="es-ES"/>
              <a:t>. </a:t>
            </a:r>
            <a:r>
              <a:rPr lang="en-GB"/>
              <a:t>Which of the following is an example of an assistive tool for web accessibility?</a:t>
            </a:r>
          </a:p>
          <a:p>
            <a:endParaRPr lang="es-ES"/>
          </a:p>
          <a:p>
            <a:r>
              <a:rPr lang="es-ES"/>
              <a:t>	Option a: High-resolution display</a:t>
            </a:r>
          </a:p>
          <a:p>
            <a:endParaRPr lang="es-ES"/>
          </a:p>
          <a:p>
            <a:r>
              <a:rPr lang="es-ES"/>
              <a:t>	</a:t>
            </a:r>
            <a:r>
              <a:rPr lang="en-GB"/>
              <a:t>Option b: Screen reader software</a:t>
            </a:r>
            <a:endParaRPr lang="es-ES"/>
          </a:p>
          <a:p>
            <a:endParaRPr lang="es-ES"/>
          </a:p>
          <a:p>
            <a:r>
              <a:rPr lang="es-ES"/>
              <a:t>	</a:t>
            </a:r>
            <a:r>
              <a:rPr lang="en-GB"/>
              <a:t>Option c: Video compression software</a:t>
            </a:r>
            <a:endParaRPr lang="es-ES"/>
          </a:p>
          <a:p>
            <a:endParaRPr lang="es-ES"/>
          </a:p>
          <a:p>
            <a:r>
              <a:rPr lang="es-ES"/>
              <a:t>	</a:t>
            </a:r>
            <a:r>
              <a:rPr lang="en-GB"/>
              <a:t>Option d: Image editing software</a:t>
            </a:r>
            <a:endParaRPr lang="es-ES"/>
          </a:p>
          <a:p>
            <a:endParaRPr lang="es-ES"/>
          </a:p>
        </p:txBody>
      </p:sp>
      <p:pic>
        <p:nvPicPr>
          <p:cNvPr id="7" name="Imagen 6" descr="Un dibujo de un muñeco de peluche&#10;&#10;Descripción generada automáticamente con confianza baja">
            <a:extLst>
              <a:ext uri="{FF2B5EF4-FFF2-40B4-BE49-F238E27FC236}">
                <a16:creationId xmlns:a16="http://schemas.microsoft.com/office/drawing/2014/main" id="{173B9805-9204-0FBE-EA5A-3F803C8E4C5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28611" y="2026094"/>
            <a:ext cx="2598465" cy="3152017"/>
          </a:xfrm>
          <a:prstGeom prst="rect">
            <a:avLst/>
          </a:prstGeom>
        </p:spPr>
      </p:pic>
      <p:sp>
        <p:nvSpPr>
          <p:cNvPr id="4" name="Elipse 3">
            <a:extLst>
              <a:ext uri="{FF2B5EF4-FFF2-40B4-BE49-F238E27FC236}">
                <a16:creationId xmlns:a16="http://schemas.microsoft.com/office/drawing/2014/main" id="{6BF4BC12-C134-2410-568C-485DFA65D5B7}"/>
              </a:ext>
            </a:extLst>
          </p:cNvPr>
          <p:cNvSpPr/>
          <p:nvPr/>
        </p:nvSpPr>
        <p:spPr>
          <a:xfrm>
            <a:off x="1381468" y="2655307"/>
            <a:ext cx="252000" cy="252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lipse 4">
            <a:extLst>
              <a:ext uri="{FF2B5EF4-FFF2-40B4-BE49-F238E27FC236}">
                <a16:creationId xmlns:a16="http://schemas.microsoft.com/office/drawing/2014/main" id="{A0000BDF-B91B-D2A6-1178-37F06D7DD725}"/>
              </a:ext>
            </a:extLst>
          </p:cNvPr>
          <p:cNvSpPr/>
          <p:nvPr/>
        </p:nvSpPr>
        <p:spPr>
          <a:xfrm>
            <a:off x="1381468" y="3385421"/>
            <a:ext cx="252000" cy="252000"/>
          </a:xfrm>
          <a:prstGeom prst="ellipse">
            <a:avLst/>
          </a:prstGeom>
          <a:solidFill>
            <a:srgbClr val="36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lipse 5">
            <a:extLst>
              <a:ext uri="{FF2B5EF4-FFF2-40B4-BE49-F238E27FC236}">
                <a16:creationId xmlns:a16="http://schemas.microsoft.com/office/drawing/2014/main" id="{25AD7051-2C3E-DECF-D9B7-12122BB2ACAF}"/>
              </a:ext>
            </a:extLst>
          </p:cNvPr>
          <p:cNvSpPr/>
          <p:nvPr/>
        </p:nvSpPr>
        <p:spPr>
          <a:xfrm>
            <a:off x="1381468" y="4153088"/>
            <a:ext cx="252000" cy="252000"/>
          </a:xfrm>
          <a:prstGeom prst="ellipse">
            <a:avLst/>
          </a:prstGeom>
          <a:solidFill>
            <a:srgbClr val="94C1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ipse 7">
            <a:extLst>
              <a:ext uri="{FF2B5EF4-FFF2-40B4-BE49-F238E27FC236}">
                <a16:creationId xmlns:a16="http://schemas.microsoft.com/office/drawing/2014/main" id="{BF202D52-5A7A-7E97-FA90-3BE87A330927}"/>
              </a:ext>
            </a:extLst>
          </p:cNvPr>
          <p:cNvSpPr/>
          <p:nvPr/>
        </p:nvSpPr>
        <p:spPr>
          <a:xfrm>
            <a:off x="1381468" y="4920755"/>
            <a:ext cx="252000" cy="252000"/>
          </a:xfrm>
          <a:prstGeom prst="ellipse">
            <a:avLst/>
          </a:prstGeom>
          <a:solidFill>
            <a:srgbClr val="FEE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8271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77D8E-CF0E-937C-81CF-104651B7195E}"/>
              </a:ext>
            </a:extLst>
          </p:cNvPr>
          <p:cNvSpPr>
            <a:spLocks noGrp="1"/>
          </p:cNvSpPr>
          <p:nvPr>
            <p:ph type="title"/>
          </p:nvPr>
        </p:nvSpPr>
        <p:spPr/>
        <p:txBody>
          <a:bodyPr/>
          <a:lstStyle/>
          <a:p>
            <a:r>
              <a:rPr lang="es-ES"/>
              <a:t>Self-assessment test</a:t>
            </a:r>
            <a:endParaRPr lang="en-GB"/>
          </a:p>
        </p:txBody>
      </p:sp>
      <p:sp>
        <p:nvSpPr>
          <p:cNvPr id="3" name="Marcador de contenido 2">
            <a:extLst>
              <a:ext uri="{FF2B5EF4-FFF2-40B4-BE49-F238E27FC236}">
                <a16:creationId xmlns:a16="http://schemas.microsoft.com/office/drawing/2014/main" id="{179F20C5-A4A3-7083-B4FC-7841E47DBA0E}"/>
              </a:ext>
            </a:extLst>
          </p:cNvPr>
          <p:cNvSpPr>
            <a:spLocks noGrp="1"/>
          </p:cNvSpPr>
          <p:nvPr>
            <p:ph idx="1"/>
          </p:nvPr>
        </p:nvSpPr>
        <p:spPr>
          <a:xfrm>
            <a:off x="838200" y="1633140"/>
            <a:ext cx="7497932" cy="3937927"/>
          </a:xfrm>
        </p:spPr>
        <p:txBody>
          <a:bodyPr/>
          <a:lstStyle/>
          <a:p>
            <a:r>
              <a:rPr lang="es-ES" b="1"/>
              <a:t>Question 3</a:t>
            </a:r>
            <a:r>
              <a:rPr lang="es-ES"/>
              <a:t>. </a:t>
            </a:r>
            <a:r>
              <a:rPr lang="en-GB"/>
              <a:t>Which of the following is an example of an assistive tool for web accessibility?</a:t>
            </a:r>
          </a:p>
          <a:p>
            <a:endParaRPr lang="es-ES"/>
          </a:p>
          <a:p>
            <a:r>
              <a:rPr lang="es-ES" sz="2400"/>
              <a:t>	</a:t>
            </a:r>
            <a:r>
              <a:rPr lang="es-ES" sz="2400" b="1"/>
              <a:t>Correct option</a:t>
            </a:r>
            <a:r>
              <a:rPr lang="es-ES" sz="2400"/>
              <a:t>: b- Screen reader software</a:t>
            </a:r>
          </a:p>
        </p:txBody>
      </p:sp>
      <p:pic>
        <p:nvPicPr>
          <p:cNvPr id="10" name="Imagen 9" descr="Una caricatura de una persona&#10;&#10;Descripción generada automáticamente con confianza media">
            <a:extLst>
              <a:ext uri="{FF2B5EF4-FFF2-40B4-BE49-F238E27FC236}">
                <a16:creationId xmlns:a16="http://schemas.microsoft.com/office/drawing/2014/main" id="{6B85BA36-BBD7-8A90-335A-01F8E1A733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36132" y="1828800"/>
            <a:ext cx="2799452" cy="3360549"/>
          </a:xfrm>
          <a:prstGeom prst="rect">
            <a:avLst/>
          </a:prstGeom>
        </p:spPr>
      </p:pic>
      <p:sp>
        <p:nvSpPr>
          <p:cNvPr id="4" name="Elipse 3">
            <a:extLst>
              <a:ext uri="{FF2B5EF4-FFF2-40B4-BE49-F238E27FC236}">
                <a16:creationId xmlns:a16="http://schemas.microsoft.com/office/drawing/2014/main" id="{610934E7-D368-47A4-4173-2AB8E8DCA399}"/>
              </a:ext>
            </a:extLst>
          </p:cNvPr>
          <p:cNvSpPr/>
          <p:nvPr/>
        </p:nvSpPr>
        <p:spPr>
          <a:xfrm>
            <a:off x="1381468" y="2701841"/>
            <a:ext cx="252000" cy="252000"/>
          </a:xfrm>
          <a:prstGeom prst="ellipse">
            <a:avLst/>
          </a:prstGeom>
          <a:solidFill>
            <a:srgbClr val="36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965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77D8E-CF0E-937C-81CF-104651B7195E}"/>
              </a:ext>
            </a:extLst>
          </p:cNvPr>
          <p:cNvSpPr>
            <a:spLocks noGrp="1"/>
          </p:cNvSpPr>
          <p:nvPr>
            <p:ph type="title"/>
          </p:nvPr>
        </p:nvSpPr>
        <p:spPr/>
        <p:txBody>
          <a:bodyPr/>
          <a:lstStyle/>
          <a:p>
            <a:r>
              <a:rPr lang="es-ES"/>
              <a:t>Self-assessment test</a:t>
            </a:r>
            <a:endParaRPr lang="en-GB"/>
          </a:p>
        </p:txBody>
      </p:sp>
      <p:sp>
        <p:nvSpPr>
          <p:cNvPr id="3" name="Marcador de contenido 2">
            <a:extLst>
              <a:ext uri="{FF2B5EF4-FFF2-40B4-BE49-F238E27FC236}">
                <a16:creationId xmlns:a16="http://schemas.microsoft.com/office/drawing/2014/main" id="{179F20C5-A4A3-7083-B4FC-7841E47DBA0E}"/>
              </a:ext>
            </a:extLst>
          </p:cNvPr>
          <p:cNvSpPr>
            <a:spLocks noGrp="1"/>
          </p:cNvSpPr>
          <p:nvPr>
            <p:ph idx="1"/>
          </p:nvPr>
        </p:nvSpPr>
        <p:spPr>
          <a:xfrm>
            <a:off x="838200" y="1633140"/>
            <a:ext cx="7497932" cy="3937927"/>
          </a:xfrm>
        </p:spPr>
        <p:txBody>
          <a:bodyPr/>
          <a:lstStyle/>
          <a:p>
            <a:r>
              <a:rPr lang="es-ES" b="1"/>
              <a:t>Question 4</a:t>
            </a:r>
            <a:r>
              <a:rPr lang="es-ES"/>
              <a:t>. </a:t>
            </a:r>
            <a:r>
              <a:rPr lang="en-GB"/>
              <a:t>Which principle of universal web design focuses on making the design adaptable to a wide range of individual preferences and capabilities?</a:t>
            </a:r>
          </a:p>
          <a:p>
            <a:endParaRPr lang="es-ES"/>
          </a:p>
          <a:p>
            <a:r>
              <a:rPr lang="es-ES"/>
              <a:t>	</a:t>
            </a:r>
            <a:r>
              <a:rPr lang="en-GB"/>
              <a:t>Option a: Principle two: Flexibility in Use</a:t>
            </a:r>
            <a:endParaRPr lang="es-ES"/>
          </a:p>
          <a:p>
            <a:endParaRPr lang="es-ES"/>
          </a:p>
          <a:p>
            <a:r>
              <a:rPr lang="es-ES"/>
              <a:t>	</a:t>
            </a:r>
            <a:r>
              <a:rPr lang="en-GB"/>
              <a:t>Option b: Principle three: Simple and Intuitive</a:t>
            </a:r>
            <a:endParaRPr lang="es-ES"/>
          </a:p>
          <a:p>
            <a:endParaRPr lang="es-ES"/>
          </a:p>
          <a:p>
            <a:r>
              <a:rPr lang="es-ES"/>
              <a:t>	</a:t>
            </a:r>
            <a:r>
              <a:rPr lang="fr-FR"/>
              <a:t>Option c: Principle four: Perceptible Information</a:t>
            </a:r>
            <a:endParaRPr lang="es-ES"/>
          </a:p>
          <a:p>
            <a:endParaRPr lang="es-ES"/>
          </a:p>
          <a:p>
            <a:r>
              <a:rPr lang="es-ES"/>
              <a:t>	</a:t>
            </a:r>
            <a:r>
              <a:rPr lang="en-GB"/>
              <a:t>Option d: Principle five: Tolerance for Error</a:t>
            </a:r>
            <a:endParaRPr lang="es-ES"/>
          </a:p>
          <a:p>
            <a:endParaRPr lang="es-ES"/>
          </a:p>
        </p:txBody>
      </p:sp>
      <p:pic>
        <p:nvPicPr>
          <p:cNvPr id="7" name="Imagen 6" descr="Un dibujo de un muñeco de peluche&#10;&#10;Descripción generada automáticamente con confianza baja">
            <a:extLst>
              <a:ext uri="{FF2B5EF4-FFF2-40B4-BE49-F238E27FC236}">
                <a16:creationId xmlns:a16="http://schemas.microsoft.com/office/drawing/2014/main" id="{173B9805-9204-0FBE-EA5A-3F803C8E4C5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28611" y="2026094"/>
            <a:ext cx="2598465" cy="3152017"/>
          </a:xfrm>
          <a:prstGeom prst="rect">
            <a:avLst/>
          </a:prstGeom>
        </p:spPr>
      </p:pic>
      <p:sp>
        <p:nvSpPr>
          <p:cNvPr id="4" name="Elipse 3">
            <a:extLst>
              <a:ext uri="{FF2B5EF4-FFF2-40B4-BE49-F238E27FC236}">
                <a16:creationId xmlns:a16="http://schemas.microsoft.com/office/drawing/2014/main" id="{6BF4BC12-C134-2410-568C-485DFA65D5B7}"/>
              </a:ext>
            </a:extLst>
          </p:cNvPr>
          <p:cNvSpPr/>
          <p:nvPr/>
        </p:nvSpPr>
        <p:spPr>
          <a:xfrm>
            <a:off x="1381468" y="2659769"/>
            <a:ext cx="252000" cy="252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lipse 4">
            <a:extLst>
              <a:ext uri="{FF2B5EF4-FFF2-40B4-BE49-F238E27FC236}">
                <a16:creationId xmlns:a16="http://schemas.microsoft.com/office/drawing/2014/main" id="{A0000BDF-B91B-D2A6-1178-37F06D7DD725}"/>
              </a:ext>
            </a:extLst>
          </p:cNvPr>
          <p:cNvSpPr/>
          <p:nvPr/>
        </p:nvSpPr>
        <p:spPr>
          <a:xfrm>
            <a:off x="1381468" y="3394492"/>
            <a:ext cx="252000" cy="252000"/>
          </a:xfrm>
          <a:prstGeom prst="ellipse">
            <a:avLst/>
          </a:prstGeom>
          <a:solidFill>
            <a:srgbClr val="36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lipse 5">
            <a:extLst>
              <a:ext uri="{FF2B5EF4-FFF2-40B4-BE49-F238E27FC236}">
                <a16:creationId xmlns:a16="http://schemas.microsoft.com/office/drawing/2014/main" id="{25AD7051-2C3E-DECF-D9B7-12122BB2ACAF}"/>
              </a:ext>
            </a:extLst>
          </p:cNvPr>
          <p:cNvSpPr/>
          <p:nvPr/>
        </p:nvSpPr>
        <p:spPr>
          <a:xfrm>
            <a:off x="1381468" y="4155876"/>
            <a:ext cx="252000" cy="252000"/>
          </a:xfrm>
          <a:prstGeom prst="ellipse">
            <a:avLst/>
          </a:prstGeom>
          <a:solidFill>
            <a:srgbClr val="94C1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ipse 7">
            <a:extLst>
              <a:ext uri="{FF2B5EF4-FFF2-40B4-BE49-F238E27FC236}">
                <a16:creationId xmlns:a16="http://schemas.microsoft.com/office/drawing/2014/main" id="{BF202D52-5A7A-7E97-FA90-3BE87A330927}"/>
              </a:ext>
            </a:extLst>
          </p:cNvPr>
          <p:cNvSpPr/>
          <p:nvPr/>
        </p:nvSpPr>
        <p:spPr>
          <a:xfrm>
            <a:off x="1381468" y="4926111"/>
            <a:ext cx="252000" cy="252000"/>
          </a:xfrm>
          <a:prstGeom prst="ellipse">
            <a:avLst/>
          </a:prstGeom>
          <a:solidFill>
            <a:srgbClr val="FEE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1833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77D8E-CF0E-937C-81CF-104651B7195E}"/>
              </a:ext>
            </a:extLst>
          </p:cNvPr>
          <p:cNvSpPr>
            <a:spLocks noGrp="1"/>
          </p:cNvSpPr>
          <p:nvPr>
            <p:ph type="title"/>
          </p:nvPr>
        </p:nvSpPr>
        <p:spPr/>
        <p:txBody>
          <a:bodyPr/>
          <a:lstStyle/>
          <a:p>
            <a:r>
              <a:rPr lang="es-ES"/>
              <a:t>Self-assessment test</a:t>
            </a:r>
            <a:endParaRPr lang="en-GB"/>
          </a:p>
        </p:txBody>
      </p:sp>
      <p:sp>
        <p:nvSpPr>
          <p:cNvPr id="3" name="Marcador de contenido 2">
            <a:extLst>
              <a:ext uri="{FF2B5EF4-FFF2-40B4-BE49-F238E27FC236}">
                <a16:creationId xmlns:a16="http://schemas.microsoft.com/office/drawing/2014/main" id="{179F20C5-A4A3-7083-B4FC-7841E47DBA0E}"/>
              </a:ext>
            </a:extLst>
          </p:cNvPr>
          <p:cNvSpPr>
            <a:spLocks noGrp="1"/>
          </p:cNvSpPr>
          <p:nvPr>
            <p:ph idx="1"/>
          </p:nvPr>
        </p:nvSpPr>
        <p:spPr>
          <a:xfrm>
            <a:off x="838200" y="1633140"/>
            <a:ext cx="7497932" cy="3937927"/>
          </a:xfrm>
        </p:spPr>
        <p:txBody>
          <a:bodyPr/>
          <a:lstStyle/>
          <a:p>
            <a:r>
              <a:rPr lang="es-ES" b="1"/>
              <a:t>Question 4</a:t>
            </a:r>
            <a:r>
              <a:rPr lang="es-ES"/>
              <a:t>. </a:t>
            </a:r>
            <a:r>
              <a:rPr lang="en-GB"/>
              <a:t>Which principle of universal web design focuses on making the design adaptable to a wide range of individual preferences and capabilities?</a:t>
            </a:r>
          </a:p>
          <a:p>
            <a:endParaRPr lang="es-ES"/>
          </a:p>
          <a:p>
            <a:r>
              <a:rPr lang="es-ES" sz="2400"/>
              <a:t>	</a:t>
            </a:r>
            <a:r>
              <a:rPr lang="es-ES" sz="2400" b="1"/>
              <a:t>Correct option</a:t>
            </a:r>
            <a:r>
              <a:rPr lang="es-ES" sz="2400"/>
              <a:t>: a- </a:t>
            </a:r>
            <a:r>
              <a:rPr lang="en-GB" sz="2400"/>
              <a:t>Principle two: Flexibility in Use</a:t>
            </a:r>
            <a:endParaRPr lang="es-ES" sz="2400"/>
          </a:p>
        </p:txBody>
      </p:sp>
      <p:pic>
        <p:nvPicPr>
          <p:cNvPr id="10" name="Imagen 9" descr="Una caricatura de una persona&#10;&#10;Descripción generada automáticamente con confianza media">
            <a:extLst>
              <a:ext uri="{FF2B5EF4-FFF2-40B4-BE49-F238E27FC236}">
                <a16:creationId xmlns:a16="http://schemas.microsoft.com/office/drawing/2014/main" id="{6B85BA36-BBD7-8A90-335A-01F8E1A733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36132" y="1828800"/>
            <a:ext cx="2799452" cy="3360549"/>
          </a:xfrm>
          <a:prstGeom prst="rect">
            <a:avLst/>
          </a:prstGeom>
        </p:spPr>
      </p:pic>
      <p:sp>
        <p:nvSpPr>
          <p:cNvPr id="4" name="Elipse 3">
            <a:extLst>
              <a:ext uri="{FF2B5EF4-FFF2-40B4-BE49-F238E27FC236}">
                <a16:creationId xmlns:a16="http://schemas.microsoft.com/office/drawing/2014/main" id="{2323D128-6305-9481-F717-CA18385BD0FB}"/>
              </a:ext>
            </a:extLst>
          </p:cNvPr>
          <p:cNvSpPr/>
          <p:nvPr/>
        </p:nvSpPr>
        <p:spPr>
          <a:xfrm>
            <a:off x="1345957" y="2707584"/>
            <a:ext cx="252000" cy="252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8965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77D8E-CF0E-937C-81CF-104651B7195E}"/>
              </a:ext>
            </a:extLst>
          </p:cNvPr>
          <p:cNvSpPr>
            <a:spLocks noGrp="1"/>
          </p:cNvSpPr>
          <p:nvPr>
            <p:ph type="title"/>
          </p:nvPr>
        </p:nvSpPr>
        <p:spPr/>
        <p:txBody>
          <a:bodyPr/>
          <a:lstStyle/>
          <a:p>
            <a:r>
              <a:rPr lang="es-ES"/>
              <a:t>Self-assessment test</a:t>
            </a:r>
            <a:endParaRPr lang="en-GB"/>
          </a:p>
        </p:txBody>
      </p:sp>
      <p:sp>
        <p:nvSpPr>
          <p:cNvPr id="3" name="Marcador de contenido 2">
            <a:extLst>
              <a:ext uri="{FF2B5EF4-FFF2-40B4-BE49-F238E27FC236}">
                <a16:creationId xmlns:a16="http://schemas.microsoft.com/office/drawing/2014/main" id="{179F20C5-A4A3-7083-B4FC-7841E47DBA0E}"/>
              </a:ext>
            </a:extLst>
          </p:cNvPr>
          <p:cNvSpPr>
            <a:spLocks noGrp="1"/>
          </p:cNvSpPr>
          <p:nvPr>
            <p:ph idx="1"/>
          </p:nvPr>
        </p:nvSpPr>
        <p:spPr>
          <a:xfrm>
            <a:off x="838200" y="1633140"/>
            <a:ext cx="7497932" cy="3937927"/>
          </a:xfrm>
        </p:spPr>
        <p:txBody>
          <a:bodyPr/>
          <a:lstStyle/>
          <a:p>
            <a:r>
              <a:rPr lang="es-ES" b="1"/>
              <a:t>Question 5</a:t>
            </a:r>
            <a:r>
              <a:rPr lang="es-ES"/>
              <a:t>. </a:t>
            </a:r>
            <a:r>
              <a:rPr lang="en-GB"/>
              <a:t>Which automated tool can be used for accessibility testing of web content</a:t>
            </a:r>
            <a:r>
              <a:rPr lang="es-ES"/>
              <a:t>?</a:t>
            </a:r>
          </a:p>
          <a:p>
            <a:endParaRPr lang="es-ES"/>
          </a:p>
          <a:p>
            <a:r>
              <a:rPr lang="es-ES"/>
              <a:t>	Option a: Photoshop</a:t>
            </a:r>
          </a:p>
          <a:p>
            <a:endParaRPr lang="es-ES"/>
          </a:p>
          <a:p>
            <a:r>
              <a:rPr lang="es-ES"/>
              <a:t>	Option b: Dreamweaver</a:t>
            </a:r>
          </a:p>
          <a:p>
            <a:endParaRPr lang="es-ES"/>
          </a:p>
          <a:p>
            <a:r>
              <a:rPr lang="es-ES"/>
              <a:t>	Option c: WAVE</a:t>
            </a:r>
          </a:p>
          <a:p>
            <a:endParaRPr lang="es-ES"/>
          </a:p>
          <a:p>
            <a:r>
              <a:rPr lang="es-ES"/>
              <a:t>	Option d: Excel</a:t>
            </a:r>
          </a:p>
          <a:p>
            <a:endParaRPr lang="es-ES"/>
          </a:p>
        </p:txBody>
      </p:sp>
      <p:pic>
        <p:nvPicPr>
          <p:cNvPr id="7" name="Imagen 6" descr="Un dibujo de un muñeco de peluche&#10;&#10;Descripción generada automáticamente con confianza baja">
            <a:extLst>
              <a:ext uri="{FF2B5EF4-FFF2-40B4-BE49-F238E27FC236}">
                <a16:creationId xmlns:a16="http://schemas.microsoft.com/office/drawing/2014/main" id="{173B9805-9204-0FBE-EA5A-3F803C8E4C5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28611" y="2026094"/>
            <a:ext cx="2598465" cy="3152017"/>
          </a:xfrm>
          <a:prstGeom prst="rect">
            <a:avLst/>
          </a:prstGeom>
        </p:spPr>
      </p:pic>
      <p:sp>
        <p:nvSpPr>
          <p:cNvPr id="4" name="Elipse 3">
            <a:extLst>
              <a:ext uri="{FF2B5EF4-FFF2-40B4-BE49-F238E27FC236}">
                <a16:creationId xmlns:a16="http://schemas.microsoft.com/office/drawing/2014/main" id="{6BF4BC12-C134-2410-568C-485DFA65D5B7}"/>
              </a:ext>
            </a:extLst>
          </p:cNvPr>
          <p:cNvSpPr/>
          <p:nvPr/>
        </p:nvSpPr>
        <p:spPr>
          <a:xfrm>
            <a:off x="1379732" y="2642508"/>
            <a:ext cx="252000" cy="252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lipse 4">
            <a:extLst>
              <a:ext uri="{FF2B5EF4-FFF2-40B4-BE49-F238E27FC236}">
                <a16:creationId xmlns:a16="http://schemas.microsoft.com/office/drawing/2014/main" id="{A0000BDF-B91B-D2A6-1178-37F06D7DD725}"/>
              </a:ext>
            </a:extLst>
          </p:cNvPr>
          <p:cNvSpPr/>
          <p:nvPr/>
        </p:nvSpPr>
        <p:spPr>
          <a:xfrm>
            <a:off x="1379732" y="3385641"/>
            <a:ext cx="252000" cy="252000"/>
          </a:xfrm>
          <a:prstGeom prst="ellipse">
            <a:avLst/>
          </a:prstGeom>
          <a:solidFill>
            <a:srgbClr val="36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lipse 5">
            <a:extLst>
              <a:ext uri="{FF2B5EF4-FFF2-40B4-BE49-F238E27FC236}">
                <a16:creationId xmlns:a16="http://schemas.microsoft.com/office/drawing/2014/main" id="{25AD7051-2C3E-DECF-D9B7-12122BB2ACAF}"/>
              </a:ext>
            </a:extLst>
          </p:cNvPr>
          <p:cNvSpPr/>
          <p:nvPr/>
        </p:nvSpPr>
        <p:spPr>
          <a:xfrm>
            <a:off x="1381468" y="4155876"/>
            <a:ext cx="252000" cy="252000"/>
          </a:xfrm>
          <a:prstGeom prst="ellipse">
            <a:avLst/>
          </a:prstGeom>
          <a:solidFill>
            <a:srgbClr val="94C1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ipse 7">
            <a:extLst>
              <a:ext uri="{FF2B5EF4-FFF2-40B4-BE49-F238E27FC236}">
                <a16:creationId xmlns:a16="http://schemas.microsoft.com/office/drawing/2014/main" id="{BF202D52-5A7A-7E97-FA90-3BE87A330927}"/>
              </a:ext>
            </a:extLst>
          </p:cNvPr>
          <p:cNvSpPr/>
          <p:nvPr/>
        </p:nvSpPr>
        <p:spPr>
          <a:xfrm>
            <a:off x="1381468" y="4926111"/>
            <a:ext cx="252000" cy="252000"/>
          </a:xfrm>
          <a:prstGeom prst="ellipse">
            <a:avLst/>
          </a:prstGeom>
          <a:solidFill>
            <a:srgbClr val="FEE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3569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77D8E-CF0E-937C-81CF-104651B7195E}"/>
              </a:ext>
            </a:extLst>
          </p:cNvPr>
          <p:cNvSpPr>
            <a:spLocks noGrp="1"/>
          </p:cNvSpPr>
          <p:nvPr>
            <p:ph type="title"/>
          </p:nvPr>
        </p:nvSpPr>
        <p:spPr/>
        <p:txBody>
          <a:bodyPr/>
          <a:lstStyle/>
          <a:p>
            <a:r>
              <a:rPr lang="es-ES"/>
              <a:t>Self-assessment test</a:t>
            </a:r>
            <a:endParaRPr lang="en-GB"/>
          </a:p>
        </p:txBody>
      </p:sp>
      <p:sp>
        <p:nvSpPr>
          <p:cNvPr id="3" name="Marcador de contenido 2">
            <a:extLst>
              <a:ext uri="{FF2B5EF4-FFF2-40B4-BE49-F238E27FC236}">
                <a16:creationId xmlns:a16="http://schemas.microsoft.com/office/drawing/2014/main" id="{179F20C5-A4A3-7083-B4FC-7841E47DBA0E}"/>
              </a:ext>
            </a:extLst>
          </p:cNvPr>
          <p:cNvSpPr>
            <a:spLocks noGrp="1"/>
          </p:cNvSpPr>
          <p:nvPr>
            <p:ph idx="1"/>
          </p:nvPr>
        </p:nvSpPr>
        <p:spPr>
          <a:xfrm>
            <a:off x="838200" y="1633140"/>
            <a:ext cx="7497932" cy="3937927"/>
          </a:xfrm>
        </p:spPr>
        <p:txBody>
          <a:bodyPr/>
          <a:lstStyle/>
          <a:p>
            <a:r>
              <a:rPr lang="es-ES" b="1"/>
              <a:t>Question 5</a:t>
            </a:r>
            <a:r>
              <a:rPr lang="es-ES"/>
              <a:t>. </a:t>
            </a:r>
            <a:r>
              <a:rPr lang="en-GB"/>
              <a:t>Which automated tool can be used for accessibility testing of web content</a:t>
            </a:r>
            <a:r>
              <a:rPr lang="es-ES"/>
              <a:t>?</a:t>
            </a:r>
          </a:p>
          <a:p>
            <a:endParaRPr lang="es-ES"/>
          </a:p>
          <a:p>
            <a:r>
              <a:rPr lang="es-ES" sz="2400"/>
              <a:t>	</a:t>
            </a:r>
            <a:r>
              <a:rPr lang="es-ES" sz="2400" b="1"/>
              <a:t>Correct option</a:t>
            </a:r>
            <a:r>
              <a:rPr lang="es-ES" sz="2400"/>
              <a:t>: c- WAVE</a:t>
            </a:r>
          </a:p>
        </p:txBody>
      </p:sp>
      <p:pic>
        <p:nvPicPr>
          <p:cNvPr id="10" name="Imagen 9" descr="Una caricatura de una persona&#10;&#10;Descripción generada automáticamente con confianza media">
            <a:extLst>
              <a:ext uri="{FF2B5EF4-FFF2-40B4-BE49-F238E27FC236}">
                <a16:creationId xmlns:a16="http://schemas.microsoft.com/office/drawing/2014/main" id="{6B85BA36-BBD7-8A90-335A-01F8E1A733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36132" y="1828800"/>
            <a:ext cx="2799452" cy="3360549"/>
          </a:xfrm>
          <a:prstGeom prst="rect">
            <a:avLst/>
          </a:prstGeom>
        </p:spPr>
      </p:pic>
      <p:sp>
        <p:nvSpPr>
          <p:cNvPr id="4" name="Elipse 3">
            <a:extLst>
              <a:ext uri="{FF2B5EF4-FFF2-40B4-BE49-F238E27FC236}">
                <a16:creationId xmlns:a16="http://schemas.microsoft.com/office/drawing/2014/main" id="{DD7AB372-CFE7-02C9-498A-9593B21A7309}"/>
              </a:ext>
            </a:extLst>
          </p:cNvPr>
          <p:cNvSpPr/>
          <p:nvPr/>
        </p:nvSpPr>
        <p:spPr>
          <a:xfrm>
            <a:off x="1345957" y="2708815"/>
            <a:ext cx="252000" cy="252000"/>
          </a:xfrm>
          <a:prstGeom prst="ellipse">
            <a:avLst/>
          </a:prstGeom>
          <a:solidFill>
            <a:srgbClr val="94C1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3570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69A82-165D-F345-A8D5-F7A12AB7D683}"/>
              </a:ext>
            </a:extLst>
          </p:cNvPr>
          <p:cNvSpPr>
            <a:spLocks noGrp="1"/>
          </p:cNvSpPr>
          <p:nvPr>
            <p:ph type="title"/>
          </p:nvPr>
        </p:nvSpPr>
        <p:spPr/>
        <p:txBody>
          <a:bodyPr/>
          <a:lstStyle/>
          <a:p>
            <a:pPr>
              <a:lnSpc>
                <a:spcPct val="100000"/>
              </a:lnSpc>
            </a:pPr>
            <a:r>
              <a:rPr lang="es-ES"/>
              <a:t>1. Principles of Web Accessibility</a:t>
            </a:r>
            <a:br>
              <a:rPr lang="es-ES"/>
            </a:br>
            <a:r>
              <a:rPr lang="es-ES" sz="2000" b="0"/>
              <a:t>1.1. Understanding Accessibility</a:t>
            </a:r>
            <a:endParaRPr lang="en-GB"/>
          </a:p>
        </p:txBody>
      </p:sp>
      <p:sp>
        <p:nvSpPr>
          <p:cNvPr id="3" name="Marcador de contenido 2">
            <a:extLst>
              <a:ext uri="{FF2B5EF4-FFF2-40B4-BE49-F238E27FC236}">
                <a16:creationId xmlns:a16="http://schemas.microsoft.com/office/drawing/2014/main" id="{E87B901B-8B8D-F5C0-A135-2392B008B44C}"/>
              </a:ext>
            </a:extLst>
          </p:cNvPr>
          <p:cNvSpPr>
            <a:spLocks noGrp="1"/>
          </p:cNvSpPr>
          <p:nvPr>
            <p:ph idx="1"/>
          </p:nvPr>
        </p:nvSpPr>
        <p:spPr>
          <a:xfrm>
            <a:off x="838200" y="1633140"/>
            <a:ext cx="5257800" cy="3937927"/>
          </a:xfrm>
        </p:spPr>
        <p:txBody>
          <a:bodyPr/>
          <a:lstStyle/>
          <a:p>
            <a:pPr>
              <a:lnSpc>
                <a:spcPct val="100000"/>
              </a:lnSpc>
            </a:pPr>
            <a:r>
              <a:rPr lang="en-GB"/>
              <a:t>According to the Pan-Hispanic dictionary of legal Spanish, universal accessibility is </a:t>
            </a:r>
            <a:r>
              <a:rPr lang="en-GB" i="1"/>
              <a:t>“the condition that environments, processes, goods, products and services, as well as objects, instruments, tools and devices, must meet in order to be understandable, usable and practicable by all people in conditions of safety and comfort and in the most autonomous and natural way possible”.</a:t>
            </a:r>
            <a:endParaRPr lang="es-ES" i="1"/>
          </a:p>
        </p:txBody>
      </p:sp>
      <p:pic>
        <p:nvPicPr>
          <p:cNvPr id="4" name="Imagen 3" descr="Una caricatura de una persona&#10;&#10;Descripción generada automáticamente con confianza media">
            <a:extLst>
              <a:ext uri="{FF2B5EF4-FFF2-40B4-BE49-F238E27FC236}">
                <a16:creationId xmlns:a16="http://schemas.microsoft.com/office/drawing/2014/main" id="{600CF761-7993-1FE8-FA0C-6A4B67A029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7030" y="1633140"/>
            <a:ext cx="3921966" cy="3403061"/>
          </a:xfrm>
          <a:prstGeom prst="rect">
            <a:avLst/>
          </a:prstGeom>
        </p:spPr>
      </p:pic>
    </p:spTree>
    <p:extLst>
      <p:ext uri="{BB962C8B-B14F-4D97-AF65-F5344CB8AC3E}">
        <p14:creationId xmlns:p14="http://schemas.microsoft.com/office/powerpoint/2010/main" val="3896192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A2E51F-5493-B44A-23B6-7FEBAEE85FB3}"/>
              </a:ext>
            </a:extLst>
          </p:cNvPr>
          <p:cNvSpPr>
            <a:spLocks noGrp="1"/>
          </p:cNvSpPr>
          <p:nvPr>
            <p:ph type="title"/>
          </p:nvPr>
        </p:nvSpPr>
        <p:spPr/>
        <p:txBody>
          <a:bodyPr/>
          <a:lstStyle/>
          <a:p>
            <a:r>
              <a:rPr lang="es-ES"/>
              <a:t>Summing up</a:t>
            </a:r>
            <a:endParaRPr lang="en-GB"/>
          </a:p>
        </p:txBody>
      </p:sp>
      <p:sp>
        <p:nvSpPr>
          <p:cNvPr id="3" name="Marcador de contenido 2">
            <a:extLst>
              <a:ext uri="{FF2B5EF4-FFF2-40B4-BE49-F238E27FC236}">
                <a16:creationId xmlns:a16="http://schemas.microsoft.com/office/drawing/2014/main" id="{59514EE3-FD70-6071-ADE6-F9D191983C92}"/>
              </a:ext>
            </a:extLst>
          </p:cNvPr>
          <p:cNvSpPr>
            <a:spLocks noGrp="1"/>
          </p:cNvSpPr>
          <p:nvPr>
            <p:ph idx="1"/>
          </p:nvPr>
        </p:nvSpPr>
        <p:spPr>
          <a:xfrm>
            <a:off x="1109685" y="1730797"/>
            <a:ext cx="2695113" cy="1420777"/>
          </a:xfrm>
        </p:spPr>
        <p:txBody>
          <a:bodyPr/>
          <a:lstStyle/>
          <a:p>
            <a:r>
              <a:rPr lang="en-GB" sz="1800">
                <a:effectLst/>
                <a:latin typeface="Calibri" panose="020F0502020204030204" pitchFamily="34" charset="0"/>
                <a:ea typeface="Yu Mincho" panose="02020400000000000000" pitchFamily="18" charset="-128"/>
                <a:cs typeface="Arial" panose="020B0604020202020204" pitchFamily="34" charset="0"/>
              </a:rPr>
              <a:t>Now you know what accessibility is and why it is essential for digital communication</a:t>
            </a:r>
            <a:r>
              <a:rPr lang="es-ES"/>
              <a:t>.</a:t>
            </a:r>
            <a:endParaRPr lang="en-GB"/>
          </a:p>
        </p:txBody>
      </p:sp>
      <p:pic>
        <p:nvPicPr>
          <p:cNvPr id="4" name="Imagen 3" descr="Interfaz de usuario gráfica&#10;&#10;Descripción generada automáticamente">
            <a:extLst>
              <a:ext uri="{FF2B5EF4-FFF2-40B4-BE49-F238E27FC236}">
                <a16:creationId xmlns:a16="http://schemas.microsoft.com/office/drawing/2014/main" id="{DFAA5F4C-070F-6AA0-545A-4AB8A87475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18462" y="2184761"/>
            <a:ext cx="2955075" cy="2683789"/>
          </a:xfrm>
          <a:prstGeom prst="rect">
            <a:avLst/>
          </a:prstGeom>
        </p:spPr>
      </p:pic>
      <p:sp>
        <p:nvSpPr>
          <p:cNvPr id="5" name="Marcador de contenido 2">
            <a:extLst>
              <a:ext uri="{FF2B5EF4-FFF2-40B4-BE49-F238E27FC236}">
                <a16:creationId xmlns:a16="http://schemas.microsoft.com/office/drawing/2014/main" id="{74670DF1-2F13-9BF2-9D13-76E516C5B064}"/>
              </a:ext>
            </a:extLst>
          </p:cNvPr>
          <p:cNvSpPr txBox="1">
            <a:spLocks/>
          </p:cNvSpPr>
          <p:nvPr/>
        </p:nvSpPr>
        <p:spPr>
          <a:xfrm>
            <a:off x="1109685" y="3901738"/>
            <a:ext cx="2810523" cy="16488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effectLst/>
                <a:latin typeface="Calibri" panose="020F0502020204030204" pitchFamily="34" charset="0"/>
                <a:ea typeface="Yu Mincho" panose="02020400000000000000" pitchFamily="18" charset="-128"/>
                <a:cs typeface="Arial" panose="020B0604020202020204" pitchFamily="34" charset="0"/>
              </a:rPr>
              <a:t>You have learned what WCAG is, the principles of universal design, and how to measure the accessibility of a website</a:t>
            </a:r>
            <a:r>
              <a:rPr lang="es-ES"/>
              <a:t>.</a:t>
            </a:r>
            <a:endParaRPr lang="en-GB"/>
          </a:p>
        </p:txBody>
      </p:sp>
      <p:sp>
        <p:nvSpPr>
          <p:cNvPr id="6" name="Marcador de contenido 2">
            <a:extLst>
              <a:ext uri="{FF2B5EF4-FFF2-40B4-BE49-F238E27FC236}">
                <a16:creationId xmlns:a16="http://schemas.microsoft.com/office/drawing/2014/main" id="{039385F7-9BB7-8A46-0277-074996EFD34D}"/>
              </a:ext>
            </a:extLst>
          </p:cNvPr>
          <p:cNvSpPr txBox="1">
            <a:spLocks/>
          </p:cNvSpPr>
          <p:nvPr/>
        </p:nvSpPr>
        <p:spPr>
          <a:xfrm>
            <a:off x="8513201" y="1730797"/>
            <a:ext cx="2821114" cy="142077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effectLst/>
                <a:latin typeface="Calibri" panose="020F0502020204030204" pitchFamily="34" charset="0"/>
                <a:ea typeface="Yu Mincho" panose="02020400000000000000" pitchFamily="18" charset="-128"/>
                <a:cs typeface="Arial" panose="020B0604020202020204" pitchFamily="34" charset="0"/>
              </a:rPr>
              <a:t>You have explored different assistive tools and adaptive technologies that help users with disabilities to access digital content</a:t>
            </a:r>
            <a:r>
              <a:rPr lang="es-ES"/>
              <a:t>.</a:t>
            </a:r>
            <a:endParaRPr lang="en-GB"/>
          </a:p>
        </p:txBody>
      </p:sp>
      <p:sp>
        <p:nvSpPr>
          <p:cNvPr id="7" name="Marcador de contenido 2">
            <a:extLst>
              <a:ext uri="{FF2B5EF4-FFF2-40B4-BE49-F238E27FC236}">
                <a16:creationId xmlns:a16="http://schemas.microsoft.com/office/drawing/2014/main" id="{777D9560-CABB-71CA-F4F2-13C9A3892372}"/>
              </a:ext>
            </a:extLst>
          </p:cNvPr>
          <p:cNvSpPr txBox="1">
            <a:spLocks/>
          </p:cNvSpPr>
          <p:nvPr/>
        </p:nvSpPr>
        <p:spPr>
          <a:xfrm>
            <a:off x="8513201" y="3901738"/>
            <a:ext cx="2955075" cy="142077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effectLst/>
                <a:latin typeface="Calibri" panose="020F0502020204030204" pitchFamily="34" charset="0"/>
                <a:ea typeface="Yu Mincho" panose="02020400000000000000" pitchFamily="18" charset="-128"/>
                <a:cs typeface="Arial" panose="020B0604020202020204" pitchFamily="34" charset="0"/>
              </a:rPr>
              <a:t>You have gained practical skills to design and test web content to ensure that it meets accessibility standards</a:t>
            </a:r>
            <a:r>
              <a:rPr lang="es-ES"/>
              <a:t>.</a:t>
            </a:r>
            <a:endParaRPr lang="en-GB"/>
          </a:p>
        </p:txBody>
      </p:sp>
      <p:sp>
        <p:nvSpPr>
          <p:cNvPr id="8" name="Elipse 7">
            <a:extLst>
              <a:ext uri="{FF2B5EF4-FFF2-40B4-BE49-F238E27FC236}">
                <a16:creationId xmlns:a16="http://schemas.microsoft.com/office/drawing/2014/main" id="{943A0804-2109-8635-9879-3CE7A300992D}"/>
              </a:ext>
            </a:extLst>
          </p:cNvPr>
          <p:cNvSpPr/>
          <p:nvPr/>
        </p:nvSpPr>
        <p:spPr>
          <a:xfrm>
            <a:off x="857685" y="1764182"/>
            <a:ext cx="252000" cy="252000"/>
          </a:xfrm>
          <a:prstGeom prst="ellipse">
            <a:avLst/>
          </a:prstGeom>
          <a:solidFill>
            <a:srgbClr val="E63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ipse 8">
            <a:extLst>
              <a:ext uri="{FF2B5EF4-FFF2-40B4-BE49-F238E27FC236}">
                <a16:creationId xmlns:a16="http://schemas.microsoft.com/office/drawing/2014/main" id="{1E7732B1-3700-8F66-0FEE-99AC1F92FC68}"/>
              </a:ext>
            </a:extLst>
          </p:cNvPr>
          <p:cNvSpPr/>
          <p:nvPr/>
        </p:nvSpPr>
        <p:spPr>
          <a:xfrm>
            <a:off x="8271791" y="3946314"/>
            <a:ext cx="252000" cy="252000"/>
          </a:xfrm>
          <a:prstGeom prst="ellipse">
            <a:avLst/>
          </a:prstGeom>
          <a:solidFill>
            <a:srgbClr val="FEE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ipse 9">
            <a:extLst>
              <a:ext uri="{FF2B5EF4-FFF2-40B4-BE49-F238E27FC236}">
                <a16:creationId xmlns:a16="http://schemas.microsoft.com/office/drawing/2014/main" id="{356436B9-B4D7-2A13-3EB1-99BBF77476EC}"/>
              </a:ext>
            </a:extLst>
          </p:cNvPr>
          <p:cNvSpPr/>
          <p:nvPr/>
        </p:nvSpPr>
        <p:spPr>
          <a:xfrm>
            <a:off x="8271791" y="1761707"/>
            <a:ext cx="252000" cy="252000"/>
          </a:xfrm>
          <a:prstGeom prst="ellipse">
            <a:avLst/>
          </a:prstGeom>
          <a:solidFill>
            <a:srgbClr val="36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e 10">
            <a:extLst>
              <a:ext uri="{FF2B5EF4-FFF2-40B4-BE49-F238E27FC236}">
                <a16:creationId xmlns:a16="http://schemas.microsoft.com/office/drawing/2014/main" id="{F00B2C2B-0EFE-83DB-FEA6-4432ED60470B}"/>
              </a:ext>
            </a:extLst>
          </p:cNvPr>
          <p:cNvSpPr/>
          <p:nvPr/>
        </p:nvSpPr>
        <p:spPr>
          <a:xfrm>
            <a:off x="857685" y="3946313"/>
            <a:ext cx="252000" cy="252000"/>
          </a:xfrm>
          <a:prstGeom prst="ellipse">
            <a:avLst/>
          </a:prstGeom>
          <a:solidFill>
            <a:srgbClr val="94C1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2511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8989507F-D92C-0B1F-0D83-290BC6DED821}"/>
              </a:ext>
            </a:extLst>
          </p:cNvPr>
          <p:cNvSpPr>
            <a:spLocks noGrp="1"/>
          </p:cNvSpPr>
          <p:nvPr>
            <p:ph type="subTitle" idx="1"/>
          </p:nvPr>
        </p:nvSpPr>
        <p:spPr/>
        <p:txBody>
          <a:bodyPr/>
          <a:lstStyle/>
          <a:p>
            <a:r>
              <a:rPr lang="es-ES"/>
              <a:t>Thanks for your attention!</a:t>
            </a:r>
          </a:p>
          <a:p>
            <a:endParaRPr lang="es-ES"/>
          </a:p>
          <a:p>
            <a:r>
              <a:rPr lang="es-ES" sz="2400" b="0"/>
              <a:t>Explore more resources at </a:t>
            </a:r>
            <a:r>
              <a:rPr lang="es-ES" sz="2400" b="0">
                <a:hlinkClick r:id="rId2"/>
              </a:rPr>
              <a:t>www.allin-inclusion.eu</a:t>
            </a:r>
            <a:r>
              <a:rPr lang="es-ES" sz="2400" b="0"/>
              <a:t> </a:t>
            </a:r>
            <a:endParaRPr lang="en-GB" sz="2400" b="0"/>
          </a:p>
        </p:txBody>
      </p:sp>
    </p:spTree>
    <p:extLst>
      <p:ext uri="{BB962C8B-B14F-4D97-AF65-F5344CB8AC3E}">
        <p14:creationId xmlns:p14="http://schemas.microsoft.com/office/powerpoint/2010/main" val="197296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69A82-165D-F345-A8D5-F7A12AB7D683}"/>
              </a:ext>
            </a:extLst>
          </p:cNvPr>
          <p:cNvSpPr>
            <a:spLocks noGrp="1"/>
          </p:cNvSpPr>
          <p:nvPr>
            <p:ph type="title"/>
          </p:nvPr>
        </p:nvSpPr>
        <p:spPr/>
        <p:txBody>
          <a:bodyPr/>
          <a:lstStyle/>
          <a:p>
            <a:pPr>
              <a:lnSpc>
                <a:spcPct val="100000"/>
              </a:lnSpc>
            </a:pPr>
            <a:r>
              <a:rPr lang="es-ES"/>
              <a:t>1. Principles of Web Accessibility</a:t>
            </a:r>
            <a:br>
              <a:rPr lang="es-ES"/>
            </a:br>
            <a:r>
              <a:rPr lang="es-ES" sz="2000" b="0"/>
              <a:t>1.1. Understanding Accessibility</a:t>
            </a:r>
            <a:endParaRPr lang="en-GB"/>
          </a:p>
        </p:txBody>
      </p:sp>
      <p:sp>
        <p:nvSpPr>
          <p:cNvPr id="3" name="Marcador de contenido 2">
            <a:extLst>
              <a:ext uri="{FF2B5EF4-FFF2-40B4-BE49-F238E27FC236}">
                <a16:creationId xmlns:a16="http://schemas.microsoft.com/office/drawing/2014/main" id="{E87B901B-8B8D-F5C0-A135-2392B008B44C}"/>
              </a:ext>
            </a:extLst>
          </p:cNvPr>
          <p:cNvSpPr>
            <a:spLocks noGrp="1"/>
          </p:cNvSpPr>
          <p:nvPr>
            <p:ph idx="1"/>
          </p:nvPr>
        </p:nvSpPr>
        <p:spPr>
          <a:xfrm>
            <a:off x="838200" y="1633140"/>
            <a:ext cx="5562600" cy="3937927"/>
          </a:xfrm>
        </p:spPr>
        <p:txBody>
          <a:bodyPr/>
          <a:lstStyle/>
          <a:p>
            <a:pPr>
              <a:lnSpc>
                <a:spcPct val="100000"/>
              </a:lnSpc>
            </a:pPr>
            <a:r>
              <a:rPr lang="en-GB"/>
              <a:t>Universal accessibility includes 3 types of accessibility</a:t>
            </a:r>
            <a:r>
              <a:rPr lang="es-ES"/>
              <a:t>:</a:t>
            </a:r>
          </a:p>
          <a:p>
            <a:pPr marL="285750" indent="-285750">
              <a:lnSpc>
                <a:spcPct val="100000"/>
              </a:lnSpc>
              <a:buFont typeface="Arial" panose="020B0604020202020204" pitchFamily="34" charset="0"/>
              <a:buChar char="•"/>
            </a:pPr>
            <a:r>
              <a:rPr lang="es-ES" b="1"/>
              <a:t>Cognitive accessibility</a:t>
            </a:r>
            <a:r>
              <a:rPr lang="es-ES"/>
              <a:t>: </a:t>
            </a:r>
            <a:r>
              <a:rPr lang="en-GB"/>
              <a:t>a characteristic that makes something easy to understand and communicate.</a:t>
            </a:r>
            <a:endParaRPr lang="es-ES"/>
          </a:p>
          <a:p>
            <a:pPr marL="285750" indent="-285750">
              <a:lnSpc>
                <a:spcPct val="100000"/>
              </a:lnSpc>
              <a:buFont typeface="Arial" panose="020B0604020202020204" pitchFamily="34" charset="0"/>
              <a:buChar char="•"/>
            </a:pPr>
            <a:r>
              <a:rPr lang="es-ES" b="1"/>
              <a:t>Physical accessibility</a:t>
            </a:r>
            <a:r>
              <a:rPr lang="es-ES"/>
              <a:t>: </a:t>
            </a:r>
            <a:r>
              <a:rPr lang="en-GB"/>
              <a:t>characteristic that indicates that something can be used easily, or that a space can be accessed easily, without relying on physical limitations</a:t>
            </a:r>
            <a:r>
              <a:rPr lang="es-ES"/>
              <a:t>.</a:t>
            </a:r>
          </a:p>
          <a:p>
            <a:pPr marL="285750" indent="-285750">
              <a:lnSpc>
                <a:spcPct val="100000"/>
              </a:lnSpc>
              <a:buFont typeface="Arial" panose="020B0604020202020204" pitchFamily="34" charset="0"/>
              <a:buChar char="•"/>
            </a:pPr>
            <a:r>
              <a:rPr lang="es-ES" b="1"/>
              <a:t>Sensory accessibility</a:t>
            </a:r>
            <a:r>
              <a:rPr lang="es-ES"/>
              <a:t>: </a:t>
            </a:r>
            <a:r>
              <a:rPr lang="en-GB"/>
              <a:t>characteristic that indicates that something can be used easily, or that a space can be accessed easily, without relying on sensory limitations</a:t>
            </a:r>
            <a:r>
              <a:rPr lang="es-ES"/>
              <a:t>. </a:t>
            </a:r>
          </a:p>
          <a:p>
            <a:pPr marL="285750" indent="-285750">
              <a:lnSpc>
                <a:spcPct val="100000"/>
              </a:lnSpc>
              <a:buFont typeface="Arial" panose="020B0604020202020204" pitchFamily="34" charset="0"/>
              <a:buChar char="•"/>
            </a:pPr>
            <a:endParaRPr lang="es-ES"/>
          </a:p>
        </p:txBody>
      </p:sp>
      <p:pic>
        <p:nvPicPr>
          <p:cNvPr id="4" name="Imagen 3" descr="Una caricatura de una persona&#10;&#10;Descripción generada automáticamente">
            <a:extLst>
              <a:ext uri="{FF2B5EF4-FFF2-40B4-BE49-F238E27FC236}">
                <a16:creationId xmlns:a16="http://schemas.microsoft.com/office/drawing/2014/main" id="{0A121D32-D61D-2007-C108-9323F2F357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4149" y="1561164"/>
            <a:ext cx="2614970" cy="3735672"/>
          </a:xfrm>
          <a:prstGeom prst="rect">
            <a:avLst/>
          </a:prstGeom>
        </p:spPr>
      </p:pic>
    </p:spTree>
    <p:extLst>
      <p:ext uri="{BB962C8B-B14F-4D97-AF65-F5344CB8AC3E}">
        <p14:creationId xmlns:p14="http://schemas.microsoft.com/office/powerpoint/2010/main" val="24480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69A82-165D-F345-A8D5-F7A12AB7D683}"/>
              </a:ext>
            </a:extLst>
          </p:cNvPr>
          <p:cNvSpPr>
            <a:spLocks noGrp="1"/>
          </p:cNvSpPr>
          <p:nvPr>
            <p:ph type="title"/>
          </p:nvPr>
        </p:nvSpPr>
        <p:spPr/>
        <p:txBody>
          <a:bodyPr/>
          <a:lstStyle/>
          <a:p>
            <a:pPr>
              <a:lnSpc>
                <a:spcPct val="100000"/>
              </a:lnSpc>
            </a:pPr>
            <a:r>
              <a:rPr lang="es-ES"/>
              <a:t>1. Principles of Web Accessibility</a:t>
            </a:r>
            <a:br>
              <a:rPr lang="es-ES"/>
            </a:br>
            <a:r>
              <a:rPr lang="es-ES" sz="2000" b="0"/>
              <a:t>1.1. Understanding Accessibility</a:t>
            </a:r>
            <a:endParaRPr lang="en-GB"/>
          </a:p>
        </p:txBody>
      </p:sp>
      <p:sp>
        <p:nvSpPr>
          <p:cNvPr id="3" name="Marcador de contenido 2">
            <a:extLst>
              <a:ext uri="{FF2B5EF4-FFF2-40B4-BE49-F238E27FC236}">
                <a16:creationId xmlns:a16="http://schemas.microsoft.com/office/drawing/2014/main" id="{E87B901B-8B8D-F5C0-A135-2392B008B44C}"/>
              </a:ext>
            </a:extLst>
          </p:cNvPr>
          <p:cNvSpPr>
            <a:spLocks noGrp="1"/>
          </p:cNvSpPr>
          <p:nvPr>
            <p:ph idx="1"/>
          </p:nvPr>
        </p:nvSpPr>
        <p:spPr>
          <a:xfrm>
            <a:off x="838200" y="1633140"/>
            <a:ext cx="5562600" cy="3937927"/>
          </a:xfrm>
        </p:spPr>
        <p:txBody>
          <a:bodyPr/>
          <a:lstStyle/>
          <a:p>
            <a:pPr>
              <a:lnSpc>
                <a:spcPct val="100000"/>
              </a:lnSpc>
            </a:pPr>
            <a:r>
              <a:rPr lang="es-ES"/>
              <a:t>Examples:</a:t>
            </a:r>
          </a:p>
          <a:p>
            <a:pPr marL="285750" indent="-285750">
              <a:lnSpc>
                <a:spcPct val="100000"/>
              </a:lnSpc>
              <a:buFont typeface="Arial" panose="020B0604020202020204" pitchFamily="34" charset="0"/>
              <a:buChar char="•"/>
            </a:pPr>
            <a:r>
              <a:rPr lang="es-ES" b="1"/>
              <a:t>Cognitive accessibility</a:t>
            </a:r>
            <a:r>
              <a:rPr lang="es-ES"/>
              <a:t>: </a:t>
            </a:r>
            <a:r>
              <a:rPr lang="en-GB"/>
              <a:t>be able to understand a text because it is written in a simpler wording, be able to understand a legal article because it is adapted to an easier reading style</a:t>
            </a:r>
            <a:r>
              <a:rPr lang="es-ES"/>
              <a:t>.</a:t>
            </a:r>
          </a:p>
          <a:p>
            <a:pPr marL="285750" indent="-285750">
              <a:lnSpc>
                <a:spcPct val="100000"/>
              </a:lnSpc>
              <a:buFont typeface="Arial" panose="020B0604020202020204" pitchFamily="34" charset="0"/>
              <a:buChar char="•"/>
            </a:pPr>
            <a:r>
              <a:rPr lang="es-ES" b="1"/>
              <a:t>Physical accessibility</a:t>
            </a:r>
            <a:r>
              <a:rPr lang="es-ES"/>
              <a:t>: </a:t>
            </a:r>
            <a:r>
              <a:rPr lang="en-GB"/>
              <a:t>to be able to enter a building with a wheelchair, to be able to open a door even if you have little strength</a:t>
            </a:r>
            <a:r>
              <a:rPr lang="es-ES"/>
              <a:t>.</a:t>
            </a:r>
          </a:p>
          <a:p>
            <a:pPr marL="285750" indent="-285750">
              <a:lnSpc>
                <a:spcPct val="100000"/>
              </a:lnSpc>
              <a:buFont typeface="Arial" panose="020B0604020202020204" pitchFamily="34" charset="0"/>
              <a:buChar char="•"/>
            </a:pPr>
            <a:r>
              <a:rPr lang="es-ES" b="1"/>
              <a:t>Sensory accessibility</a:t>
            </a:r>
            <a:r>
              <a:rPr lang="es-ES"/>
              <a:t>: </a:t>
            </a:r>
            <a:r>
              <a:rPr lang="en-GB"/>
              <a:t>being able to understand a video because it has captions or sign language, being able to read a document because it has large print or is written in braille</a:t>
            </a:r>
            <a:r>
              <a:rPr lang="es-ES"/>
              <a:t>. </a:t>
            </a:r>
          </a:p>
          <a:p>
            <a:pPr marL="285750" indent="-285750">
              <a:lnSpc>
                <a:spcPct val="100000"/>
              </a:lnSpc>
              <a:buFont typeface="Arial" panose="020B0604020202020204" pitchFamily="34" charset="0"/>
              <a:buChar char="•"/>
            </a:pPr>
            <a:endParaRPr lang="es-ES"/>
          </a:p>
        </p:txBody>
      </p:sp>
      <p:pic>
        <p:nvPicPr>
          <p:cNvPr id="11" name="Imagen 10" descr="Icono&#10;&#10;Descripción generada automáticamente">
            <a:extLst>
              <a:ext uri="{FF2B5EF4-FFF2-40B4-BE49-F238E27FC236}">
                <a16:creationId xmlns:a16="http://schemas.microsoft.com/office/drawing/2014/main" id="{CE550011-7B4F-EB90-2B35-77B21ADF828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12349" y="2112721"/>
            <a:ext cx="2874911" cy="2632558"/>
          </a:xfrm>
          <a:prstGeom prst="rect">
            <a:avLst/>
          </a:prstGeom>
        </p:spPr>
      </p:pic>
    </p:spTree>
    <p:extLst>
      <p:ext uri="{BB962C8B-B14F-4D97-AF65-F5344CB8AC3E}">
        <p14:creationId xmlns:p14="http://schemas.microsoft.com/office/powerpoint/2010/main" val="146910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69A82-165D-F345-A8D5-F7A12AB7D683}"/>
              </a:ext>
            </a:extLst>
          </p:cNvPr>
          <p:cNvSpPr>
            <a:spLocks noGrp="1"/>
          </p:cNvSpPr>
          <p:nvPr>
            <p:ph type="title"/>
          </p:nvPr>
        </p:nvSpPr>
        <p:spPr/>
        <p:txBody>
          <a:bodyPr/>
          <a:lstStyle/>
          <a:p>
            <a:pPr>
              <a:lnSpc>
                <a:spcPct val="100000"/>
              </a:lnSpc>
            </a:pPr>
            <a:r>
              <a:rPr lang="es-ES"/>
              <a:t>1. Principles of Web Accessibility</a:t>
            </a:r>
            <a:br>
              <a:rPr lang="es-ES"/>
            </a:br>
            <a:r>
              <a:rPr lang="es-ES" sz="2000" b="0"/>
              <a:t>1.1. Understanding Accessibility</a:t>
            </a:r>
            <a:endParaRPr lang="en-GB"/>
          </a:p>
        </p:txBody>
      </p:sp>
      <p:sp>
        <p:nvSpPr>
          <p:cNvPr id="3" name="Marcador de contenido 2">
            <a:extLst>
              <a:ext uri="{FF2B5EF4-FFF2-40B4-BE49-F238E27FC236}">
                <a16:creationId xmlns:a16="http://schemas.microsoft.com/office/drawing/2014/main" id="{E87B901B-8B8D-F5C0-A135-2392B008B44C}"/>
              </a:ext>
            </a:extLst>
          </p:cNvPr>
          <p:cNvSpPr>
            <a:spLocks noGrp="1"/>
          </p:cNvSpPr>
          <p:nvPr>
            <p:ph idx="1"/>
          </p:nvPr>
        </p:nvSpPr>
        <p:spPr>
          <a:xfrm>
            <a:off x="838200" y="1633140"/>
            <a:ext cx="5562600" cy="3937927"/>
          </a:xfrm>
        </p:spPr>
        <p:txBody>
          <a:bodyPr/>
          <a:lstStyle/>
          <a:p>
            <a:pPr>
              <a:lnSpc>
                <a:spcPct val="100000"/>
              </a:lnSpc>
            </a:pPr>
            <a:r>
              <a:rPr lang="en-GB"/>
              <a:t>Knowing this, when we talk about web accessibility, we can understand it as the fact that web pages are usable by the largest possible number of people, regardless of their knowledge or personal skills, as well as the technical characteristics of their devices</a:t>
            </a:r>
            <a:r>
              <a:rPr lang="es-ES"/>
              <a:t>.</a:t>
            </a:r>
          </a:p>
          <a:p>
            <a:pPr>
              <a:lnSpc>
                <a:spcPct val="100000"/>
              </a:lnSpc>
            </a:pPr>
            <a:r>
              <a:rPr lang="en-GB"/>
              <a:t>In the 21st century, web accessibility is fundamental to many aspects of life, such as education, employment, government, commerce, healthcare and entertainment. Providing equitable access and equal opportunities for all people is of vital importance</a:t>
            </a:r>
            <a:r>
              <a:rPr lang="es-ES"/>
              <a:t>.</a:t>
            </a:r>
          </a:p>
        </p:txBody>
      </p:sp>
      <p:pic>
        <p:nvPicPr>
          <p:cNvPr id="11" name="Imagen 10" descr="Icono&#10;&#10;Descripción generada automáticamente">
            <a:extLst>
              <a:ext uri="{FF2B5EF4-FFF2-40B4-BE49-F238E27FC236}">
                <a16:creationId xmlns:a16="http://schemas.microsoft.com/office/drawing/2014/main" id="{F63E3C60-271E-7E36-4B7E-E03B48B792F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30610" y="1908534"/>
            <a:ext cx="3465813" cy="3040931"/>
          </a:xfrm>
          <a:prstGeom prst="rect">
            <a:avLst/>
          </a:prstGeom>
        </p:spPr>
      </p:pic>
    </p:spTree>
    <p:extLst>
      <p:ext uri="{BB962C8B-B14F-4D97-AF65-F5344CB8AC3E}">
        <p14:creationId xmlns:p14="http://schemas.microsoft.com/office/powerpoint/2010/main" val="4254305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69A82-165D-F345-A8D5-F7A12AB7D683}"/>
              </a:ext>
            </a:extLst>
          </p:cNvPr>
          <p:cNvSpPr>
            <a:spLocks noGrp="1"/>
          </p:cNvSpPr>
          <p:nvPr>
            <p:ph type="title"/>
          </p:nvPr>
        </p:nvSpPr>
        <p:spPr/>
        <p:txBody>
          <a:bodyPr/>
          <a:lstStyle/>
          <a:p>
            <a:pPr>
              <a:lnSpc>
                <a:spcPct val="100000"/>
              </a:lnSpc>
            </a:pPr>
            <a:r>
              <a:rPr lang="es-ES"/>
              <a:t>1. Principles of Web Accessibility</a:t>
            </a:r>
            <a:br>
              <a:rPr lang="es-ES"/>
            </a:br>
            <a:r>
              <a:rPr lang="es-ES" sz="2000" b="0"/>
              <a:t>1.2. Legal Framework and Standards</a:t>
            </a:r>
            <a:endParaRPr lang="en-GB"/>
          </a:p>
        </p:txBody>
      </p:sp>
      <p:sp>
        <p:nvSpPr>
          <p:cNvPr id="3" name="Marcador de contenido 2">
            <a:extLst>
              <a:ext uri="{FF2B5EF4-FFF2-40B4-BE49-F238E27FC236}">
                <a16:creationId xmlns:a16="http://schemas.microsoft.com/office/drawing/2014/main" id="{E87B901B-8B8D-F5C0-A135-2392B008B44C}"/>
              </a:ext>
            </a:extLst>
          </p:cNvPr>
          <p:cNvSpPr>
            <a:spLocks noGrp="1"/>
          </p:cNvSpPr>
          <p:nvPr>
            <p:ph idx="1"/>
          </p:nvPr>
        </p:nvSpPr>
        <p:spPr>
          <a:xfrm>
            <a:off x="838200" y="1633140"/>
            <a:ext cx="5257800" cy="3937927"/>
          </a:xfrm>
        </p:spPr>
        <p:txBody>
          <a:bodyPr/>
          <a:lstStyle/>
          <a:p>
            <a:pPr>
              <a:lnSpc>
                <a:spcPct val="100000"/>
              </a:lnSpc>
            </a:pPr>
            <a:r>
              <a:rPr lang="en-GB"/>
              <a:t>In the European Union, digital accessibility is legislated through Directive (EU) 2016/2102 on the accessibility of websites and mobile applications of public sector bodies, referred to as </a:t>
            </a:r>
            <a:r>
              <a:rPr lang="en-GB">
                <a:hlinkClick r:id="rId2"/>
              </a:rPr>
              <a:t>WAD</a:t>
            </a:r>
            <a:r>
              <a:rPr lang="en-GB"/>
              <a:t> for Web Accessibility Directive. This directive obliges all public sector bodies in the EU to make their websites and mobile applications accessible.</a:t>
            </a:r>
          </a:p>
          <a:p>
            <a:pPr>
              <a:lnSpc>
                <a:spcPct val="100000"/>
              </a:lnSpc>
            </a:pPr>
            <a:r>
              <a:rPr lang="en-GB"/>
              <a:t>To achieve this, the European Union, together with the main European standardization organizations, developed a standard called </a:t>
            </a:r>
            <a:r>
              <a:rPr lang="en-GB">
                <a:hlinkClick r:id="rId3"/>
              </a:rPr>
              <a:t>EN 301 549</a:t>
            </a:r>
            <a:r>
              <a:rPr lang="en-GB"/>
              <a:t>, which establishes accessibility requirements for ICT products and services. These standards are largely based on the Web Content Accessibility Guidelines (WCAG).</a:t>
            </a:r>
            <a:endParaRPr lang="es-ES"/>
          </a:p>
          <a:p>
            <a:pPr>
              <a:lnSpc>
                <a:spcPct val="100000"/>
              </a:lnSpc>
            </a:pPr>
            <a:endParaRPr lang="es-ES"/>
          </a:p>
        </p:txBody>
      </p:sp>
      <p:pic>
        <p:nvPicPr>
          <p:cNvPr id="5" name="Imagen 4" descr="Imagen que contiene tabla, computer, cama, computadora&#10;&#10;Descripción generada automáticamente">
            <a:extLst>
              <a:ext uri="{FF2B5EF4-FFF2-40B4-BE49-F238E27FC236}">
                <a16:creationId xmlns:a16="http://schemas.microsoft.com/office/drawing/2014/main" id="{0CDDEDD9-67FA-7A5A-D3CA-957F95AB41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19658" y="1852956"/>
            <a:ext cx="4634142" cy="3152087"/>
          </a:xfrm>
          <a:prstGeom prst="rect">
            <a:avLst/>
          </a:prstGeom>
        </p:spPr>
      </p:pic>
    </p:spTree>
    <p:extLst>
      <p:ext uri="{BB962C8B-B14F-4D97-AF65-F5344CB8AC3E}">
        <p14:creationId xmlns:p14="http://schemas.microsoft.com/office/powerpoint/2010/main" val="95106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69A82-165D-F345-A8D5-F7A12AB7D683}"/>
              </a:ext>
            </a:extLst>
          </p:cNvPr>
          <p:cNvSpPr>
            <a:spLocks noGrp="1"/>
          </p:cNvSpPr>
          <p:nvPr>
            <p:ph type="title"/>
          </p:nvPr>
        </p:nvSpPr>
        <p:spPr/>
        <p:txBody>
          <a:bodyPr/>
          <a:lstStyle/>
          <a:p>
            <a:pPr>
              <a:lnSpc>
                <a:spcPct val="100000"/>
              </a:lnSpc>
            </a:pPr>
            <a:r>
              <a:rPr lang="es-ES"/>
              <a:t>1. Principles of Web Accessibility</a:t>
            </a:r>
            <a:br>
              <a:rPr lang="es-ES"/>
            </a:br>
            <a:r>
              <a:rPr lang="es-ES" sz="2000" b="0"/>
              <a:t>1.3. Web Content Accessibility Guidelines (WCAG)</a:t>
            </a:r>
            <a:endParaRPr lang="en-GB"/>
          </a:p>
        </p:txBody>
      </p:sp>
      <p:sp>
        <p:nvSpPr>
          <p:cNvPr id="3" name="Marcador de contenido 2">
            <a:extLst>
              <a:ext uri="{FF2B5EF4-FFF2-40B4-BE49-F238E27FC236}">
                <a16:creationId xmlns:a16="http://schemas.microsoft.com/office/drawing/2014/main" id="{E87B901B-8B8D-F5C0-A135-2392B008B44C}"/>
              </a:ext>
            </a:extLst>
          </p:cNvPr>
          <p:cNvSpPr>
            <a:spLocks noGrp="1"/>
          </p:cNvSpPr>
          <p:nvPr>
            <p:ph idx="1"/>
          </p:nvPr>
        </p:nvSpPr>
        <p:spPr>
          <a:xfrm>
            <a:off x="838200" y="1633140"/>
            <a:ext cx="5257800" cy="3937927"/>
          </a:xfrm>
        </p:spPr>
        <p:txBody>
          <a:bodyPr/>
          <a:lstStyle/>
          <a:p>
            <a:pPr>
              <a:lnSpc>
                <a:spcPct val="100000"/>
              </a:lnSpc>
            </a:pPr>
            <a:r>
              <a:rPr lang="en-GB"/>
              <a:t>The Web Content Accessibility Guidelines (WCAG) provide a single, shared standard that meets the needs of individuals, organizations and governments internationally for accessible web content. </a:t>
            </a:r>
          </a:p>
          <a:p>
            <a:pPr>
              <a:lnSpc>
                <a:spcPct val="100000"/>
              </a:lnSpc>
            </a:pPr>
            <a:r>
              <a:rPr lang="en-GB"/>
              <a:t>Developed by the World Wide Web Consortium (W3C), they are intended for developers and creators of Web content and Web accessibility evaluation tools.</a:t>
            </a:r>
            <a:endParaRPr lang="es-ES"/>
          </a:p>
        </p:txBody>
      </p:sp>
      <p:pic>
        <p:nvPicPr>
          <p:cNvPr id="4" name="Imagen 3" descr="Gráfico de embudo&#10;&#10;Descripción generada automáticamente con confianza baja">
            <a:extLst>
              <a:ext uri="{FF2B5EF4-FFF2-40B4-BE49-F238E27FC236}">
                <a16:creationId xmlns:a16="http://schemas.microsoft.com/office/drawing/2014/main" id="{A8BA7102-C422-4C43-AFFC-73EF368DAB4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70811" y="1520301"/>
            <a:ext cx="2898291" cy="3817398"/>
          </a:xfrm>
          <a:prstGeom prst="rect">
            <a:avLst/>
          </a:prstGeom>
        </p:spPr>
      </p:pic>
    </p:spTree>
    <p:extLst>
      <p:ext uri="{BB962C8B-B14F-4D97-AF65-F5344CB8AC3E}">
        <p14:creationId xmlns:p14="http://schemas.microsoft.com/office/powerpoint/2010/main" val="3378848469"/>
      </p:ext>
    </p:extLst>
  </p:cSld>
  <p:clrMapOvr>
    <a:masterClrMapping/>
  </p:clrMapOvr>
</p:sld>
</file>

<file path=ppt/theme/theme1.xml><?xml version="1.0" encoding="utf-8"?>
<a:theme xmlns:a="http://schemas.openxmlformats.org/drawingml/2006/main" name="Tema de Office">
  <a:themeElements>
    <a:clrScheme name="ALL-IN">
      <a:dk1>
        <a:sysClr val="windowText" lastClr="000000"/>
      </a:dk1>
      <a:lt1>
        <a:sysClr val="window" lastClr="FFFFFF"/>
      </a:lt1>
      <a:dk2>
        <a:srgbClr val="000000"/>
      </a:dk2>
      <a:lt2>
        <a:srgbClr val="FFFFFF"/>
      </a:lt2>
      <a:accent1>
        <a:srgbClr val="E6332A"/>
      </a:accent1>
      <a:accent2>
        <a:srgbClr val="95C11F"/>
      </a:accent2>
      <a:accent3>
        <a:srgbClr val="36A9E1"/>
      </a:accent3>
      <a:accent4>
        <a:srgbClr val="FFED00"/>
      </a:accent4>
      <a:accent5>
        <a:srgbClr val="FFC000"/>
      </a:accent5>
      <a:accent6>
        <a:srgbClr val="7030A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3260</Words>
  <Application>Microsoft Office PowerPoint</Application>
  <PresentationFormat>Panorámica</PresentationFormat>
  <Paragraphs>228</Paragraphs>
  <Slides>41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41</vt:i4>
      </vt:variant>
    </vt:vector>
  </HeadingPairs>
  <TitlesOfParts>
    <vt:vector size="44" baseType="lpstr">
      <vt:lpstr>Arial</vt:lpstr>
      <vt:lpstr>Calibri</vt:lpstr>
      <vt:lpstr>Tema de Office</vt:lpstr>
      <vt:lpstr>Presentación de PowerPoint</vt:lpstr>
      <vt:lpstr>Index</vt:lpstr>
      <vt:lpstr>Learning outcomes</vt:lpstr>
      <vt:lpstr>1. Principles of Web Accessibility 1.1. Understanding Accessibility</vt:lpstr>
      <vt:lpstr>1. Principles of Web Accessibility 1.1. Understanding Accessibility</vt:lpstr>
      <vt:lpstr>1. Principles of Web Accessibility 1.1. Understanding Accessibility</vt:lpstr>
      <vt:lpstr>1. Principles of Web Accessibility 1.1. Understanding Accessibility</vt:lpstr>
      <vt:lpstr>1. Principles of Web Accessibility 1.2. Legal Framework and Standards</vt:lpstr>
      <vt:lpstr>1. Principles of Web Accessibility 1.3. Web Content Accessibility Guidelines (WCAG)</vt:lpstr>
      <vt:lpstr>1. Principles of Web Accessibility 1.3. Web Content Accessibility Guidelines (WCAG)</vt:lpstr>
      <vt:lpstr>1. Principles of Web Accessibility 1.3. Web Content Accessibility Guidelines (WCAG)</vt:lpstr>
      <vt:lpstr>2. Assistive Tools and Adaptive Technologies 2.1. Overview of Assistive Tools</vt:lpstr>
      <vt:lpstr>2. Assistive Tools and Adaptive Technologies 2.1. Overview of Assistive Tools</vt:lpstr>
      <vt:lpstr>2. Assistive Tools and Adaptive Technologies 2.1. Overview of Assistive Tools</vt:lpstr>
      <vt:lpstr>2. Assistive Tools and Adaptive Technologies 2.2. Adaptive Technologies</vt:lpstr>
      <vt:lpstr>2. Assistive Tools and Adaptive Technologies 2.2. Adaptive Technologies</vt:lpstr>
      <vt:lpstr>2. Assistive Tools and Adaptive Technologies 2.2. Adaptive Technologies</vt:lpstr>
      <vt:lpstr>2. Assistive Tools and Adaptive Technologies 2.2. Adaptive Technologies</vt:lpstr>
      <vt:lpstr>2. Assistive Tools and Adaptive Technologies 2.3. Emerging Technologies</vt:lpstr>
      <vt:lpstr>2. Assistive Tools and Adaptive Technologies 2.3. Emerging Technologies</vt:lpstr>
      <vt:lpstr>3. Inclusive Web Design 3.1. Principles of Universal Design</vt:lpstr>
      <vt:lpstr>3. Inclusive Web Design 3.1. Principles of Universal Design</vt:lpstr>
      <vt:lpstr>3. Inclusive Web Design 3.2. Design Techniques and Practices</vt:lpstr>
      <vt:lpstr>3. Inclusive Web Design 3.2. Design Techniques and Practices</vt:lpstr>
      <vt:lpstr>3. Inclusive Web Design 3.2. Design Techniques and Practices (good practices examples) </vt:lpstr>
      <vt:lpstr>3. Inclusive Web Design 3.2. Design Techniques and Practices (good practices examples) </vt:lpstr>
      <vt:lpstr>3. Inclusive Web Design 3.2. Design Techniques and Practices (good practices examples) </vt:lpstr>
      <vt:lpstr>3. Inclusive Web Design 3.2. Design Techniques and Practices (good practices examples) </vt:lpstr>
      <vt:lpstr>3. Inclusive Web Design 3.3. Accessibility Testing and Evaluation</vt:lpstr>
      <vt:lpstr>Self-assessment test</vt:lpstr>
      <vt:lpstr>Self-assessment test</vt:lpstr>
      <vt:lpstr>Self-assessment test</vt:lpstr>
      <vt:lpstr>Self-assessment test</vt:lpstr>
      <vt:lpstr>Self-assessment test</vt:lpstr>
      <vt:lpstr>Self-assessment test</vt:lpstr>
      <vt:lpstr>Self-assessment test</vt:lpstr>
      <vt:lpstr>Self-assessment test</vt:lpstr>
      <vt:lpstr>Self-assessment test</vt:lpstr>
      <vt:lpstr>Self-assessment test</vt:lpstr>
      <vt:lpstr>Summing up</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Miriam IWS</dc:creator>
  <cp:lastModifiedBy>Miriam IWS</cp:lastModifiedBy>
  <cp:revision>136</cp:revision>
  <dcterms:created xsi:type="dcterms:W3CDTF">2024-02-15T10:13:29Z</dcterms:created>
  <dcterms:modified xsi:type="dcterms:W3CDTF">2024-09-17T11:02:30Z</dcterms:modified>
</cp:coreProperties>
</file>