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297" r:id="rId3"/>
    <p:sldId id="257" r:id="rId4"/>
    <p:sldId id="300" r:id="rId5"/>
    <p:sldId id="298" r:id="rId6"/>
    <p:sldId id="282" r:id="rId7"/>
    <p:sldId id="280" r:id="rId8"/>
    <p:sldId id="283" r:id="rId9"/>
    <p:sldId id="284" r:id="rId10"/>
    <p:sldId id="301" r:id="rId11"/>
    <p:sldId id="285" r:id="rId12"/>
    <p:sldId id="286" r:id="rId13"/>
    <p:sldId id="287" r:id="rId14"/>
    <p:sldId id="288" r:id="rId15"/>
    <p:sldId id="295" r:id="rId16"/>
    <p:sldId id="302" r:id="rId17"/>
    <p:sldId id="289" r:id="rId18"/>
    <p:sldId id="291" r:id="rId19"/>
    <p:sldId id="292" r:id="rId20"/>
    <p:sldId id="293" r:id="rId21"/>
    <p:sldId id="294" r:id="rId22"/>
    <p:sldId id="296" r:id="rId23"/>
    <p:sldId id="266" r:id="rId24"/>
    <p:sldId id="267" r:id="rId25"/>
    <p:sldId id="268" r:id="rId26"/>
    <p:sldId id="272" r:id="rId27"/>
    <p:sldId id="269" r:id="rId28"/>
    <p:sldId id="273" r:id="rId29"/>
    <p:sldId id="270" r:id="rId30"/>
    <p:sldId id="275" r:id="rId31"/>
    <p:sldId id="271" r:id="rId32"/>
    <p:sldId id="274" r:id="rId33"/>
    <p:sldId id="264" r:id="rId34"/>
    <p:sldId id="27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6342A"/>
    <a:srgbClr val="94C11E"/>
    <a:srgbClr val="36A9E0"/>
    <a:srgbClr val="FEE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9"/>
    <p:restoredTop sz="94681"/>
  </p:normalViewPr>
  <p:slideViewPr>
    <p:cSldViewPr snapToGrid="0">
      <p:cViewPr varScale="1">
        <p:scale>
          <a:sx n="40" d="100"/>
          <a:sy n="40" d="100"/>
        </p:scale>
        <p:origin x="48" y="504"/>
      </p:cViewPr>
      <p:guideLst/>
    </p:cSldViewPr>
  </p:slideViewPr>
  <p:outlineViewPr>
    <p:cViewPr>
      <p:scale>
        <a:sx n="33" d="100"/>
        <a:sy n="33" d="100"/>
      </p:scale>
      <p:origin x="0" y="-7944"/>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F865A0-5853-7E4A-89A5-A7D6D91CF3A0}"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it-IT"/>
        </a:p>
      </dgm:t>
    </dgm:pt>
    <dgm:pt modelId="{7B8C65CF-2535-FE4A-B31F-636BDABEA9B3}">
      <dgm:prSet phldrT="[Testo]" custT="1"/>
      <dgm:spPr/>
      <dgm:t>
        <a:bodyPr/>
        <a:lstStyle/>
        <a:p>
          <a:r>
            <a:rPr lang="en-GB" sz="1800" noProof="0" dirty="0">
              <a:solidFill>
                <a:schemeClr val="bg1"/>
              </a:solidFill>
            </a:rPr>
            <a:t>For</a:t>
          </a:r>
          <a:r>
            <a:rPr lang="en-GB" sz="1800" noProof="0" dirty="0">
              <a:solidFill>
                <a:schemeClr val="accent3">
                  <a:lumMod val="50000"/>
                </a:schemeClr>
              </a:solidFill>
            </a:rPr>
            <a:t> </a:t>
          </a:r>
          <a:r>
            <a:rPr lang="en-GB" sz="1800" b="1" noProof="0" dirty="0">
              <a:solidFill>
                <a:schemeClr val="tx1"/>
              </a:solidFill>
            </a:rPr>
            <a:t>Gordon Allport </a:t>
          </a:r>
          <a:r>
            <a:rPr lang="en-GB" sz="1800" b="0" noProof="0" dirty="0">
              <a:solidFill>
                <a:schemeClr val="bg1"/>
              </a:solidFill>
            </a:rPr>
            <a:t>(</a:t>
          </a:r>
          <a:r>
            <a:rPr lang="en-GB" sz="1800" b="0" i="0" noProof="0" dirty="0"/>
            <a:t>an American psychologist)</a:t>
          </a:r>
          <a:r>
            <a:rPr lang="en-GB" sz="1800" noProof="0" dirty="0">
              <a:solidFill>
                <a:schemeClr val="bg1"/>
              </a:solidFill>
            </a:rPr>
            <a:t>, stereotypes are learned in childhood. </a:t>
          </a:r>
        </a:p>
        <a:p>
          <a:r>
            <a:rPr lang="en-GB" sz="1800" noProof="0" dirty="0">
              <a:solidFill>
                <a:schemeClr val="bg1"/>
              </a:solidFill>
            </a:rPr>
            <a:t>Two ways of learning:</a:t>
          </a:r>
        </a:p>
      </dgm:t>
    </dgm:pt>
    <dgm:pt modelId="{51DAA522-B7C2-6540-AE7C-A1BFB8FFB3D0}" type="parTrans" cxnId="{B795814E-DEC3-584B-A96E-3F08C618E7C8}">
      <dgm:prSet/>
      <dgm:spPr/>
      <dgm:t>
        <a:bodyPr/>
        <a:lstStyle/>
        <a:p>
          <a:endParaRPr lang="it-IT"/>
        </a:p>
      </dgm:t>
    </dgm:pt>
    <dgm:pt modelId="{4CB7E19E-8DC2-C84F-A9B0-37E3EF03908F}" type="sibTrans" cxnId="{B795814E-DEC3-584B-A96E-3F08C618E7C8}">
      <dgm:prSet/>
      <dgm:spPr/>
      <dgm:t>
        <a:bodyPr/>
        <a:lstStyle/>
        <a:p>
          <a:endParaRPr lang="it-IT"/>
        </a:p>
      </dgm:t>
    </dgm:pt>
    <dgm:pt modelId="{56D2C84C-43AC-3D48-9A1C-53F14478B7E8}">
      <dgm:prSet phldrT="[Testo]" custT="1"/>
      <dgm:spPr/>
      <dgm:t>
        <a:bodyPr/>
        <a:lstStyle/>
        <a:p>
          <a:r>
            <a:rPr lang="en-GB" sz="1800" noProof="0" dirty="0">
              <a:solidFill>
                <a:schemeClr val="tx1"/>
              </a:solidFill>
            </a:rPr>
            <a:t>Adopting the prejudice of parents/family members</a:t>
          </a:r>
        </a:p>
      </dgm:t>
    </dgm:pt>
    <dgm:pt modelId="{AF72800C-B322-1B4F-8739-21BC409F1E95}" type="parTrans" cxnId="{013F63EC-9593-1348-B0C8-A13579A21990}">
      <dgm:prSet/>
      <dgm:spPr/>
      <dgm:t>
        <a:bodyPr/>
        <a:lstStyle/>
        <a:p>
          <a:endParaRPr lang="it-IT"/>
        </a:p>
      </dgm:t>
    </dgm:pt>
    <dgm:pt modelId="{FF2E8D8F-9868-EB49-9643-5F0429B53DC4}" type="sibTrans" cxnId="{013F63EC-9593-1348-B0C8-A13579A21990}">
      <dgm:prSet/>
      <dgm:spPr/>
      <dgm:t>
        <a:bodyPr/>
        <a:lstStyle/>
        <a:p>
          <a:endParaRPr lang="it-IT"/>
        </a:p>
      </dgm:t>
    </dgm:pt>
    <dgm:pt modelId="{75536B73-01C6-594E-8A37-EFE984F73A6F}">
      <dgm:prSet phldrT="[Testo]" custT="1"/>
      <dgm:spPr/>
      <dgm:t>
        <a:bodyPr/>
        <a:lstStyle/>
        <a:p>
          <a:r>
            <a:rPr lang="en-GB" sz="1800" noProof="0" dirty="0">
              <a:solidFill>
                <a:schemeClr val="tx1"/>
              </a:solidFill>
            </a:rPr>
            <a:t>Growing up in an environment that makes children suspicious or fearful</a:t>
          </a:r>
          <a:r>
            <a:rPr lang="it-IT" sz="1400" dirty="0"/>
            <a:t>
</a:t>
          </a:r>
        </a:p>
      </dgm:t>
    </dgm:pt>
    <dgm:pt modelId="{F8A4B8DE-D1E9-7043-AE8C-1AA4D0C31B5E}" type="parTrans" cxnId="{56E430B9-1F6C-664E-87B3-5495988D13D7}">
      <dgm:prSet/>
      <dgm:spPr/>
      <dgm:t>
        <a:bodyPr/>
        <a:lstStyle/>
        <a:p>
          <a:endParaRPr lang="it-IT"/>
        </a:p>
      </dgm:t>
    </dgm:pt>
    <dgm:pt modelId="{EFB3C1B5-F014-8842-9D18-5921C7F30365}" type="sibTrans" cxnId="{56E430B9-1F6C-664E-87B3-5495988D13D7}">
      <dgm:prSet/>
      <dgm:spPr/>
      <dgm:t>
        <a:bodyPr/>
        <a:lstStyle/>
        <a:p>
          <a:endParaRPr lang="it-IT"/>
        </a:p>
      </dgm:t>
    </dgm:pt>
    <dgm:pt modelId="{D465A1E6-638C-6A4E-86EA-E9ABFAD44820}" type="pres">
      <dgm:prSet presAssocID="{52F865A0-5853-7E4A-89A5-A7D6D91CF3A0}" presName="diagram" presStyleCnt="0">
        <dgm:presLayoutVars>
          <dgm:chPref val="1"/>
          <dgm:dir/>
          <dgm:animOne val="branch"/>
          <dgm:animLvl val="lvl"/>
          <dgm:resizeHandles/>
        </dgm:presLayoutVars>
      </dgm:prSet>
      <dgm:spPr/>
    </dgm:pt>
    <dgm:pt modelId="{75BE7648-78B7-F944-AAD1-FF847455929D}" type="pres">
      <dgm:prSet presAssocID="{7B8C65CF-2535-FE4A-B31F-636BDABEA9B3}" presName="root" presStyleCnt="0"/>
      <dgm:spPr/>
    </dgm:pt>
    <dgm:pt modelId="{1D16C99A-C555-6148-AE27-D87B4C2049E4}" type="pres">
      <dgm:prSet presAssocID="{7B8C65CF-2535-FE4A-B31F-636BDABEA9B3}" presName="rootComposite" presStyleCnt="0"/>
      <dgm:spPr/>
    </dgm:pt>
    <dgm:pt modelId="{EF86313B-B86A-1544-89FF-7B3E16907DC3}" type="pres">
      <dgm:prSet presAssocID="{7B8C65CF-2535-FE4A-B31F-636BDABEA9B3}" presName="rootText" presStyleLbl="node1" presStyleIdx="0" presStyleCnt="1" custScaleX="147417" custScaleY="111447" custLinFactNeighborX="-44906" custLinFactNeighborY="6928"/>
      <dgm:spPr/>
    </dgm:pt>
    <dgm:pt modelId="{48483D03-C3A2-E047-AD15-0979EF606525}" type="pres">
      <dgm:prSet presAssocID="{7B8C65CF-2535-FE4A-B31F-636BDABEA9B3}" presName="rootConnector" presStyleLbl="node1" presStyleIdx="0" presStyleCnt="1"/>
      <dgm:spPr/>
    </dgm:pt>
    <dgm:pt modelId="{661EBBD8-1A2F-B843-B3D4-4C551157A061}" type="pres">
      <dgm:prSet presAssocID="{7B8C65CF-2535-FE4A-B31F-636BDABEA9B3}" presName="childShape" presStyleCnt="0"/>
      <dgm:spPr/>
    </dgm:pt>
    <dgm:pt modelId="{F2D20898-5889-FC4C-AA61-463755D9E586}" type="pres">
      <dgm:prSet presAssocID="{AF72800C-B322-1B4F-8739-21BC409F1E95}" presName="Name13" presStyleLbl="parChTrans1D2" presStyleIdx="0" presStyleCnt="2"/>
      <dgm:spPr/>
    </dgm:pt>
    <dgm:pt modelId="{6804B14A-D1A8-8440-B433-54C76B8C68F5}" type="pres">
      <dgm:prSet presAssocID="{56D2C84C-43AC-3D48-9A1C-53F14478B7E8}" presName="childText" presStyleLbl="bgAcc1" presStyleIdx="0" presStyleCnt="2" custScaleX="136392">
        <dgm:presLayoutVars>
          <dgm:bulletEnabled val="1"/>
        </dgm:presLayoutVars>
      </dgm:prSet>
      <dgm:spPr/>
    </dgm:pt>
    <dgm:pt modelId="{6CA8C4C1-5AED-CB45-B016-724F6DC139BC}" type="pres">
      <dgm:prSet presAssocID="{F8A4B8DE-D1E9-7043-AE8C-1AA4D0C31B5E}" presName="Name13" presStyleLbl="parChTrans1D2" presStyleIdx="1" presStyleCnt="2"/>
      <dgm:spPr/>
    </dgm:pt>
    <dgm:pt modelId="{A5D71BA1-CACD-9E4B-8B09-494867DC24BB}" type="pres">
      <dgm:prSet presAssocID="{75536B73-01C6-594E-8A37-EFE984F73A6F}" presName="childText" presStyleLbl="bgAcc1" presStyleIdx="1" presStyleCnt="2" custScaleX="166900" custScaleY="106121" custLinFactNeighborY="-9844">
        <dgm:presLayoutVars>
          <dgm:bulletEnabled val="1"/>
        </dgm:presLayoutVars>
      </dgm:prSet>
      <dgm:spPr/>
    </dgm:pt>
  </dgm:ptLst>
  <dgm:cxnLst>
    <dgm:cxn modelId="{F078F801-D8B2-2F4D-9BC8-F8C6ACA9F4C7}" type="presOf" srcId="{52F865A0-5853-7E4A-89A5-A7D6D91CF3A0}" destId="{D465A1E6-638C-6A4E-86EA-E9ABFAD44820}" srcOrd="0" destOrd="0" presId="urn:microsoft.com/office/officeart/2005/8/layout/hierarchy3"/>
    <dgm:cxn modelId="{7EC2A004-A4AE-4146-A7EC-D443B291E244}" type="presOf" srcId="{F8A4B8DE-D1E9-7043-AE8C-1AA4D0C31B5E}" destId="{6CA8C4C1-5AED-CB45-B016-724F6DC139BC}" srcOrd="0" destOrd="0" presId="urn:microsoft.com/office/officeart/2005/8/layout/hierarchy3"/>
    <dgm:cxn modelId="{B795814E-DEC3-584B-A96E-3F08C618E7C8}" srcId="{52F865A0-5853-7E4A-89A5-A7D6D91CF3A0}" destId="{7B8C65CF-2535-FE4A-B31F-636BDABEA9B3}" srcOrd="0" destOrd="0" parTransId="{51DAA522-B7C2-6540-AE7C-A1BFB8FFB3D0}" sibTransId="{4CB7E19E-8DC2-C84F-A9B0-37E3EF03908F}"/>
    <dgm:cxn modelId="{56E430B9-1F6C-664E-87B3-5495988D13D7}" srcId="{7B8C65CF-2535-FE4A-B31F-636BDABEA9B3}" destId="{75536B73-01C6-594E-8A37-EFE984F73A6F}" srcOrd="1" destOrd="0" parTransId="{F8A4B8DE-D1E9-7043-AE8C-1AA4D0C31B5E}" sibTransId="{EFB3C1B5-F014-8842-9D18-5921C7F30365}"/>
    <dgm:cxn modelId="{DB149FC4-79C7-2448-B1E4-B30FE662C136}" type="presOf" srcId="{56D2C84C-43AC-3D48-9A1C-53F14478B7E8}" destId="{6804B14A-D1A8-8440-B433-54C76B8C68F5}" srcOrd="0" destOrd="0" presId="urn:microsoft.com/office/officeart/2005/8/layout/hierarchy3"/>
    <dgm:cxn modelId="{297BE6CD-06E0-1543-A00C-1EDECD1A86E9}" type="presOf" srcId="{7B8C65CF-2535-FE4A-B31F-636BDABEA9B3}" destId="{48483D03-C3A2-E047-AD15-0979EF606525}" srcOrd="1" destOrd="0" presId="urn:microsoft.com/office/officeart/2005/8/layout/hierarchy3"/>
    <dgm:cxn modelId="{720CF6DC-4E41-3749-98EA-C2E50215CFA4}" type="presOf" srcId="{7B8C65CF-2535-FE4A-B31F-636BDABEA9B3}" destId="{EF86313B-B86A-1544-89FF-7B3E16907DC3}" srcOrd="0" destOrd="0" presId="urn:microsoft.com/office/officeart/2005/8/layout/hierarchy3"/>
    <dgm:cxn modelId="{5B98CEE6-2B68-774C-ACA1-0F43FD674381}" type="presOf" srcId="{AF72800C-B322-1B4F-8739-21BC409F1E95}" destId="{F2D20898-5889-FC4C-AA61-463755D9E586}" srcOrd="0" destOrd="0" presId="urn:microsoft.com/office/officeart/2005/8/layout/hierarchy3"/>
    <dgm:cxn modelId="{3157FFEB-3A92-8545-A5E6-2B2D4B35D314}" type="presOf" srcId="{75536B73-01C6-594E-8A37-EFE984F73A6F}" destId="{A5D71BA1-CACD-9E4B-8B09-494867DC24BB}" srcOrd="0" destOrd="0" presId="urn:microsoft.com/office/officeart/2005/8/layout/hierarchy3"/>
    <dgm:cxn modelId="{013F63EC-9593-1348-B0C8-A13579A21990}" srcId="{7B8C65CF-2535-FE4A-B31F-636BDABEA9B3}" destId="{56D2C84C-43AC-3D48-9A1C-53F14478B7E8}" srcOrd="0" destOrd="0" parTransId="{AF72800C-B322-1B4F-8739-21BC409F1E95}" sibTransId="{FF2E8D8F-9868-EB49-9643-5F0429B53DC4}"/>
    <dgm:cxn modelId="{67E2EC79-8020-2F4E-8A0C-51380EE28B4A}" type="presParOf" srcId="{D465A1E6-638C-6A4E-86EA-E9ABFAD44820}" destId="{75BE7648-78B7-F944-AAD1-FF847455929D}" srcOrd="0" destOrd="0" presId="urn:microsoft.com/office/officeart/2005/8/layout/hierarchy3"/>
    <dgm:cxn modelId="{99EA1756-5E55-F34D-8FBC-D84182EE2F4F}" type="presParOf" srcId="{75BE7648-78B7-F944-AAD1-FF847455929D}" destId="{1D16C99A-C555-6148-AE27-D87B4C2049E4}" srcOrd="0" destOrd="0" presId="urn:microsoft.com/office/officeart/2005/8/layout/hierarchy3"/>
    <dgm:cxn modelId="{E272E10A-26A0-B34D-9071-3D1D8ADE2CCC}" type="presParOf" srcId="{1D16C99A-C555-6148-AE27-D87B4C2049E4}" destId="{EF86313B-B86A-1544-89FF-7B3E16907DC3}" srcOrd="0" destOrd="0" presId="urn:microsoft.com/office/officeart/2005/8/layout/hierarchy3"/>
    <dgm:cxn modelId="{8C55710D-6ED4-D44F-8527-4945EE194D22}" type="presParOf" srcId="{1D16C99A-C555-6148-AE27-D87B4C2049E4}" destId="{48483D03-C3A2-E047-AD15-0979EF606525}" srcOrd="1" destOrd="0" presId="urn:microsoft.com/office/officeart/2005/8/layout/hierarchy3"/>
    <dgm:cxn modelId="{C2925B09-0E06-D547-AC5A-393ACFAC2CD7}" type="presParOf" srcId="{75BE7648-78B7-F944-AAD1-FF847455929D}" destId="{661EBBD8-1A2F-B843-B3D4-4C551157A061}" srcOrd="1" destOrd="0" presId="urn:microsoft.com/office/officeart/2005/8/layout/hierarchy3"/>
    <dgm:cxn modelId="{46C6ADB7-B6CC-FA41-80E2-A4819A8F3BB3}" type="presParOf" srcId="{661EBBD8-1A2F-B843-B3D4-4C551157A061}" destId="{F2D20898-5889-FC4C-AA61-463755D9E586}" srcOrd="0" destOrd="0" presId="urn:microsoft.com/office/officeart/2005/8/layout/hierarchy3"/>
    <dgm:cxn modelId="{0F20943C-7556-874D-A966-E7F70CFF4D83}" type="presParOf" srcId="{661EBBD8-1A2F-B843-B3D4-4C551157A061}" destId="{6804B14A-D1A8-8440-B433-54C76B8C68F5}" srcOrd="1" destOrd="0" presId="urn:microsoft.com/office/officeart/2005/8/layout/hierarchy3"/>
    <dgm:cxn modelId="{9D92139C-52C9-5A41-8952-79F441709222}" type="presParOf" srcId="{661EBBD8-1A2F-B843-B3D4-4C551157A061}" destId="{6CA8C4C1-5AED-CB45-B016-724F6DC139BC}" srcOrd="2" destOrd="0" presId="urn:microsoft.com/office/officeart/2005/8/layout/hierarchy3"/>
    <dgm:cxn modelId="{D86D254D-1B80-0E43-8327-3233920F72F7}" type="presParOf" srcId="{661EBBD8-1A2F-B843-B3D4-4C551157A061}" destId="{A5D71BA1-CACD-9E4B-8B09-494867DC24BB}"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1902CA-1598-A24B-A2AA-A155C573244D}" type="doc">
      <dgm:prSet loTypeId="urn:microsoft.com/office/officeart/2005/8/layout/StepDownProcess" loCatId="" qsTypeId="urn:microsoft.com/office/officeart/2005/8/quickstyle/simple1" qsCatId="simple" csTypeId="urn:microsoft.com/office/officeart/2005/8/colors/accent1_2" csCatId="accent1" phldr="1"/>
      <dgm:spPr/>
      <dgm:t>
        <a:bodyPr/>
        <a:lstStyle/>
        <a:p>
          <a:endParaRPr lang="it-IT"/>
        </a:p>
      </dgm:t>
    </dgm:pt>
    <dgm:pt modelId="{64F6DF86-7610-9D4F-9CC4-C16C4DF1C3DE}">
      <dgm:prSet phldrT="[Testo]" custT="1"/>
      <dgm:spPr/>
      <dgm:t>
        <a:bodyPr/>
        <a:lstStyle/>
        <a:p>
          <a:r>
            <a:rPr lang="en-GB" sz="1800" noProof="0" dirty="0"/>
            <a:t>The stereotype forms the basis of prejudice.</a:t>
          </a:r>
        </a:p>
      </dgm:t>
    </dgm:pt>
    <dgm:pt modelId="{C2DF9BC4-4784-3C41-B4C1-7E0A4FEBEBB4}" type="parTrans" cxnId="{B3C27193-967A-E54A-9CAD-FB0231244A92}">
      <dgm:prSet/>
      <dgm:spPr/>
      <dgm:t>
        <a:bodyPr/>
        <a:lstStyle/>
        <a:p>
          <a:endParaRPr lang="it-IT"/>
        </a:p>
      </dgm:t>
    </dgm:pt>
    <dgm:pt modelId="{1935B598-BEDE-E549-BFAE-CCD53D81E995}" type="sibTrans" cxnId="{B3C27193-967A-E54A-9CAD-FB0231244A92}">
      <dgm:prSet/>
      <dgm:spPr/>
      <dgm:t>
        <a:bodyPr/>
        <a:lstStyle/>
        <a:p>
          <a:endParaRPr lang="it-IT"/>
        </a:p>
      </dgm:t>
    </dgm:pt>
    <dgm:pt modelId="{D9D3B79B-0D5F-6749-A955-08EA18142599}">
      <dgm:prSet phldrT="[Testo]" custT="1"/>
      <dgm:spPr/>
      <dgm:t>
        <a:bodyPr/>
        <a:lstStyle/>
        <a:p>
          <a:pPr algn="l"/>
          <a:r>
            <a:rPr lang="en-GB" sz="1800" noProof="0" dirty="0">
              <a:solidFill>
                <a:schemeClr val="tx1"/>
              </a:solidFill>
            </a:rPr>
            <a:t>The cognitive factor is related to the stereotype, then there is an evaluative factor from which prejudice arises.</a:t>
          </a:r>
        </a:p>
      </dgm:t>
    </dgm:pt>
    <dgm:pt modelId="{359C6AA3-3F39-434B-8FE3-0C52E810DE96}" type="parTrans" cxnId="{F7F5EB88-1B55-1A4C-9FB1-EE23B8B6DF1B}">
      <dgm:prSet/>
      <dgm:spPr/>
      <dgm:t>
        <a:bodyPr/>
        <a:lstStyle/>
        <a:p>
          <a:endParaRPr lang="it-IT"/>
        </a:p>
      </dgm:t>
    </dgm:pt>
    <dgm:pt modelId="{CD84DC9A-92E3-B34B-8438-0DAD749C04DE}" type="sibTrans" cxnId="{F7F5EB88-1B55-1A4C-9FB1-EE23B8B6DF1B}">
      <dgm:prSet/>
      <dgm:spPr/>
      <dgm:t>
        <a:bodyPr/>
        <a:lstStyle/>
        <a:p>
          <a:endParaRPr lang="it-IT"/>
        </a:p>
      </dgm:t>
    </dgm:pt>
    <dgm:pt modelId="{D59A5BB2-8382-F14B-9479-A8C1AFC7BDD3}">
      <dgm:prSet phldrT="[Testo]" custT="1"/>
      <dgm:spPr/>
      <dgm:t>
        <a:bodyPr/>
        <a:lstStyle/>
        <a:p>
          <a:r>
            <a:rPr lang="en-GB" sz="1800" noProof="0" dirty="0"/>
            <a:t>Prejudice is linked to a more affective aspect</a:t>
          </a:r>
        </a:p>
      </dgm:t>
    </dgm:pt>
    <dgm:pt modelId="{DF45DD2A-3382-F94A-A0C7-F5E2BF20380B}" type="parTrans" cxnId="{EC1E9D6F-F0BF-8041-A26A-1FFEB014CFDA}">
      <dgm:prSet/>
      <dgm:spPr/>
      <dgm:t>
        <a:bodyPr/>
        <a:lstStyle/>
        <a:p>
          <a:endParaRPr lang="it-IT"/>
        </a:p>
      </dgm:t>
    </dgm:pt>
    <dgm:pt modelId="{252A8E5C-D00E-5B4A-8ACC-E815A8FE4617}" type="sibTrans" cxnId="{EC1E9D6F-F0BF-8041-A26A-1FFEB014CFDA}">
      <dgm:prSet/>
      <dgm:spPr/>
      <dgm:t>
        <a:bodyPr/>
        <a:lstStyle/>
        <a:p>
          <a:endParaRPr lang="it-IT"/>
        </a:p>
      </dgm:t>
    </dgm:pt>
    <dgm:pt modelId="{A01B9C08-0B1B-9948-B268-F86E6437BF92}">
      <dgm:prSet phldrT="[Testo]" custT="1"/>
      <dgm:spPr/>
      <dgm:t>
        <a:bodyPr/>
        <a:lstStyle/>
        <a:p>
          <a:pPr algn="just"/>
          <a:r>
            <a:rPr lang="en-GB" sz="1800" noProof="0" dirty="0">
              <a:solidFill>
                <a:schemeClr val="tx1"/>
              </a:solidFill>
            </a:rPr>
            <a:t>When I assess the feelings that follow prejudice, a behavioural factor ensues, through which I discriminate. Indeed, this can lead to discrimination.</a:t>
          </a:r>
        </a:p>
      </dgm:t>
    </dgm:pt>
    <dgm:pt modelId="{3BA3DAA5-E8B9-3E48-9CA2-2CDC911BE72A}" type="parTrans" cxnId="{2BCC5305-1688-644C-87A5-C85CD35BADE7}">
      <dgm:prSet/>
      <dgm:spPr/>
      <dgm:t>
        <a:bodyPr/>
        <a:lstStyle/>
        <a:p>
          <a:endParaRPr lang="it-IT"/>
        </a:p>
      </dgm:t>
    </dgm:pt>
    <dgm:pt modelId="{61B7306F-FBFB-EB4D-A32A-2445A25F51E4}" type="sibTrans" cxnId="{2BCC5305-1688-644C-87A5-C85CD35BADE7}">
      <dgm:prSet/>
      <dgm:spPr/>
      <dgm:t>
        <a:bodyPr/>
        <a:lstStyle/>
        <a:p>
          <a:endParaRPr lang="it-IT"/>
        </a:p>
      </dgm:t>
    </dgm:pt>
    <dgm:pt modelId="{5F02ED81-E891-0C49-AE90-1B03ADE0C0D2}">
      <dgm:prSet phldrT="[Testo]" custT="1"/>
      <dgm:spPr/>
      <dgm:t>
        <a:bodyPr/>
        <a:lstStyle/>
        <a:p>
          <a:r>
            <a:rPr lang="en-GB" sz="1800" noProof="0" dirty="0"/>
            <a:t>Discrimination is thus a behavioural component</a:t>
          </a:r>
        </a:p>
      </dgm:t>
    </dgm:pt>
    <dgm:pt modelId="{9BFE6A62-569E-A743-8A15-CAC5A1D4B31D}" type="parTrans" cxnId="{5E609475-D0A3-BD4E-8506-17EB7768AF59}">
      <dgm:prSet/>
      <dgm:spPr/>
      <dgm:t>
        <a:bodyPr/>
        <a:lstStyle/>
        <a:p>
          <a:endParaRPr lang="it-IT"/>
        </a:p>
      </dgm:t>
    </dgm:pt>
    <dgm:pt modelId="{7156F75A-8AFC-9C43-8A99-92C6D2C79273}" type="sibTrans" cxnId="{5E609475-D0A3-BD4E-8506-17EB7768AF59}">
      <dgm:prSet/>
      <dgm:spPr/>
      <dgm:t>
        <a:bodyPr/>
        <a:lstStyle/>
        <a:p>
          <a:endParaRPr lang="it-IT"/>
        </a:p>
      </dgm:t>
    </dgm:pt>
    <dgm:pt modelId="{0AA8287D-480F-E54E-8C48-558F2FBB46AD}">
      <dgm:prSet phldrT="[Testo]" custT="1"/>
      <dgm:spPr/>
      <dgm:t>
        <a:bodyPr/>
        <a:lstStyle/>
        <a:p>
          <a:pPr algn="just"/>
          <a:r>
            <a:rPr lang="en-GB" sz="1800" noProof="0" dirty="0">
              <a:solidFill>
                <a:schemeClr val="tx1"/>
              </a:solidFill>
            </a:rPr>
            <a:t>This is because it leads to a change in the way of acting</a:t>
          </a:r>
        </a:p>
      </dgm:t>
    </dgm:pt>
    <dgm:pt modelId="{213C357C-10AB-2944-A8E5-D5EE294419F2}" type="parTrans" cxnId="{3352B7AF-ECC1-114A-B8C9-1F6B2780D6D5}">
      <dgm:prSet/>
      <dgm:spPr/>
      <dgm:t>
        <a:bodyPr/>
        <a:lstStyle/>
        <a:p>
          <a:endParaRPr lang="it-IT"/>
        </a:p>
      </dgm:t>
    </dgm:pt>
    <dgm:pt modelId="{DC0729C9-E7CC-A141-8819-B5D80D2A4D20}" type="sibTrans" cxnId="{3352B7AF-ECC1-114A-B8C9-1F6B2780D6D5}">
      <dgm:prSet/>
      <dgm:spPr/>
      <dgm:t>
        <a:bodyPr/>
        <a:lstStyle/>
        <a:p>
          <a:endParaRPr lang="it-IT"/>
        </a:p>
      </dgm:t>
    </dgm:pt>
    <dgm:pt modelId="{684DC04C-94E0-8641-892F-B9581530B2CE}" type="pres">
      <dgm:prSet presAssocID="{CF1902CA-1598-A24B-A2AA-A155C573244D}" presName="rootnode" presStyleCnt="0">
        <dgm:presLayoutVars>
          <dgm:chMax/>
          <dgm:chPref/>
          <dgm:dir/>
          <dgm:animLvl val="lvl"/>
        </dgm:presLayoutVars>
      </dgm:prSet>
      <dgm:spPr/>
    </dgm:pt>
    <dgm:pt modelId="{E2836509-CEF7-8F46-8823-1318A9A3A207}" type="pres">
      <dgm:prSet presAssocID="{64F6DF86-7610-9D4F-9CC4-C16C4DF1C3DE}" presName="composite" presStyleCnt="0"/>
      <dgm:spPr/>
    </dgm:pt>
    <dgm:pt modelId="{DC13B36E-0807-7143-B32A-4EF5383EB438}" type="pres">
      <dgm:prSet presAssocID="{64F6DF86-7610-9D4F-9CC4-C16C4DF1C3DE}" presName="bentUpArrow1" presStyleLbl="alignImgPlace1" presStyleIdx="0" presStyleCnt="2"/>
      <dgm:spPr/>
    </dgm:pt>
    <dgm:pt modelId="{D3A814BD-BD78-C744-8EB0-FC23DC2E6CFB}" type="pres">
      <dgm:prSet presAssocID="{64F6DF86-7610-9D4F-9CC4-C16C4DF1C3DE}" presName="ParentText" presStyleLbl="node1" presStyleIdx="0" presStyleCnt="3" custScaleX="124016" custScaleY="88573">
        <dgm:presLayoutVars>
          <dgm:chMax val="1"/>
          <dgm:chPref val="1"/>
          <dgm:bulletEnabled val="1"/>
        </dgm:presLayoutVars>
      </dgm:prSet>
      <dgm:spPr/>
    </dgm:pt>
    <dgm:pt modelId="{4C41A9E9-AB90-BE48-AC6E-49FDE197B8CE}" type="pres">
      <dgm:prSet presAssocID="{64F6DF86-7610-9D4F-9CC4-C16C4DF1C3DE}" presName="ChildText" presStyleLbl="revTx" presStyleIdx="0" presStyleCnt="3" custFlipHor="1" custScaleX="331515" custLinFactX="38001" custLinFactNeighborX="100000" custLinFactNeighborY="-3540">
        <dgm:presLayoutVars>
          <dgm:chMax val="0"/>
          <dgm:chPref val="0"/>
          <dgm:bulletEnabled val="1"/>
        </dgm:presLayoutVars>
      </dgm:prSet>
      <dgm:spPr/>
    </dgm:pt>
    <dgm:pt modelId="{4B78F62D-D87E-634C-B718-A83995CDA70C}" type="pres">
      <dgm:prSet presAssocID="{1935B598-BEDE-E549-BFAE-CCD53D81E995}" presName="sibTrans" presStyleCnt="0"/>
      <dgm:spPr/>
    </dgm:pt>
    <dgm:pt modelId="{5912ECBA-3507-0B41-91DC-DFB1381C66E0}" type="pres">
      <dgm:prSet presAssocID="{D59A5BB2-8382-F14B-9479-A8C1AFC7BDD3}" presName="composite" presStyleCnt="0"/>
      <dgm:spPr/>
    </dgm:pt>
    <dgm:pt modelId="{AEC1D6C6-EF12-824B-9375-EE2EBB26DFC8}" type="pres">
      <dgm:prSet presAssocID="{D59A5BB2-8382-F14B-9479-A8C1AFC7BDD3}" presName="bentUpArrow1" presStyleLbl="alignImgPlace1" presStyleIdx="1" presStyleCnt="2"/>
      <dgm:spPr/>
    </dgm:pt>
    <dgm:pt modelId="{F3FAE7BD-DA2E-8042-98B3-54B3EDCE456B}" type="pres">
      <dgm:prSet presAssocID="{D59A5BB2-8382-F14B-9479-A8C1AFC7BDD3}" presName="ParentText" presStyleLbl="node1" presStyleIdx="1" presStyleCnt="3" custScaleX="115533" custLinFactNeighborX="-43552" custLinFactNeighborY="-7555">
        <dgm:presLayoutVars>
          <dgm:chMax val="1"/>
          <dgm:chPref val="1"/>
          <dgm:bulletEnabled val="1"/>
        </dgm:presLayoutVars>
      </dgm:prSet>
      <dgm:spPr/>
    </dgm:pt>
    <dgm:pt modelId="{402FC9E9-EF65-1741-AA65-C74C729189B4}" type="pres">
      <dgm:prSet presAssocID="{D59A5BB2-8382-F14B-9479-A8C1AFC7BDD3}" presName="ChildText" presStyleLbl="revTx" presStyleIdx="1" presStyleCnt="3" custScaleX="353508" custScaleY="143706" custLinFactNeighborX="73757" custLinFactNeighborY="-15619">
        <dgm:presLayoutVars>
          <dgm:chMax val="0"/>
          <dgm:chPref val="0"/>
          <dgm:bulletEnabled val="1"/>
        </dgm:presLayoutVars>
      </dgm:prSet>
      <dgm:spPr/>
    </dgm:pt>
    <dgm:pt modelId="{6DAEDE81-C6A3-3143-A4CF-1ABB37316209}" type="pres">
      <dgm:prSet presAssocID="{252A8E5C-D00E-5B4A-8ACC-E815A8FE4617}" presName="sibTrans" presStyleCnt="0"/>
      <dgm:spPr/>
    </dgm:pt>
    <dgm:pt modelId="{F2D487C0-7F56-ED4C-8B5B-FA939690CEFC}" type="pres">
      <dgm:prSet presAssocID="{5F02ED81-E891-0C49-AE90-1B03ADE0C0D2}" presName="composite" presStyleCnt="0"/>
      <dgm:spPr/>
    </dgm:pt>
    <dgm:pt modelId="{27858846-E4B5-2241-8F9A-AA6B7FF0CD5E}" type="pres">
      <dgm:prSet presAssocID="{5F02ED81-E891-0C49-AE90-1B03ADE0C0D2}" presName="ParentText" presStyleLbl="node1" presStyleIdx="2" presStyleCnt="3" custScaleX="108471" custScaleY="93738" custLinFactNeighborX="-42118" custLinFactNeighborY="4879">
        <dgm:presLayoutVars>
          <dgm:chMax val="1"/>
          <dgm:chPref val="1"/>
          <dgm:bulletEnabled val="1"/>
        </dgm:presLayoutVars>
      </dgm:prSet>
      <dgm:spPr/>
    </dgm:pt>
    <dgm:pt modelId="{DB787443-6998-9949-AD69-63A3DFBD4CE2}" type="pres">
      <dgm:prSet presAssocID="{5F02ED81-E891-0C49-AE90-1B03ADE0C0D2}" presName="FinalChildText" presStyleLbl="revTx" presStyleIdx="2" presStyleCnt="3" custScaleX="202699" custLinFactNeighborX="-998" custLinFactNeighborY="-8979">
        <dgm:presLayoutVars>
          <dgm:chMax val="0"/>
          <dgm:chPref val="0"/>
          <dgm:bulletEnabled val="1"/>
        </dgm:presLayoutVars>
      </dgm:prSet>
      <dgm:spPr/>
    </dgm:pt>
  </dgm:ptLst>
  <dgm:cxnLst>
    <dgm:cxn modelId="{2BCC5305-1688-644C-87A5-C85CD35BADE7}" srcId="{D59A5BB2-8382-F14B-9479-A8C1AFC7BDD3}" destId="{A01B9C08-0B1B-9948-B268-F86E6437BF92}" srcOrd="0" destOrd="0" parTransId="{3BA3DAA5-E8B9-3E48-9CA2-2CDC911BE72A}" sibTransId="{61B7306F-FBFB-EB4D-A32A-2445A25F51E4}"/>
    <dgm:cxn modelId="{835DA134-CBD7-CC4D-8DB0-20BC17359879}" type="presOf" srcId="{0AA8287D-480F-E54E-8C48-558F2FBB46AD}" destId="{DB787443-6998-9949-AD69-63A3DFBD4CE2}" srcOrd="0" destOrd="0" presId="urn:microsoft.com/office/officeart/2005/8/layout/StepDownProcess"/>
    <dgm:cxn modelId="{20D4DE41-B99B-3B42-948A-7BA05235EB16}" type="presOf" srcId="{D9D3B79B-0D5F-6749-A955-08EA18142599}" destId="{4C41A9E9-AB90-BE48-AC6E-49FDE197B8CE}" srcOrd="0" destOrd="0" presId="urn:microsoft.com/office/officeart/2005/8/layout/StepDownProcess"/>
    <dgm:cxn modelId="{E9AF5549-B7F3-C847-B3C4-6577E8B7C099}" type="presOf" srcId="{A01B9C08-0B1B-9948-B268-F86E6437BF92}" destId="{402FC9E9-EF65-1741-AA65-C74C729189B4}" srcOrd="0" destOrd="0" presId="urn:microsoft.com/office/officeart/2005/8/layout/StepDownProcess"/>
    <dgm:cxn modelId="{7D05586B-9D66-AE48-9423-1F9BB38B6F62}" type="presOf" srcId="{D59A5BB2-8382-F14B-9479-A8C1AFC7BDD3}" destId="{F3FAE7BD-DA2E-8042-98B3-54B3EDCE456B}" srcOrd="0" destOrd="0" presId="urn:microsoft.com/office/officeart/2005/8/layout/StepDownProcess"/>
    <dgm:cxn modelId="{EC1E9D6F-F0BF-8041-A26A-1FFEB014CFDA}" srcId="{CF1902CA-1598-A24B-A2AA-A155C573244D}" destId="{D59A5BB2-8382-F14B-9479-A8C1AFC7BDD3}" srcOrd="1" destOrd="0" parTransId="{DF45DD2A-3382-F94A-A0C7-F5E2BF20380B}" sibTransId="{252A8E5C-D00E-5B4A-8ACC-E815A8FE4617}"/>
    <dgm:cxn modelId="{5E609475-D0A3-BD4E-8506-17EB7768AF59}" srcId="{CF1902CA-1598-A24B-A2AA-A155C573244D}" destId="{5F02ED81-E891-0C49-AE90-1B03ADE0C0D2}" srcOrd="2" destOrd="0" parTransId="{9BFE6A62-569E-A743-8A15-CAC5A1D4B31D}" sibTransId="{7156F75A-8AFC-9C43-8A99-92C6D2C79273}"/>
    <dgm:cxn modelId="{F7F5EB88-1B55-1A4C-9FB1-EE23B8B6DF1B}" srcId="{64F6DF86-7610-9D4F-9CC4-C16C4DF1C3DE}" destId="{D9D3B79B-0D5F-6749-A955-08EA18142599}" srcOrd="0" destOrd="0" parTransId="{359C6AA3-3F39-434B-8FE3-0C52E810DE96}" sibTransId="{CD84DC9A-92E3-B34B-8438-0DAD749C04DE}"/>
    <dgm:cxn modelId="{B3C27193-967A-E54A-9CAD-FB0231244A92}" srcId="{CF1902CA-1598-A24B-A2AA-A155C573244D}" destId="{64F6DF86-7610-9D4F-9CC4-C16C4DF1C3DE}" srcOrd="0" destOrd="0" parTransId="{C2DF9BC4-4784-3C41-B4C1-7E0A4FEBEBB4}" sibTransId="{1935B598-BEDE-E549-BFAE-CCD53D81E995}"/>
    <dgm:cxn modelId="{3352B7AF-ECC1-114A-B8C9-1F6B2780D6D5}" srcId="{5F02ED81-E891-0C49-AE90-1B03ADE0C0D2}" destId="{0AA8287D-480F-E54E-8C48-558F2FBB46AD}" srcOrd="0" destOrd="0" parTransId="{213C357C-10AB-2944-A8E5-D5EE294419F2}" sibTransId="{DC0729C9-E7CC-A141-8819-B5D80D2A4D20}"/>
    <dgm:cxn modelId="{B79B47C8-D1BF-CB44-8AF4-E55E7AD3C2F6}" type="presOf" srcId="{5F02ED81-E891-0C49-AE90-1B03ADE0C0D2}" destId="{27858846-E4B5-2241-8F9A-AA6B7FF0CD5E}" srcOrd="0" destOrd="0" presId="urn:microsoft.com/office/officeart/2005/8/layout/StepDownProcess"/>
    <dgm:cxn modelId="{DFA66FEE-FD6A-9C46-A574-91D1EFF81BED}" type="presOf" srcId="{CF1902CA-1598-A24B-A2AA-A155C573244D}" destId="{684DC04C-94E0-8641-892F-B9581530B2CE}" srcOrd="0" destOrd="0" presId="urn:microsoft.com/office/officeart/2005/8/layout/StepDownProcess"/>
    <dgm:cxn modelId="{638310EF-5177-9E4C-A8CA-89E81EEE48B5}" type="presOf" srcId="{64F6DF86-7610-9D4F-9CC4-C16C4DF1C3DE}" destId="{D3A814BD-BD78-C744-8EB0-FC23DC2E6CFB}" srcOrd="0" destOrd="0" presId="urn:microsoft.com/office/officeart/2005/8/layout/StepDownProcess"/>
    <dgm:cxn modelId="{4666BA41-6A8D-1846-B1E7-D1F6CC8843AE}" type="presParOf" srcId="{684DC04C-94E0-8641-892F-B9581530B2CE}" destId="{E2836509-CEF7-8F46-8823-1318A9A3A207}" srcOrd="0" destOrd="0" presId="urn:microsoft.com/office/officeart/2005/8/layout/StepDownProcess"/>
    <dgm:cxn modelId="{523EB735-D33D-6C43-892C-57504E1A8DD2}" type="presParOf" srcId="{E2836509-CEF7-8F46-8823-1318A9A3A207}" destId="{DC13B36E-0807-7143-B32A-4EF5383EB438}" srcOrd="0" destOrd="0" presId="urn:microsoft.com/office/officeart/2005/8/layout/StepDownProcess"/>
    <dgm:cxn modelId="{2F9196D6-3E45-0643-8371-3904E831E3EF}" type="presParOf" srcId="{E2836509-CEF7-8F46-8823-1318A9A3A207}" destId="{D3A814BD-BD78-C744-8EB0-FC23DC2E6CFB}" srcOrd="1" destOrd="0" presId="urn:microsoft.com/office/officeart/2005/8/layout/StepDownProcess"/>
    <dgm:cxn modelId="{1CF0F4DE-81F7-8840-BC40-10F89A533111}" type="presParOf" srcId="{E2836509-CEF7-8F46-8823-1318A9A3A207}" destId="{4C41A9E9-AB90-BE48-AC6E-49FDE197B8CE}" srcOrd="2" destOrd="0" presId="urn:microsoft.com/office/officeart/2005/8/layout/StepDownProcess"/>
    <dgm:cxn modelId="{CC5C9CA9-BF94-F24A-8689-9A42DD317F1A}" type="presParOf" srcId="{684DC04C-94E0-8641-892F-B9581530B2CE}" destId="{4B78F62D-D87E-634C-B718-A83995CDA70C}" srcOrd="1" destOrd="0" presId="urn:microsoft.com/office/officeart/2005/8/layout/StepDownProcess"/>
    <dgm:cxn modelId="{F0A9E61F-E71D-FD4C-A905-05073ABF5F17}" type="presParOf" srcId="{684DC04C-94E0-8641-892F-B9581530B2CE}" destId="{5912ECBA-3507-0B41-91DC-DFB1381C66E0}" srcOrd="2" destOrd="0" presId="urn:microsoft.com/office/officeart/2005/8/layout/StepDownProcess"/>
    <dgm:cxn modelId="{3A1BE3DD-D7B6-2B4F-AC84-C0F8B56BEAA9}" type="presParOf" srcId="{5912ECBA-3507-0B41-91DC-DFB1381C66E0}" destId="{AEC1D6C6-EF12-824B-9375-EE2EBB26DFC8}" srcOrd="0" destOrd="0" presId="urn:microsoft.com/office/officeart/2005/8/layout/StepDownProcess"/>
    <dgm:cxn modelId="{E4B18F1B-F8A4-DD41-9106-B5AFC686B338}" type="presParOf" srcId="{5912ECBA-3507-0B41-91DC-DFB1381C66E0}" destId="{F3FAE7BD-DA2E-8042-98B3-54B3EDCE456B}" srcOrd="1" destOrd="0" presId="urn:microsoft.com/office/officeart/2005/8/layout/StepDownProcess"/>
    <dgm:cxn modelId="{A366FFC6-FFDD-1546-8530-A73B69C9A489}" type="presParOf" srcId="{5912ECBA-3507-0B41-91DC-DFB1381C66E0}" destId="{402FC9E9-EF65-1741-AA65-C74C729189B4}" srcOrd="2" destOrd="0" presId="urn:microsoft.com/office/officeart/2005/8/layout/StepDownProcess"/>
    <dgm:cxn modelId="{F66959BC-8DD5-654D-9EFB-8168C7D6FC3A}" type="presParOf" srcId="{684DC04C-94E0-8641-892F-B9581530B2CE}" destId="{6DAEDE81-C6A3-3143-A4CF-1ABB37316209}" srcOrd="3" destOrd="0" presId="urn:microsoft.com/office/officeart/2005/8/layout/StepDownProcess"/>
    <dgm:cxn modelId="{3F7B8E75-DAD1-6540-A8B5-43209DA94C6D}" type="presParOf" srcId="{684DC04C-94E0-8641-892F-B9581530B2CE}" destId="{F2D487C0-7F56-ED4C-8B5B-FA939690CEFC}" srcOrd="4" destOrd="0" presId="urn:microsoft.com/office/officeart/2005/8/layout/StepDownProcess"/>
    <dgm:cxn modelId="{F54B4AB4-CF54-F64C-89D5-E4D5DA25E6F3}" type="presParOf" srcId="{F2D487C0-7F56-ED4C-8B5B-FA939690CEFC}" destId="{27858846-E4B5-2241-8F9A-AA6B7FF0CD5E}" srcOrd="0" destOrd="0" presId="urn:microsoft.com/office/officeart/2005/8/layout/StepDownProcess"/>
    <dgm:cxn modelId="{25C4F3D0-B5E1-6241-97A8-935C275A62D9}" type="presParOf" srcId="{F2D487C0-7F56-ED4C-8B5B-FA939690CEFC}" destId="{DB787443-6998-9949-AD69-63A3DFBD4CE2}"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BC4E6C-C8A6-9841-8487-A5642FAF64EB}"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it-IT"/>
        </a:p>
      </dgm:t>
    </dgm:pt>
    <dgm:pt modelId="{4BCF704D-DCCB-5748-BC38-31B04842E74D}">
      <dgm:prSet phldrT="[Testo]" custT="1"/>
      <dgm:spPr/>
      <dgm:t>
        <a:bodyPr/>
        <a:lstStyle/>
        <a:p>
          <a:r>
            <a:rPr lang="en-GB" sz="1800" noProof="0" dirty="0"/>
            <a:t>The Romani community (65%)</a:t>
          </a:r>
        </a:p>
      </dgm:t>
    </dgm:pt>
    <dgm:pt modelId="{61E3D162-33A6-5545-8EC6-BE5B4D472AE9}" type="parTrans" cxnId="{DFEFCE90-40F6-5747-BA3E-297A67841DEC}">
      <dgm:prSet/>
      <dgm:spPr/>
      <dgm:t>
        <a:bodyPr/>
        <a:lstStyle/>
        <a:p>
          <a:endParaRPr lang="it-IT"/>
        </a:p>
      </dgm:t>
    </dgm:pt>
    <dgm:pt modelId="{151D20C4-B672-5247-BA57-551CB8488D42}" type="sibTrans" cxnId="{DFEFCE90-40F6-5747-BA3E-297A67841DEC}">
      <dgm:prSet/>
      <dgm:spPr/>
      <dgm:t>
        <a:bodyPr/>
        <a:lstStyle/>
        <a:p>
          <a:endParaRPr lang="it-IT"/>
        </a:p>
      </dgm:t>
    </dgm:pt>
    <dgm:pt modelId="{C22CE68C-4481-EB45-A6C2-F667E7E76353}">
      <dgm:prSet phldrT="[Testo]" custT="1"/>
      <dgm:spPr/>
      <dgm:t>
        <a:bodyPr/>
        <a:lstStyle/>
        <a:p>
          <a:r>
            <a:rPr lang="en-GB" sz="1800" noProof="0" dirty="0"/>
            <a:t>Skin colour (61%)</a:t>
          </a:r>
        </a:p>
      </dgm:t>
    </dgm:pt>
    <dgm:pt modelId="{92582693-1816-3246-8CD4-386A04C73BD4}" type="parTrans" cxnId="{53F2FE8B-5178-C845-A0C8-531ADDBCD3B9}">
      <dgm:prSet/>
      <dgm:spPr/>
      <dgm:t>
        <a:bodyPr/>
        <a:lstStyle/>
        <a:p>
          <a:endParaRPr lang="it-IT"/>
        </a:p>
      </dgm:t>
    </dgm:pt>
    <dgm:pt modelId="{E8502ECE-F484-7545-B92F-EEC6D82B469E}" type="sibTrans" cxnId="{53F2FE8B-5178-C845-A0C8-531ADDBCD3B9}">
      <dgm:prSet/>
      <dgm:spPr/>
      <dgm:t>
        <a:bodyPr/>
        <a:lstStyle/>
        <a:p>
          <a:endParaRPr lang="it-IT"/>
        </a:p>
      </dgm:t>
    </dgm:pt>
    <dgm:pt modelId="{815567B0-B571-4249-8F5B-1361A660A822}">
      <dgm:prSet phldrT="[Testo]" custT="1"/>
      <dgm:spPr/>
      <dgm:t>
        <a:bodyPr/>
        <a:lstStyle/>
        <a:p>
          <a:r>
            <a:rPr lang="en-GB" sz="1800" noProof="0" dirty="0"/>
            <a:t>Ethnic origin (60%)</a:t>
          </a:r>
        </a:p>
      </dgm:t>
    </dgm:pt>
    <dgm:pt modelId="{D832037B-999A-C648-AEB0-031D3A1C6AC9}" type="parTrans" cxnId="{BF5683B6-E7DC-9146-8769-303EFFECCE39}">
      <dgm:prSet/>
      <dgm:spPr/>
      <dgm:t>
        <a:bodyPr/>
        <a:lstStyle/>
        <a:p>
          <a:endParaRPr lang="it-IT"/>
        </a:p>
      </dgm:t>
    </dgm:pt>
    <dgm:pt modelId="{EFE111F5-9D17-DC40-848C-261098452FEB}" type="sibTrans" cxnId="{BF5683B6-E7DC-9146-8769-303EFFECCE39}">
      <dgm:prSet/>
      <dgm:spPr/>
      <dgm:t>
        <a:bodyPr/>
        <a:lstStyle/>
        <a:p>
          <a:endParaRPr lang="it-IT"/>
        </a:p>
      </dgm:t>
    </dgm:pt>
    <dgm:pt modelId="{28EEBEE6-946C-2F44-A270-8A8ED9D770AA}">
      <dgm:prSet custT="1"/>
      <dgm:spPr/>
      <dgm:t>
        <a:bodyPr/>
        <a:lstStyle/>
        <a:p>
          <a:r>
            <a:rPr lang="en-GB" sz="1800" noProof="0" dirty="0"/>
            <a:t>Gender identity (being transgender, 57%)</a:t>
          </a:r>
        </a:p>
      </dgm:t>
    </dgm:pt>
    <dgm:pt modelId="{16BA3D20-6299-E04D-B540-2C36F8B294A1}" type="parTrans" cxnId="{E8979500-59C0-1E49-9DA2-6CECC2359E99}">
      <dgm:prSet/>
      <dgm:spPr/>
      <dgm:t>
        <a:bodyPr/>
        <a:lstStyle/>
        <a:p>
          <a:endParaRPr lang="it-IT"/>
        </a:p>
      </dgm:t>
    </dgm:pt>
    <dgm:pt modelId="{19BC24D1-202B-104E-B6AB-BD81CB95002D}" type="sibTrans" cxnId="{E8979500-59C0-1E49-9DA2-6CECC2359E99}">
      <dgm:prSet/>
      <dgm:spPr/>
      <dgm:t>
        <a:bodyPr/>
        <a:lstStyle/>
        <a:p>
          <a:endParaRPr lang="it-IT"/>
        </a:p>
      </dgm:t>
    </dgm:pt>
    <dgm:pt modelId="{57B521F8-D7DD-3D43-8F1D-913A602925D5}">
      <dgm:prSet custT="1"/>
      <dgm:spPr/>
      <dgm:t>
        <a:bodyPr/>
        <a:lstStyle/>
        <a:p>
          <a:r>
            <a:rPr lang="en-GB" sz="1800" noProof="0" dirty="0"/>
            <a:t>Sexual orientation (54%)</a:t>
          </a:r>
        </a:p>
      </dgm:t>
    </dgm:pt>
    <dgm:pt modelId="{B639F3BB-1092-BD48-A36C-5C3E919A1511}" type="parTrans" cxnId="{03B45886-AC3D-E14B-8221-5FDDF3A71AF5}">
      <dgm:prSet/>
      <dgm:spPr/>
      <dgm:t>
        <a:bodyPr/>
        <a:lstStyle/>
        <a:p>
          <a:endParaRPr lang="it-IT"/>
        </a:p>
      </dgm:t>
    </dgm:pt>
    <dgm:pt modelId="{11669F80-4828-1A42-8F80-AB9DF760F421}" type="sibTrans" cxnId="{03B45886-AC3D-E14B-8221-5FDDF3A71AF5}">
      <dgm:prSet/>
      <dgm:spPr/>
      <dgm:t>
        <a:bodyPr/>
        <a:lstStyle/>
        <a:p>
          <a:endParaRPr lang="it-IT"/>
        </a:p>
      </dgm:t>
    </dgm:pt>
    <dgm:pt modelId="{78869C50-EDCE-E343-B699-947E46C0FAF8}" type="pres">
      <dgm:prSet presAssocID="{92BC4E6C-C8A6-9841-8487-A5642FAF64EB}" presName="linear" presStyleCnt="0">
        <dgm:presLayoutVars>
          <dgm:dir/>
          <dgm:animLvl val="lvl"/>
          <dgm:resizeHandles val="exact"/>
        </dgm:presLayoutVars>
      </dgm:prSet>
      <dgm:spPr/>
    </dgm:pt>
    <dgm:pt modelId="{42AFA060-A00D-EA42-A024-A1E111179F89}" type="pres">
      <dgm:prSet presAssocID="{4BCF704D-DCCB-5748-BC38-31B04842E74D}" presName="parentLin" presStyleCnt="0"/>
      <dgm:spPr/>
    </dgm:pt>
    <dgm:pt modelId="{E118A21D-F973-6540-9138-8E719F11E7CC}" type="pres">
      <dgm:prSet presAssocID="{4BCF704D-DCCB-5748-BC38-31B04842E74D}" presName="parentLeftMargin" presStyleLbl="node1" presStyleIdx="0" presStyleCnt="5"/>
      <dgm:spPr/>
    </dgm:pt>
    <dgm:pt modelId="{31B02158-F787-2D4E-8ED4-9F4C610E52B2}" type="pres">
      <dgm:prSet presAssocID="{4BCF704D-DCCB-5748-BC38-31B04842E74D}" presName="parentText" presStyleLbl="node1" presStyleIdx="0" presStyleCnt="5">
        <dgm:presLayoutVars>
          <dgm:chMax val="0"/>
          <dgm:bulletEnabled val="1"/>
        </dgm:presLayoutVars>
      </dgm:prSet>
      <dgm:spPr/>
    </dgm:pt>
    <dgm:pt modelId="{3815F35D-AE06-A847-92A1-70CE768618C4}" type="pres">
      <dgm:prSet presAssocID="{4BCF704D-DCCB-5748-BC38-31B04842E74D}" presName="negativeSpace" presStyleCnt="0"/>
      <dgm:spPr/>
    </dgm:pt>
    <dgm:pt modelId="{A336E3D8-AE3B-E641-9DE0-00D027952D2A}" type="pres">
      <dgm:prSet presAssocID="{4BCF704D-DCCB-5748-BC38-31B04842E74D}" presName="childText" presStyleLbl="conFgAcc1" presStyleIdx="0" presStyleCnt="5">
        <dgm:presLayoutVars>
          <dgm:bulletEnabled val="1"/>
        </dgm:presLayoutVars>
      </dgm:prSet>
      <dgm:spPr/>
    </dgm:pt>
    <dgm:pt modelId="{6851AC6B-10F8-AC41-9F6A-C957A0640E55}" type="pres">
      <dgm:prSet presAssocID="{151D20C4-B672-5247-BA57-551CB8488D42}" presName="spaceBetweenRectangles" presStyleCnt="0"/>
      <dgm:spPr/>
    </dgm:pt>
    <dgm:pt modelId="{CFC887BD-3EF7-F747-9351-3D5183D4EFB6}" type="pres">
      <dgm:prSet presAssocID="{C22CE68C-4481-EB45-A6C2-F667E7E76353}" presName="parentLin" presStyleCnt="0"/>
      <dgm:spPr/>
    </dgm:pt>
    <dgm:pt modelId="{30D75139-D363-B34E-9A40-C8A44572D466}" type="pres">
      <dgm:prSet presAssocID="{C22CE68C-4481-EB45-A6C2-F667E7E76353}" presName="parentLeftMargin" presStyleLbl="node1" presStyleIdx="0" presStyleCnt="5"/>
      <dgm:spPr/>
    </dgm:pt>
    <dgm:pt modelId="{134F53F7-12BF-EC43-B9FD-9D317BD58D9C}" type="pres">
      <dgm:prSet presAssocID="{C22CE68C-4481-EB45-A6C2-F667E7E76353}" presName="parentText" presStyleLbl="node1" presStyleIdx="1" presStyleCnt="5">
        <dgm:presLayoutVars>
          <dgm:chMax val="0"/>
          <dgm:bulletEnabled val="1"/>
        </dgm:presLayoutVars>
      </dgm:prSet>
      <dgm:spPr/>
    </dgm:pt>
    <dgm:pt modelId="{755CBC58-FE5E-034E-8DC4-B32E085F316F}" type="pres">
      <dgm:prSet presAssocID="{C22CE68C-4481-EB45-A6C2-F667E7E76353}" presName="negativeSpace" presStyleCnt="0"/>
      <dgm:spPr/>
    </dgm:pt>
    <dgm:pt modelId="{08946503-E4B0-9044-BCF0-F2ED0A2826E5}" type="pres">
      <dgm:prSet presAssocID="{C22CE68C-4481-EB45-A6C2-F667E7E76353}" presName="childText" presStyleLbl="conFgAcc1" presStyleIdx="1" presStyleCnt="5">
        <dgm:presLayoutVars>
          <dgm:bulletEnabled val="1"/>
        </dgm:presLayoutVars>
      </dgm:prSet>
      <dgm:spPr/>
    </dgm:pt>
    <dgm:pt modelId="{9D71D7C5-315E-2948-B525-81FBA04A026D}" type="pres">
      <dgm:prSet presAssocID="{E8502ECE-F484-7545-B92F-EEC6D82B469E}" presName="spaceBetweenRectangles" presStyleCnt="0"/>
      <dgm:spPr/>
    </dgm:pt>
    <dgm:pt modelId="{6ABCBCC9-4F92-144E-A0FF-C24D0618BB57}" type="pres">
      <dgm:prSet presAssocID="{815567B0-B571-4249-8F5B-1361A660A822}" presName="parentLin" presStyleCnt="0"/>
      <dgm:spPr/>
    </dgm:pt>
    <dgm:pt modelId="{A66A2602-E64A-984A-8ABF-FA2DF1890CD8}" type="pres">
      <dgm:prSet presAssocID="{815567B0-B571-4249-8F5B-1361A660A822}" presName="parentLeftMargin" presStyleLbl="node1" presStyleIdx="1" presStyleCnt="5"/>
      <dgm:spPr/>
    </dgm:pt>
    <dgm:pt modelId="{8F32BEF8-74ED-BC4C-B3C6-757A63528F9A}" type="pres">
      <dgm:prSet presAssocID="{815567B0-B571-4249-8F5B-1361A660A822}" presName="parentText" presStyleLbl="node1" presStyleIdx="2" presStyleCnt="5">
        <dgm:presLayoutVars>
          <dgm:chMax val="0"/>
          <dgm:bulletEnabled val="1"/>
        </dgm:presLayoutVars>
      </dgm:prSet>
      <dgm:spPr/>
    </dgm:pt>
    <dgm:pt modelId="{5DBE69D2-A5CC-944C-9E33-FD330BFB8764}" type="pres">
      <dgm:prSet presAssocID="{815567B0-B571-4249-8F5B-1361A660A822}" presName="negativeSpace" presStyleCnt="0"/>
      <dgm:spPr/>
    </dgm:pt>
    <dgm:pt modelId="{F0300336-3CAB-1246-A774-AB8C34016AA8}" type="pres">
      <dgm:prSet presAssocID="{815567B0-B571-4249-8F5B-1361A660A822}" presName="childText" presStyleLbl="conFgAcc1" presStyleIdx="2" presStyleCnt="5">
        <dgm:presLayoutVars>
          <dgm:bulletEnabled val="1"/>
        </dgm:presLayoutVars>
      </dgm:prSet>
      <dgm:spPr/>
    </dgm:pt>
    <dgm:pt modelId="{F9E1690E-151E-0444-B1D4-22B42C33B196}" type="pres">
      <dgm:prSet presAssocID="{EFE111F5-9D17-DC40-848C-261098452FEB}" presName="spaceBetweenRectangles" presStyleCnt="0"/>
      <dgm:spPr/>
    </dgm:pt>
    <dgm:pt modelId="{4B480A47-4F9B-BA41-8A06-FDE1F6E91AC7}" type="pres">
      <dgm:prSet presAssocID="{28EEBEE6-946C-2F44-A270-8A8ED9D770AA}" presName="parentLin" presStyleCnt="0"/>
      <dgm:spPr/>
    </dgm:pt>
    <dgm:pt modelId="{93D3B765-1CC1-4F4B-9918-023B9C0F26AA}" type="pres">
      <dgm:prSet presAssocID="{28EEBEE6-946C-2F44-A270-8A8ED9D770AA}" presName="parentLeftMargin" presStyleLbl="node1" presStyleIdx="2" presStyleCnt="5"/>
      <dgm:spPr/>
    </dgm:pt>
    <dgm:pt modelId="{B2F7B19F-A084-E348-82F0-00FF1EFF81AD}" type="pres">
      <dgm:prSet presAssocID="{28EEBEE6-946C-2F44-A270-8A8ED9D770AA}" presName="parentText" presStyleLbl="node1" presStyleIdx="3" presStyleCnt="5">
        <dgm:presLayoutVars>
          <dgm:chMax val="0"/>
          <dgm:bulletEnabled val="1"/>
        </dgm:presLayoutVars>
      </dgm:prSet>
      <dgm:spPr/>
    </dgm:pt>
    <dgm:pt modelId="{8DB047E0-2AE2-1145-B3DC-6235C97B5332}" type="pres">
      <dgm:prSet presAssocID="{28EEBEE6-946C-2F44-A270-8A8ED9D770AA}" presName="negativeSpace" presStyleCnt="0"/>
      <dgm:spPr/>
    </dgm:pt>
    <dgm:pt modelId="{DA3D843F-CB71-5641-896E-2067B5F56B53}" type="pres">
      <dgm:prSet presAssocID="{28EEBEE6-946C-2F44-A270-8A8ED9D770AA}" presName="childText" presStyleLbl="conFgAcc1" presStyleIdx="3" presStyleCnt="5">
        <dgm:presLayoutVars>
          <dgm:bulletEnabled val="1"/>
        </dgm:presLayoutVars>
      </dgm:prSet>
      <dgm:spPr/>
    </dgm:pt>
    <dgm:pt modelId="{BFB0A490-322A-8C41-8ABF-B0D06B15BED6}" type="pres">
      <dgm:prSet presAssocID="{19BC24D1-202B-104E-B6AB-BD81CB95002D}" presName="spaceBetweenRectangles" presStyleCnt="0"/>
      <dgm:spPr/>
    </dgm:pt>
    <dgm:pt modelId="{09D28392-4040-7F46-9DF7-D7C98886277F}" type="pres">
      <dgm:prSet presAssocID="{57B521F8-D7DD-3D43-8F1D-913A602925D5}" presName="parentLin" presStyleCnt="0"/>
      <dgm:spPr/>
    </dgm:pt>
    <dgm:pt modelId="{16B85002-1F55-F04F-9EE2-7F64F332A8EB}" type="pres">
      <dgm:prSet presAssocID="{57B521F8-D7DD-3D43-8F1D-913A602925D5}" presName="parentLeftMargin" presStyleLbl="node1" presStyleIdx="3" presStyleCnt="5"/>
      <dgm:spPr/>
    </dgm:pt>
    <dgm:pt modelId="{0C872B0F-EBB6-CA41-9E71-2FBDC4D4C7F7}" type="pres">
      <dgm:prSet presAssocID="{57B521F8-D7DD-3D43-8F1D-913A602925D5}" presName="parentText" presStyleLbl="node1" presStyleIdx="4" presStyleCnt="5">
        <dgm:presLayoutVars>
          <dgm:chMax val="0"/>
          <dgm:bulletEnabled val="1"/>
        </dgm:presLayoutVars>
      </dgm:prSet>
      <dgm:spPr/>
    </dgm:pt>
    <dgm:pt modelId="{704C5B48-F3E5-AF49-A5E3-FC103FBA8C19}" type="pres">
      <dgm:prSet presAssocID="{57B521F8-D7DD-3D43-8F1D-913A602925D5}" presName="negativeSpace" presStyleCnt="0"/>
      <dgm:spPr/>
    </dgm:pt>
    <dgm:pt modelId="{0B614404-03A2-A94B-B21A-CDF14A7F21BD}" type="pres">
      <dgm:prSet presAssocID="{57B521F8-D7DD-3D43-8F1D-913A602925D5}" presName="childText" presStyleLbl="conFgAcc1" presStyleIdx="4" presStyleCnt="5">
        <dgm:presLayoutVars>
          <dgm:bulletEnabled val="1"/>
        </dgm:presLayoutVars>
      </dgm:prSet>
      <dgm:spPr/>
    </dgm:pt>
  </dgm:ptLst>
  <dgm:cxnLst>
    <dgm:cxn modelId="{E8979500-59C0-1E49-9DA2-6CECC2359E99}" srcId="{92BC4E6C-C8A6-9841-8487-A5642FAF64EB}" destId="{28EEBEE6-946C-2F44-A270-8A8ED9D770AA}" srcOrd="3" destOrd="0" parTransId="{16BA3D20-6299-E04D-B540-2C36F8B294A1}" sibTransId="{19BC24D1-202B-104E-B6AB-BD81CB95002D}"/>
    <dgm:cxn modelId="{99B69B00-84F6-7C46-BC89-1CAC711CE3D5}" type="presOf" srcId="{4BCF704D-DCCB-5748-BC38-31B04842E74D}" destId="{31B02158-F787-2D4E-8ED4-9F4C610E52B2}" srcOrd="1" destOrd="0" presId="urn:microsoft.com/office/officeart/2005/8/layout/list1"/>
    <dgm:cxn modelId="{71247D03-713D-684C-B9AC-03A6BB2882A0}" type="presOf" srcId="{28EEBEE6-946C-2F44-A270-8A8ED9D770AA}" destId="{B2F7B19F-A084-E348-82F0-00FF1EFF81AD}" srcOrd="1" destOrd="0" presId="urn:microsoft.com/office/officeart/2005/8/layout/list1"/>
    <dgm:cxn modelId="{34CD2904-968F-5142-B3B6-2BEE47DBB07C}" type="presOf" srcId="{92BC4E6C-C8A6-9841-8487-A5642FAF64EB}" destId="{78869C50-EDCE-E343-B699-947E46C0FAF8}" srcOrd="0" destOrd="0" presId="urn:microsoft.com/office/officeart/2005/8/layout/list1"/>
    <dgm:cxn modelId="{03BAB80D-A08E-8E40-B80D-AFE169AFFAF2}" type="presOf" srcId="{815567B0-B571-4249-8F5B-1361A660A822}" destId="{8F32BEF8-74ED-BC4C-B3C6-757A63528F9A}" srcOrd="1" destOrd="0" presId="urn:microsoft.com/office/officeart/2005/8/layout/list1"/>
    <dgm:cxn modelId="{BB65B346-FD42-9F4B-AD8A-9D069CA08E11}" type="presOf" srcId="{57B521F8-D7DD-3D43-8F1D-913A602925D5}" destId="{0C872B0F-EBB6-CA41-9E71-2FBDC4D4C7F7}" srcOrd="1" destOrd="0" presId="urn:microsoft.com/office/officeart/2005/8/layout/list1"/>
    <dgm:cxn modelId="{BB12336C-E98C-E940-93A5-6CB33BD265EB}" type="presOf" srcId="{815567B0-B571-4249-8F5B-1361A660A822}" destId="{A66A2602-E64A-984A-8ABF-FA2DF1890CD8}" srcOrd="0" destOrd="0" presId="urn:microsoft.com/office/officeart/2005/8/layout/list1"/>
    <dgm:cxn modelId="{8DB55450-A32A-B44F-8985-38BA50D0C43E}" type="presOf" srcId="{28EEBEE6-946C-2F44-A270-8A8ED9D770AA}" destId="{93D3B765-1CC1-4F4B-9918-023B9C0F26AA}" srcOrd="0" destOrd="0" presId="urn:microsoft.com/office/officeart/2005/8/layout/list1"/>
    <dgm:cxn modelId="{6C8A2581-A770-C44B-84CF-F358141F0520}" type="presOf" srcId="{4BCF704D-DCCB-5748-BC38-31B04842E74D}" destId="{E118A21D-F973-6540-9138-8E719F11E7CC}" srcOrd="0" destOrd="0" presId="urn:microsoft.com/office/officeart/2005/8/layout/list1"/>
    <dgm:cxn modelId="{03B45886-AC3D-E14B-8221-5FDDF3A71AF5}" srcId="{92BC4E6C-C8A6-9841-8487-A5642FAF64EB}" destId="{57B521F8-D7DD-3D43-8F1D-913A602925D5}" srcOrd="4" destOrd="0" parTransId="{B639F3BB-1092-BD48-A36C-5C3E919A1511}" sibTransId="{11669F80-4828-1A42-8F80-AB9DF760F421}"/>
    <dgm:cxn modelId="{53F2FE8B-5178-C845-A0C8-531ADDBCD3B9}" srcId="{92BC4E6C-C8A6-9841-8487-A5642FAF64EB}" destId="{C22CE68C-4481-EB45-A6C2-F667E7E76353}" srcOrd="1" destOrd="0" parTransId="{92582693-1816-3246-8CD4-386A04C73BD4}" sibTransId="{E8502ECE-F484-7545-B92F-EEC6D82B469E}"/>
    <dgm:cxn modelId="{DFEFCE90-40F6-5747-BA3E-297A67841DEC}" srcId="{92BC4E6C-C8A6-9841-8487-A5642FAF64EB}" destId="{4BCF704D-DCCB-5748-BC38-31B04842E74D}" srcOrd="0" destOrd="0" parTransId="{61E3D162-33A6-5545-8EC6-BE5B4D472AE9}" sibTransId="{151D20C4-B672-5247-BA57-551CB8488D42}"/>
    <dgm:cxn modelId="{E59EA89C-81A9-9D4C-B5E9-C45840E88D0C}" type="presOf" srcId="{C22CE68C-4481-EB45-A6C2-F667E7E76353}" destId="{134F53F7-12BF-EC43-B9FD-9D317BD58D9C}" srcOrd="1" destOrd="0" presId="urn:microsoft.com/office/officeart/2005/8/layout/list1"/>
    <dgm:cxn modelId="{C3AC82B0-98E4-B841-AD30-324AD13BFB91}" type="presOf" srcId="{C22CE68C-4481-EB45-A6C2-F667E7E76353}" destId="{30D75139-D363-B34E-9A40-C8A44572D466}" srcOrd="0" destOrd="0" presId="urn:microsoft.com/office/officeart/2005/8/layout/list1"/>
    <dgm:cxn modelId="{BF5683B6-E7DC-9146-8769-303EFFECCE39}" srcId="{92BC4E6C-C8A6-9841-8487-A5642FAF64EB}" destId="{815567B0-B571-4249-8F5B-1361A660A822}" srcOrd="2" destOrd="0" parTransId="{D832037B-999A-C648-AEB0-031D3A1C6AC9}" sibTransId="{EFE111F5-9D17-DC40-848C-261098452FEB}"/>
    <dgm:cxn modelId="{019712D0-0E7C-9C4A-920D-7E534AD51185}" type="presOf" srcId="{57B521F8-D7DD-3D43-8F1D-913A602925D5}" destId="{16B85002-1F55-F04F-9EE2-7F64F332A8EB}" srcOrd="0" destOrd="0" presId="urn:microsoft.com/office/officeart/2005/8/layout/list1"/>
    <dgm:cxn modelId="{4B019C73-9CC6-0848-B3AD-2E7ECEDAFAA7}" type="presParOf" srcId="{78869C50-EDCE-E343-B699-947E46C0FAF8}" destId="{42AFA060-A00D-EA42-A024-A1E111179F89}" srcOrd="0" destOrd="0" presId="urn:microsoft.com/office/officeart/2005/8/layout/list1"/>
    <dgm:cxn modelId="{E939730F-EBA6-8D41-8D44-335F6CF27E16}" type="presParOf" srcId="{42AFA060-A00D-EA42-A024-A1E111179F89}" destId="{E118A21D-F973-6540-9138-8E719F11E7CC}" srcOrd="0" destOrd="0" presId="urn:microsoft.com/office/officeart/2005/8/layout/list1"/>
    <dgm:cxn modelId="{20475514-A2FB-7346-AF1F-54891B9F390F}" type="presParOf" srcId="{42AFA060-A00D-EA42-A024-A1E111179F89}" destId="{31B02158-F787-2D4E-8ED4-9F4C610E52B2}" srcOrd="1" destOrd="0" presId="urn:microsoft.com/office/officeart/2005/8/layout/list1"/>
    <dgm:cxn modelId="{42925B30-F7D8-DE43-B252-D81F82C5A9C7}" type="presParOf" srcId="{78869C50-EDCE-E343-B699-947E46C0FAF8}" destId="{3815F35D-AE06-A847-92A1-70CE768618C4}" srcOrd="1" destOrd="0" presId="urn:microsoft.com/office/officeart/2005/8/layout/list1"/>
    <dgm:cxn modelId="{BD98309E-2408-114F-A507-F02483E5DC3C}" type="presParOf" srcId="{78869C50-EDCE-E343-B699-947E46C0FAF8}" destId="{A336E3D8-AE3B-E641-9DE0-00D027952D2A}" srcOrd="2" destOrd="0" presId="urn:microsoft.com/office/officeart/2005/8/layout/list1"/>
    <dgm:cxn modelId="{6BE61517-B4B8-7444-9736-2BB82FFDA2C0}" type="presParOf" srcId="{78869C50-EDCE-E343-B699-947E46C0FAF8}" destId="{6851AC6B-10F8-AC41-9F6A-C957A0640E55}" srcOrd="3" destOrd="0" presId="urn:microsoft.com/office/officeart/2005/8/layout/list1"/>
    <dgm:cxn modelId="{7155AB9F-BF26-4849-AB47-DD745D590339}" type="presParOf" srcId="{78869C50-EDCE-E343-B699-947E46C0FAF8}" destId="{CFC887BD-3EF7-F747-9351-3D5183D4EFB6}" srcOrd="4" destOrd="0" presId="urn:microsoft.com/office/officeart/2005/8/layout/list1"/>
    <dgm:cxn modelId="{B74F42E5-46DE-A54F-B3D6-FB3EE97D3FFD}" type="presParOf" srcId="{CFC887BD-3EF7-F747-9351-3D5183D4EFB6}" destId="{30D75139-D363-B34E-9A40-C8A44572D466}" srcOrd="0" destOrd="0" presId="urn:microsoft.com/office/officeart/2005/8/layout/list1"/>
    <dgm:cxn modelId="{2BC42F7D-B261-5941-A07E-2B64AD5F6FCF}" type="presParOf" srcId="{CFC887BD-3EF7-F747-9351-3D5183D4EFB6}" destId="{134F53F7-12BF-EC43-B9FD-9D317BD58D9C}" srcOrd="1" destOrd="0" presId="urn:microsoft.com/office/officeart/2005/8/layout/list1"/>
    <dgm:cxn modelId="{8A9E5272-F699-A545-BE1A-21F36ADD8368}" type="presParOf" srcId="{78869C50-EDCE-E343-B699-947E46C0FAF8}" destId="{755CBC58-FE5E-034E-8DC4-B32E085F316F}" srcOrd="5" destOrd="0" presId="urn:microsoft.com/office/officeart/2005/8/layout/list1"/>
    <dgm:cxn modelId="{D13F8CCA-E2C4-3E4E-8C4F-FA1520747D43}" type="presParOf" srcId="{78869C50-EDCE-E343-B699-947E46C0FAF8}" destId="{08946503-E4B0-9044-BCF0-F2ED0A2826E5}" srcOrd="6" destOrd="0" presId="urn:microsoft.com/office/officeart/2005/8/layout/list1"/>
    <dgm:cxn modelId="{3D16227C-8518-7E46-ACE3-D3439B898FB1}" type="presParOf" srcId="{78869C50-EDCE-E343-B699-947E46C0FAF8}" destId="{9D71D7C5-315E-2948-B525-81FBA04A026D}" srcOrd="7" destOrd="0" presId="urn:microsoft.com/office/officeart/2005/8/layout/list1"/>
    <dgm:cxn modelId="{5E0F5AE7-00B8-D344-9EA7-5528384D2ADD}" type="presParOf" srcId="{78869C50-EDCE-E343-B699-947E46C0FAF8}" destId="{6ABCBCC9-4F92-144E-A0FF-C24D0618BB57}" srcOrd="8" destOrd="0" presId="urn:microsoft.com/office/officeart/2005/8/layout/list1"/>
    <dgm:cxn modelId="{F9849321-D2CB-5244-89A9-71809D01A4CA}" type="presParOf" srcId="{6ABCBCC9-4F92-144E-A0FF-C24D0618BB57}" destId="{A66A2602-E64A-984A-8ABF-FA2DF1890CD8}" srcOrd="0" destOrd="0" presId="urn:microsoft.com/office/officeart/2005/8/layout/list1"/>
    <dgm:cxn modelId="{13E9A25F-9BAE-054C-BFCF-A8FCAF5EEBDD}" type="presParOf" srcId="{6ABCBCC9-4F92-144E-A0FF-C24D0618BB57}" destId="{8F32BEF8-74ED-BC4C-B3C6-757A63528F9A}" srcOrd="1" destOrd="0" presId="urn:microsoft.com/office/officeart/2005/8/layout/list1"/>
    <dgm:cxn modelId="{720E2C29-96DF-6B44-96D4-F271DEEE160A}" type="presParOf" srcId="{78869C50-EDCE-E343-B699-947E46C0FAF8}" destId="{5DBE69D2-A5CC-944C-9E33-FD330BFB8764}" srcOrd="9" destOrd="0" presId="urn:microsoft.com/office/officeart/2005/8/layout/list1"/>
    <dgm:cxn modelId="{D89183E3-FB0C-2044-9E17-14B721F10773}" type="presParOf" srcId="{78869C50-EDCE-E343-B699-947E46C0FAF8}" destId="{F0300336-3CAB-1246-A774-AB8C34016AA8}" srcOrd="10" destOrd="0" presId="urn:microsoft.com/office/officeart/2005/8/layout/list1"/>
    <dgm:cxn modelId="{A8CCC8A3-82EE-0340-8E86-113EB132D9FA}" type="presParOf" srcId="{78869C50-EDCE-E343-B699-947E46C0FAF8}" destId="{F9E1690E-151E-0444-B1D4-22B42C33B196}" srcOrd="11" destOrd="0" presId="urn:microsoft.com/office/officeart/2005/8/layout/list1"/>
    <dgm:cxn modelId="{18B691A6-9C98-D948-B2B6-F423DDC1B05B}" type="presParOf" srcId="{78869C50-EDCE-E343-B699-947E46C0FAF8}" destId="{4B480A47-4F9B-BA41-8A06-FDE1F6E91AC7}" srcOrd="12" destOrd="0" presId="urn:microsoft.com/office/officeart/2005/8/layout/list1"/>
    <dgm:cxn modelId="{5582CF58-5B73-D849-86D6-D781090FF374}" type="presParOf" srcId="{4B480A47-4F9B-BA41-8A06-FDE1F6E91AC7}" destId="{93D3B765-1CC1-4F4B-9918-023B9C0F26AA}" srcOrd="0" destOrd="0" presId="urn:microsoft.com/office/officeart/2005/8/layout/list1"/>
    <dgm:cxn modelId="{F0D5E857-DCBF-C34D-810C-B73D8FD5D451}" type="presParOf" srcId="{4B480A47-4F9B-BA41-8A06-FDE1F6E91AC7}" destId="{B2F7B19F-A084-E348-82F0-00FF1EFF81AD}" srcOrd="1" destOrd="0" presId="urn:microsoft.com/office/officeart/2005/8/layout/list1"/>
    <dgm:cxn modelId="{5CCEB8BD-4A06-234C-B38B-392A47DCD678}" type="presParOf" srcId="{78869C50-EDCE-E343-B699-947E46C0FAF8}" destId="{8DB047E0-2AE2-1145-B3DC-6235C97B5332}" srcOrd="13" destOrd="0" presId="urn:microsoft.com/office/officeart/2005/8/layout/list1"/>
    <dgm:cxn modelId="{6A5A24B5-9540-204C-80FC-706E26647A04}" type="presParOf" srcId="{78869C50-EDCE-E343-B699-947E46C0FAF8}" destId="{DA3D843F-CB71-5641-896E-2067B5F56B53}" srcOrd="14" destOrd="0" presId="urn:microsoft.com/office/officeart/2005/8/layout/list1"/>
    <dgm:cxn modelId="{71175758-0C3B-594D-8CCD-A638E6A9A33B}" type="presParOf" srcId="{78869C50-EDCE-E343-B699-947E46C0FAF8}" destId="{BFB0A490-322A-8C41-8ABF-B0D06B15BED6}" srcOrd="15" destOrd="0" presId="urn:microsoft.com/office/officeart/2005/8/layout/list1"/>
    <dgm:cxn modelId="{391B2DC7-EFBA-2D48-ABCB-BD94FF65DD3F}" type="presParOf" srcId="{78869C50-EDCE-E343-B699-947E46C0FAF8}" destId="{09D28392-4040-7F46-9DF7-D7C98886277F}" srcOrd="16" destOrd="0" presId="urn:microsoft.com/office/officeart/2005/8/layout/list1"/>
    <dgm:cxn modelId="{0566D53E-ABC0-C84F-84C3-E1F987CAB005}" type="presParOf" srcId="{09D28392-4040-7F46-9DF7-D7C98886277F}" destId="{16B85002-1F55-F04F-9EE2-7F64F332A8EB}" srcOrd="0" destOrd="0" presId="urn:microsoft.com/office/officeart/2005/8/layout/list1"/>
    <dgm:cxn modelId="{A85E16AB-656A-EB4B-932D-7AEAF3F5E681}" type="presParOf" srcId="{09D28392-4040-7F46-9DF7-D7C98886277F}" destId="{0C872B0F-EBB6-CA41-9E71-2FBDC4D4C7F7}" srcOrd="1" destOrd="0" presId="urn:microsoft.com/office/officeart/2005/8/layout/list1"/>
    <dgm:cxn modelId="{53A1453C-BE82-5849-AE3F-54F744775551}" type="presParOf" srcId="{78869C50-EDCE-E343-B699-947E46C0FAF8}" destId="{704C5B48-F3E5-AF49-A5E3-FC103FBA8C19}" srcOrd="17" destOrd="0" presId="urn:microsoft.com/office/officeart/2005/8/layout/list1"/>
    <dgm:cxn modelId="{4056057F-FE37-1746-9E39-B475C9894CA4}" type="presParOf" srcId="{78869C50-EDCE-E343-B699-947E46C0FAF8}" destId="{0B614404-03A2-A94B-B21A-CDF14A7F21BD}"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B94ED1-FD7D-4FBD-B266-C619E167A90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4D35846-93FC-4167-8936-21EB0A21C49A}">
      <dgm:prSet/>
      <dgm:spPr/>
      <dgm:t>
        <a:bodyPr/>
        <a:lstStyle/>
        <a:p>
          <a:r>
            <a:rPr lang="en-GB" dirty="0"/>
            <a:t>Individuals in disadvantaged socio-economics conditions face significant challenges due to limited opportunities inherent in their situation. This difficulty is compounded by widespread societal discrimination. Such discrimination is often rooted in a combination of prejudices and stereotypes.</a:t>
          </a:r>
          <a:endParaRPr lang="en-US" dirty="0"/>
        </a:p>
      </dgm:t>
    </dgm:pt>
    <dgm:pt modelId="{FAEDB761-5DA6-4E11-A931-3E8673D01CC0}" type="parTrans" cxnId="{C44C16AE-EB61-4CFE-8DE7-F2E3E915F58B}">
      <dgm:prSet/>
      <dgm:spPr/>
      <dgm:t>
        <a:bodyPr/>
        <a:lstStyle/>
        <a:p>
          <a:endParaRPr lang="en-US"/>
        </a:p>
      </dgm:t>
    </dgm:pt>
    <dgm:pt modelId="{E6A30A36-C849-4204-9C06-4A0A57F56555}" type="sibTrans" cxnId="{C44C16AE-EB61-4CFE-8DE7-F2E3E915F58B}">
      <dgm:prSet/>
      <dgm:spPr/>
      <dgm:t>
        <a:bodyPr/>
        <a:lstStyle/>
        <a:p>
          <a:endParaRPr lang="en-US"/>
        </a:p>
      </dgm:t>
    </dgm:pt>
    <dgm:pt modelId="{05C5452F-E358-4377-A010-FFE803B3CEC0}">
      <dgm:prSet/>
      <dgm:spPr/>
      <dgm:t>
        <a:bodyPr/>
        <a:lstStyle/>
        <a:p>
          <a:r>
            <a:rPr lang="en-GB" dirty="0"/>
            <a:t>For example, people might judge someone's potential work capabilities based on their background or assume that those from socio-economically disadvantaged backgrounds are less educated. These prejudices and stereotypes further exacerbate the barriers faced by these individuals.</a:t>
          </a:r>
          <a:endParaRPr lang="en-US" dirty="0"/>
        </a:p>
      </dgm:t>
    </dgm:pt>
    <dgm:pt modelId="{7B46C987-6EBD-4309-877E-B904902064A9}" type="parTrans" cxnId="{FDF855CC-7C48-4AF7-B812-86E5B3544CA5}">
      <dgm:prSet/>
      <dgm:spPr/>
      <dgm:t>
        <a:bodyPr/>
        <a:lstStyle/>
        <a:p>
          <a:endParaRPr lang="en-US"/>
        </a:p>
      </dgm:t>
    </dgm:pt>
    <dgm:pt modelId="{F2D10BA9-BAA6-4AF0-9516-9CD59E410716}" type="sibTrans" cxnId="{FDF855CC-7C48-4AF7-B812-86E5B3544CA5}">
      <dgm:prSet/>
      <dgm:spPr/>
      <dgm:t>
        <a:bodyPr/>
        <a:lstStyle/>
        <a:p>
          <a:endParaRPr lang="en-US"/>
        </a:p>
      </dgm:t>
    </dgm:pt>
    <dgm:pt modelId="{58900058-5B44-4024-B610-36941919D36A}">
      <dgm:prSet/>
      <dgm:spPr/>
      <dgm:t>
        <a:bodyPr/>
        <a:lstStyle/>
        <a:p>
          <a:r>
            <a:rPr lang="en-GB" dirty="0"/>
            <a:t>We can take as an example the macro group of those </a:t>
          </a:r>
          <a:r>
            <a:rPr lang="en-GB" b="1" dirty="0">
              <a:solidFill>
                <a:schemeClr val="tx1"/>
              </a:solidFill>
            </a:rPr>
            <a:t>living in disadvantaged socio-economic conditions.</a:t>
          </a:r>
          <a:endParaRPr lang="en-US" dirty="0">
            <a:solidFill>
              <a:schemeClr val="tx1"/>
            </a:solidFill>
          </a:endParaRPr>
        </a:p>
      </dgm:t>
    </dgm:pt>
    <dgm:pt modelId="{E2F594F0-67D1-490C-BF4F-445BF28D82A7}" type="sibTrans" cxnId="{ED831AFE-FB9F-4298-9F48-EC5A0E436964}">
      <dgm:prSet/>
      <dgm:spPr/>
      <dgm:t>
        <a:bodyPr/>
        <a:lstStyle/>
        <a:p>
          <a:endParaRPr lang="en-US"/>
        </a:p>
      </dgm:t>
    </dgm:pt>
    <dgm:pt modelId="{FAC58ED3-711C-4EDA-8E71-323AACD082E4}" type="parTrans" cxnId="{ED831AFE-FB9F-4298-9F48-EC5A0E436964}">
      <dgm:prSet/>
      <dgm:spPr/>
      <dgm:t>
        <a:bodyPr/>
        <a:lstStyle/>
        <a:p>
          <a:endParaRPr lang="en-US"/>
        </a:p>
      </dgm:t>
    </dgm:pt>
    <dgm:pt modelId="{66A1368A-EFA8-A24C-AEE1-33A2BBA21886}" type="pres">
      <dgm:prSet presAssocID="{71B94ED1-FD7D-4FBD-B266-C619E167A909}" presName="outerComposite" presStyleCnt="0">
        <dgm:presLayoutVars>
          <dgm:chMax val="5"/>
          <dgm:dir/>
          <dgm:resizeHandles val="exact"/>
        </dgm:presLayoutVars>
      </dgm:prSet>
      <dgm:spPr/>
    </dgm:pt>
    <dgm:pt modelId="{789909C4-A46C-FB49-8544-FD84032D9BE5}" type="pres">
      <dgm:prSet presAssocID="{71B94ED1-FD7D-4FBD-B266-C619E167A909}" presName="dummyMaxCanvas" presStyleCnt="0">
        <dgm:presLayoutVars/>
      </dgm:prSet>
      <dgm:spPr/>
    </dgm:pt>
    <dgm:pt modelId="{DEAC1694-9B2A-7F4C-9D32-D8BBB8927162}" type="pres">
      <dgm:prSet presAssocID="{71B94ED1-FD7D-4FBD-B266-C619E167A909}" presName="ThreeNodes_1" presStyleLbl="node1" presStyleIdx="0" presStyleCnt="3">
        <dgm:presLayoutVars>
          <dgm:bulletEnabled val="1"/>
        </dgm:presLayoutVars>
      </dgm:prSet>
      <dgm:spPr/>
    </dgm:pt>
    <dgm:pt modelId="{1B72D0DE-2ABA-2945-8B50-B79325A81526}" type="pres">
      <dgm:prSet presAssocID="{71B94ED1-FD7D-4FBD-B266-C619E167A909}" presName="ThreeNodes_2" presStyleLbl="node1" presStyleIdx="1" presStyleCnt="3" custScaleX="114778">
        <dgm:presLayoutVars>
          <dgm:bulletEnabled val="1"/>
        </dgm:presLayoutVars>
      </dgm:prSet>
      <dgm:spPr/>
    </dgm:pt>
    <dgm:pt modelId="{766391F8-7A6B-0040-BEE2-98A88E8717F0}" type="pres">
      <dgm:prSet presAssocID="{71B94ED1-FD7D-4FBD-B266-C619E167A909}" presName="ThreeNodes_3" presStyleLbl="node1" presStyleIdx="2" presStyleCnt="3">
        <dgm:presLayoutVars>
          <dgm:bulletEnabled val="1"/>
        </dgm:presLayoutVars>
      </dgm:prSet>
      <dgm:spPr/>
    </dgm:pt>
    <dgm:pt modelId="{D55D1751-880E-274C-ABC0-16D1E0A703FD}" type="pres">
      <dgm:prSet presAssocID="{71B94ED1-FD7D-4FBD-B266-C619E167A909}" presName="ThreeConn_1-2" presStyleLbl="fgAccFollowNode1" presStyleIdx="0" presStyleCnt="2">
        <dgm:presLayoutVars>
          <dgm:bulletEnabled val="1"/>
        </dgm:presLayoutVars>
      </dgm:prSet>
      <dgm:spPr/>
    </dgm:pt>
    <dgm:pt modelId="{D83CC9BA-6E4A-1A4A-84C2-5D9C5CED1EDC}" type="pres">
      <dgm:prSet presAssocID="{71B94ED1-FD7D-4FBD-B266-C619E167A909}" presName="ThreeConn_2-3" presStyleLbl="fgAccFollowNode1" presStyleIdx="1" presStyleCnt="2">
        <dgm:presLayoutVars>
          <dgm:bulletEnabled val="1"/>
        </dgm:presLayoutVars>
      </dgm:prSet>
      <dgm:spPr/>
    </dgm:pt>
    <dgm:pt modelId="{BEF88D52-52FA-C648-8344-4D248BC18662}" type="pres">
      <dgm:prSet presAssocID="{71B94ED1-FD7D-4FBD-B266-C619E167A909}" presName="ThreeNodes_1_text" presStyleLbl="node1" presStyleIdx="2" presStyleCnt="3">
        <dgm:presLayoutVars>
          <dgm:bulletEnabled val="1"/>
        </dgm:presLayoutVars>
      </dgm:prSet>
      <dgm:spPr/>
    </dgm:pt>
    <dgm:pt modelId="{8557482D-128F-AC4A-9611-F17292914954}" type="pres">
      <dgm:prSet presAssocID="{71B94ED1-FD7D-4FBD-B266-C619E167A909}" presName="ThreeNodes_2_text" presStyleLbl="node1" presStyleIdx="2" presStyleCnt="3">
        <dgm:presLayoutVars>
          <dgm:bulletEnabled val="1"/>
        </dgm:presLayoutVars>
      </dgm:prSet>
      <dgm:spPr/>
    </dgm:pt>
    <dgm:pt modelId="{A40153A0-3CFA-DF46-8AF3-9BE1D51DE2B1}" type="pres">
      <dgm:prSet presAssocID="{71B94ED1-FD7D-4FBD-B266-C619E167A909}" presName="ThreeNodes_3_text" presStyleLbl="node1" presStyleIdx="2" presStyleCnt="3">
        <dgm:presLayoutVars>
          <dgm:bulletEnabled val="1"/>
        </dgm:presLayoutVars>
      </dgm:prSet>
      <dgm:spPr/>
    </dgm:pt>
  </dgm:ptLst>
  <dgm:cxnLst>
    <dgm:cxn modelId="{B452BE13-1FBC-6244-890C-67C21E59C230}" type="presOf" srcId="{E6A30A36-C849-4204-9C06-4A0A57F56555}" destId="{D83CC9BA-6E4A-1A4A-84C2-5D9C5CED1EDC}" srcOrd="0" destOrd="0" presId="urn:microsoft.com/office/officeart/2005/8/layout/vProcess5"/>
    <dgm:cxn modelId="{72298637-5B97-104D-9689-4C166583E029}" type="presOf" srcId="{58900058-5B44-4024-B610-36941919D36A}" destId="{BEF88D52-52FA-C648-8344-4D248BC18662}" srcOrd="1" destOrd="0" presId="urn:microsoft.com/office/officeart/2005/8/layout/vProcess5"/>
    <dgm:cxn modelId="{C82ED037-C2AE-CE49-9549-CEEF8AFDA7B9}" type="presOf" srcId="{E2F594F0-67D1-490C-BF4F-445BF28D82A7}" destId="{D55D1751-880E-274C-ABC0-16D1E0A703FD}" srcOrd="0" destOrd="0" presId="urn:microsoft.com/office/officeart/2005/8/layout/vProcess5"/>
    <dgm:cxn modelId="{1979CA4F-D6C6-6C46-B9C9-1F30CA23B14D}" type="presOf" srcId="{05C5452F-E358-4377-A010-FFE803B3CEC0}" destId="{766391F8-7A6B-0040-BEE2-98A88E8717F0}" srcOrd="0" destOrd="0" presId="urn:microsoft.com/office/officeart/2005/8/layout/vProcess5"/>
    <dgm:cxn modelId="{18B6D0A8-C782-F34D-A642-329BE576390C}" type="presOf" srcId="{A4D35846-93FC-4167-8936-21EB0A21C49A}" destId="{1B72D0DE-2ABA-2945-8B50-B79325A81526}" srcOrd="0" destOrd="0" presId="urn:microsoft.com/office/officeart/2005/8/layout/vProcess5"/>
    <dgm:cxn modelId="{C44C16AE-EB61-4CFE-8DE7-F2E3E915F58B}" srcId="{71B94ED1-FD7D-4FBD-B266-C619E167A909}" destId="{A4D35846-93FC-4167-8936-21EB0A21C49A}" srcOrd="1" destOrd="0" parTransId="{FAEDB761-5DA6-4E11-A931-3E8673D01CC0}" sibTransId="{E6A30A36-C849-4204-9C06-4A0A57F56555}"/>
    <dgm:cxn modelId="{D7D279C9-2F9C-CB42-B454-3A7F8DF6792A}" type="presOf" srcId="{58900058-5B44-4024-B610-36941919D36A}" destId="{DEAC1694-9B2A-7F4C-9D32-D8BBB8927162}" srcOrd="0" destOrd="0" presId="urn:microsoft.com/office/officeart/2005/8/layout/vProcess5"/>
    <dgm:cxn modelId="{FDF855CC-7C48-4AF7-B812-86E5B3544CA5}" srcId="{71B94ED1-FD7D-4FBD-B266-C619E167A909}" destId="{05C5452F-E358-4377-A010-FFE803B3CEC0}" srcOrd="2" destOrd="0" parTransId="{7B46C987-6EBD-4309-877E-B904902064A9}" sibTransId="{F2D10BA9-BAA6-4AF0-9516-9CD59E410716}"/>
    <dgm:cxn modelId="{0CAD3BE7-A98F-A442-A821-D61CB7EBECE9}" type="presOf" srcId="{A4D35846-93FC-4167-8936-21EB0A21C49A}" destId="{8557482D-128F-AC4A-9611-F17292914954}" srcOrd="1" destOrd="0" presId="urn:microsoft.com/office/officeart/2005/8/layout/vProcess5"/>
    <dgm:cxn modelId="{55B3C7E9-36EB-564F-BD0C-104482987CBB}" type="presOf" srcId="{71B94ED1-FD7D-4FBD-B266-C619E167A909}" destId="{66A1368A-EFA8-A24C-AEE1-33A2BBA21886}" srcOrd="0" destOrd="0" presId="urn:microsoft.com/office/officeart/2005/8/layout/vProcess5"/>
    <dgm:cxn modelId="{3B4F3CF2-A379-104A-A2EF-62C248101E8B}" type="presOf" srcId="{05C5452F-E358-4377-A010-FFE803B3CEC0}" destId="{A40153A0-3CFA-DF46-8AF3-9BE1D51DE2B1}" srcOrd="1" destOrd="0" presId="urn:microsoft.com/office/officeart/2005/8/layout/vProcess5"/>
    <dgm:cxn modelId="{ED831AFE-FB9F-4298-9F48-EC5A0E436964}" srcId="{71B94ED1-FD7D-4FBD-B266-C619E167A909}" destId="{58900058-5B44-4024-B610-36941919D36A}" srcOrd="0" destOrd="0" parTransId="{FAC58ED3-711C-4EDA-8E71-323AACD082E4}" sibTransId="{E2F594F0-67D1-490C-BF4F-445BF28D82A7}"/>
    <dgm:cxn modelId="{02E5E9BA-9561-D249-AF76-C39F5C62157C}" type="presParOf" srcId="{66A1368A-EFA8-A24C-AEE1-33A2BBA21886}" destId="{789909C4-A46C-FB49-8544-FD84032D9BE5}" srcOrd="0" destOrd="0" presId="urn:microsoft.com/office/officeart/2005/8/layout/vProcess5"/>
    <dgm:cxn modelId="{AEB477F5-0A11-A147-B6B7-EC405311F8F5}" type="presParOf" srcId="{66A1368A-EFA8-A24C-AEE1-33A2BBA21886}" destId="{DEAC1694-9B2A-7F4C-9D32-D8BBB8927162}" srcOrd="1" destOrd="0" presId="urn:microsoft.com/office/officeart/2005/8/layout/vProcess5"/>
    <dgm:cxn modelId="{86B0DCBB-36DB-B842-86B6-E45D543F7E20}" type="presParOf" srcId="{66A1368A-EFA8-A24C-AEE1-33A2BBA21886}" destId="{1B72D0DE-2ABA-2945-8B50-B79325A81526}" srcOrd="2" destOrd="0" presId="urn:microsoft.com/office/officeart/2005/8/layout/vProcess5"/>
    <dgm:cxn modelId="{AFD86ECE-1ED2-964A-9D40-232B1CEBBABC}" type="presParOf" srcId="{66A1368A-EFA8-A24C-AEE1-33A2BBA21886}" destId="{766391F8-7A6B-0040-BEE2-98A88E8717F0}" srcOrd="3" destOrd="0" presId="urn:microsoft.com/office/officeart/2005/8/layout/vProcess5"/>
    <dgm:cxn modelId="{DCEC3028-D94F-5B46-B29F-1FBE42E1A1C1}" type="presParOf" srcId="{66A1368A-EFA8-A24C-AEE1-33A2BBA21886}" destId="{D55D1751-880E-274C-ABC0-16D1E0A703FD}" srcOrd="4" destOrd="0" presId="urn:microsoft.com/office/officeart/2005/8/layout/vProcess5"/>
    <dgm:cxn modelId="{27726ACB-606E-CE4E-9BC1-B25D0DDCB6A5}" type="presParOf" srcId="{66A1368A-EFA8-A24C-AEE1-33A2BBA21886}" destId="{D83CC9BA-6E4A-1A4A-84C2-5D9C5CED1EDC}" srcOrd="5" destOrd="0" presId="urn:microsoft.com/office/officeart/2005/8/layout/vProcess5"/>
    <dgm:cxn modelId="{7A83527D-5734-1E42-86ED-DE6EF4EE5F66}" type="presParOf" srcId="{66A1368A-EFA8-A24C-AEE1-33A2BBA21886}" destId="{BEF88D52-52FA-C648-8344-4D248BC18662}" srcOrd="6" destOrd="0" presId="urn:microsoft.com/office/officeart/2005/8/layout/vProcess5"/>
    <dgm:cxn modelId="{59406E2D-383E-244B-B0B0-EFB549B56C9C}" type="presParOf" srcId="{66A1368A-EFA8-A24C-AEE1-33A2BBA21886}" destId="{8557482D-128F-AC4A-9611-F17292914954}" srcOrd="7" destOrd="0" presId="urn:microsoft.com/office/officeart/2005/8/layout/vProcess5"/>
    <dgm:cxn modelId="{CA1DAED6-82B8-4448-B77A-5E82EC4272B3}" type="presParOf" srcId="{66A1368A-EFA8-A24C-AEE1-33A2BBA21886}" destId="{A40153A0-3CFA-DF46-8AF3-9BE1D51DE2B1}"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9A363D-37F4-194E-999F-7DCFA6FDF953}" type="doc">
      <dgm:prSet loTypeId="urn:microsoft.com/office/officeart/2005/8/layout/vList3" loCatId="" qsTypeId="urn:microsoft.com/office/officeart/2005/8/quickstyle/simple1" qsCatId="simple" csTypeId="urn:microsoft.com/office/officeart/2005/8/colors/accent1_2" csCatId="accent1" phldr="1"/>
      <dgm:spPr/>
    </dgm:pt>
    <dgm:pt modelId="{BF63719A-CE8F-CD49-86EC-B04E0A902BD5}">
      <dgm:prSet phldrT="[Testo]"/>
      <dgm:spPr/>
      <dgm:t>
        <a:bodyPr/>
        <a:lstStyle/>
        <a:p>
          <a:pPr algn="just"/>
          <a:r>
            <a:rPr lang="en-GB" b="1" noProof="0" dirty="0">
              <a:solidFill>
                <a:schemeClr val="tx1"/>
              </a:solidFill>
            </a:rPr>
            <a:t>Intercultural Empathy: </a:t>
          </a:r>
          <a:r>
            <a:rPr lang="en-GB" b="0" noProof="0" dirty="0"/>
            <a:t>A powerful way to dismantle the barriers created by stereotypes is through intercultural empathy. By actively seeking to understand and appreciate diverse cultures and perspectives, we challenge our preconceived notions and dismantle harmful stereotypes.</a:t>
          </a:r>
        </a:p>
      </dgm:t>
    </dgm:pt>
    <dgm:pt modelId="{E4F07F74-6C8D-1D4E-B99F-81E405DE2181}" type="parTrans" cxnId="{B0C4AF1D-8379-4F4F-89FD-C7E8C10C6FD9}">
      <dgm:prSet/>
      <dgm:spPr/>
      <dgm:t>
        <a:bodyPr/>
        <a:lstStyle/>
        <a:p>
          <a:endParaRPr lang="it-IT"/>
        </a:p>
      </dgm:t>
    </dgm:pt>
    <dgm:pt modelId="{0F5BBF39-036D-0F4B-9E0B-C7D5EDD3EBFD}" type="sibTrans" cxnId="{B0C4AF1D-8379-4F4F-89FD-C7E8C10C6FD9}">
      <dgm:prSet/>
      <dgm:spPr/>
      <dgm:t>
        <a:bodyPr/>
        <a:lstStyle/>
        <a:p>
          <a:endParaRPr lang="it-IT"/>
        </a:p>
      </dgm:t>
    </dgm:pt>
    <dgm:pt modelId="{AFB2453A-292C-3E47-B49D-928421CCC9C5}">
      <dgm:prSet phldrT="[Testo]"/>
      <dgm:spPr/>
      <dgm:t>
        <a:bodyPr/>
        <a:lstStyle/>
        <a:p>
          <a:pPr algn="just"/>
          <a:r>
            <a:rPr lang="en-GB" b="1" noProof="0" dirty="0">
              <a:solidFill>
                <a:schemeClr val="tx1"/>
              </a:solidFill>
            </a:rPr>
            <a:t>Dialogue and Respect</a:t>
          </a:r>
          <a:r>
            <a:rPr lang="en-GB" noProof="0" dirty="0">
              <a:solidFill>
                <a:schemeClr val="tx1"/>
              </a:solidFill>
            </a:rPr>
            <a:t>: </a:t>
          </a:r>
          <a:r>
            <a:rPr lang="en-GB" noProof="0" dirty="0"/>
            <a:t>This approach involves engaging in open, respectful dialogue, fostering genuine connections, and recognizing the inherent value of diversity.</a:t>
          </a:r>
        </a:p>
      </dgm:t>
    </dgm:pt>
    <dgm:pt modelId="{5F31F6E7-70FC-2D40-8918-813535D5EE5D}" type="parTrans" cxnId="{CEEE64E1-CB51-DB44-B816-3F7F21087672}">
      <dgm:prSet/>
      <dgm:spPr/>
      <dgm:t>
        <a:bodyPr/>
        <a:lstStyle/>
        <a:p>
          <a:endParaRPr lang="it-IT"/>
        </a:p>
      </dgm:t>
    </dgm:pt>
    <dgm:pt modelId="{DAE0F5CD-4BAB-3F44-B32A-B1DCE26FBCB1}" type="sibTrans" cxnId="{CEEE64E1-CB51-DB44-B816-3F7F21087672}">
      <dgm:prSet/>
      <dgm:spPr/>
      <dgm:t>
        <a:bodyPr/>
        <a:lstStyle/>
        <a:p>
          <a:endParaRPr lang="it-IT"/>
        </a:p>
      </dgm:t>
    </dgm:pt>
    <dgm:pt modelId="{162DFB79-D0D4-984E-86D2-511BC81F061A}">
      <dgm:prSet phldrT="[Testo]"/>
      <dgm:spPr/>
      <dgm:t>
        <a:bodyPr/>
        <a:lstStyle/>
        <a:p>
          <a:pPr algn="just"/>
          <a:r>
            <a:rPr lang="en-GB" b="1" noProof="0" dirty="0">
              <a:solidFill>
                <a:schemeClr val="tx1"/>
              </a:solidFill>
            </a:rPr>
            <a:t>Self-Reflection on Biases: </a:t>
          </a:r>
          <a:r>
            <a:rPr lang="en-GB" b="0" noProof="0" dirty="0"/>
            <a:t>Individuals must engage in self-reflection to identify and confront their own biases and stereotypes. By acknowledging and challenging our assumptions, we can become more empathetic and open-minded.</a:t>
          </a:r>
        </a:p>
      </dgm:t>
    </dgm:pt>
    <dgm:pt modelId="{C0001BE3-2120-1743-AFAB-C5878DF6EFCA}" type="parTrans" cxnId="{B1435DB5-C411-0C42-8562-6A6BC64C1B8B}">
      <dgm:prSet/>
      <dgm:spPr/>
      <dgm:t>
        <a:bodyPr/>
        <a:lstStyle/>
        <a:p>
          <a:endParaRPr lang="it-IT"/>
        </a:p>
      </dgm:t>
    </dgm:pt>
    <dgm:pt modelId="{4335BC2F-BFD5-3F4D-8B75-CD3671C625D2}" type="sibTrans" cxnId="{B1435DB5-C411-0C42-8562-6A6BC64C1B8B}">
      <dgm:prSet/>
      <dgm:spPr/>
      <dgm:t>
        <a:bodyPr/>
        <a:lstStyle/>
        <a:p>
          <a:endParaRPr lang="it-IT"/>
        </a:p>
      </dgm:t>
    </dgm:pt>
    <dgm:pt modelId="{BD3D6B79-584C-2D4A-8A82-2F250BBEC287}" type="pres">
      <dgm:prSet presAssocID="{D39A363D-37F4-194E-999F-7DCFA6FDF953}" presName="linearFlow" presStyleCnt="0">
        <dgm:presLayoutVars>
          <dgm:dir/>
          <dgm:resizeHandles val="exact"/>
        </dgm:presLayoutVars>
      </dgm:prSet>
      <dgm:spPr/>
    </dgm:pt>
    <dgm:pt modelId="{0B1CD637-8827-F744-AD10-62ABD444CF2D}" type="pres">
      <dgm:prSet presAssocID="{BF63719A-CE8F-CD49-86EC-B04E0A902BD5}" presName="composite" presStyleCnt="0"/>
      <dgm:spPr/>
    </dgm:pt>
    <dgm:pt modelId="{C1AC1749-288D-6F42-B8F5-A9A70E71C0AF}" type="pres">
      <dgm:prSet presAssocID="{BF63719A-CE8F-CD49-86EC-B04E0A902BD5}" presName="imgShp" presStyleLbl="fgImgPlace1" presStyleIdx="0" presStyleCnt="3" custScaleX="37532" custScaleY="37532" custLinFactNeighborX="-96206" custLinFactNeighborY="-2357"/>
      <dgm:spPr>
        <a:solidFill>
          <a:schemeClr val="accent1"/>
        </a:solidFill>
        <a:ln>
          <a:solidFill>
            <a:srgbClr val="FFFFFF"/>
          </a:solidFill>
        </a:ln>
      </dgm:spPr>
    </dgm:pt>
    <dgm:pt modelId="{05FB2C3F-5F7E-C645-BF39-6A0B23532134}" type="pres">
      <dgm:prSet presAssocID="{BF63719A-CE8F-CD49-86EC-B04E0A902BD5}" presName="txShp" presStyleLbl="node1" presStyleIdx="0" presStyleCnt="3" custScaleX="123564">
        <dgm:presLayoutVars>
          <dgm:bulletEnabled val="1"/>
        </dgm:presLayoutVars>
      </dgm:prSet>
      <dgm:spPr/>
    </dgm:pt>
    <dgm:pt modelId="{922E2ACC-1BE2-6341-81D9-7C9F546884D8}" type="pres">
      <dgm:prSet presAssocID="{0F5BBF39-036D-0F4B-9E0B-C7D5EDD3EBFD}" presName="spacing" presStyleCnt="0"/>
      <dgm:spPr/>
    </dgm:pt>
    <dgm:pt modelId="{F8889A8D-1F0C-AA4C-8C24-351C9C4408C2}" type="pres">
      <dgm:prSet presAssocID="{AFB2453A-292C-3E47-B49D-928421CCC9C5}" presName="composite" presStyleCnt="0"/>
      <dgm:spPr/>
    </dgm:pt>
    <dgm:pt modelId="{C1B8A0EF-3A5D-5843-944F-F1E626C0AE4F}" type="pres">
      <dgm:prSet presAssocID="{AFB2453A-292C-3E47-B49D-928421CCC9C5}" presName="imgShp" presStyleLbl="fgImgPlace1" presStyleIdx="1" presStyleCnt="3" custScaleX="37532" custScaleY="37532" custLinFactNeighborX="-96206" custLinFactNeighborY="2144"/>
      <dgm:spPr/>
    </dgm:pt>
    <dgm:pt modelId="{2CF43B69-2EEE-244F-B4E3-05595DBA5D8A}" type="pres">
      <dgm:prSet presAssocID="{AFB2453A-292C-3E47-B49D-928421CCC9C5}" presName="txShp" presStyleLbl="node1" presStyleIdx="1" presStyleCnt="3" custScaleX="123564">
        <dgm:presLayoutVars>
          <dgm:bulletEnabled val="1"/>
        </dgm:presLayoutVars>
      </dgm:prSet>
      <dgm:spPr/>
    </dgm:pt>
    <dgm:pt modelId="{E0DB006F-F09F-6140-B7AD-7B5C1A76D4C2}" type="pres">
      <dgm:prSet presAssocID="{DAE0F5CD-4BAB-3F44-B32A-B1DCE26FBCB1}" presName="spacing" presStyleCnt="0"/>
      <dgm:spPr/>
    </dgm:pt>
    <dgm:pt modelId="{8A14F5E3-782A-DA43-A999-0CE8F4116DEF}" type="pres">
      <dgm:prSet presAssocID="{162DFB79-D0D4-984E-86D2-511BC81F061A}" presName="composite" presStyleCnt="0"/>
      <dgm:spPr/>
    </dgm:pt>
    <dgm:pt modelId="{56027087-93C1-F34C-9CEA-30B01C547EC2}" type="pres">
      <dgm:prSet presAssocID="{162DFB79-D0D4-984E-86D2-511BC81F061A}" presName="imgShp" presStyleLbl="fgImgPlace1" presStyleIdx="2" presStyleCnt="3" custScaleX="37532" custScaleY="37532" custLinFactNeighborX="-96206" custLinFactNeighborY="-3396"/>
      <dgm:spPr/>
    </dgm:pt>
    <dgm:pt modelId="{424BF287-B82E-B941-AB4F-FA7A652C0EFF}" type="pres">
      <dgm:prSet presAssocID="{162DFB79-D0D4-984E-86D2-511BC81F061A}" presName="txShp" presStyleLbl="node1" presStyleIdx="2" presStyleCnt="3" custScaleX="123564">
        <dgm:presLayoutVars>
          <dgm:bulletEnabled val="1"/>
        </dgm:presLayoutVars>
      </dgm:prSet>
      <dgm:spPr/>
    </dgm:pt>
  </dgm:ptLst>
  <dgm:cxnLst>
    <dgm:cxn modelId="{B0C4AF1D-8379-4F4F-89FD-C7E8C10C6FD9}" srcId="{D39A363D-37F4-194E-999F-7DCFA6FDF953}" destId="{BF63719A-CE8F-CD49-86EC-B04E0A902BD5}" srcOrd="0" destOrd="0" parTransId="{E4F07F74-6C8D-1D4E-B99F-81E405DE2181}" sibTransId="{0F5BBF39-036D-0F4B-9E0B-C7D5EDD3EBFD}"/>
    <dgm:cxn modelId="{11D45E29-4B03-3146-940D-35BA8C673350}" type="presOf" srcId="{AFB2453A-292C-3E47-B49D-928421CCC9C5}" destId="{2CF43B69-2EEE-244F-B4E3-05595DBA5D8A}" srcOrd="0" destOrd="0" presId="urn:microsoft.com/office/officeart/2005/8/layout/vList3"/>
    <dgm:cxn modelId="{1563992D-0285-734B-8BFF-2DB5D0CADD3C}" type="presOf" srcId="{162DFB79-D0D4-984E-86D2-511BC81F061A}" destId="{424BF287-B82E-B941-AB4F-FA7A652C0EFF}" srcOrd="0" destOrd="0" presId="urn:microsoft.com/office/officeart/2005/8/layout/vList3"/>
    <dgm:cxn modelId="{543FE943-122B-8745-AFB0-B68FF18B62C9}" type="presOf" srcId="{D39A363D-37F4-194E-999F-7DCFA6FDF953}" destId="{BD3D6B79-584C-2D4A-8A82-2F250BBEC287}" srcOrd="0" destOrd="0" presId="urn:microsoft.com/office/officeart/2005/8/layout/vList3"/>
    <dgm:cxn modelId="{BF35A055-3377-EC49-922D-5B976CF79322}" type="presOf" srcId="{BF63719A-CE8F-CD49-86EC-B04E0A902BD5}" destId="{05FB2C3F-5F7E-C645-BF39-6A0B23532134}" srcOrd="0" destOrd="0" presId="urn:microsoft.com/office/officeart/2005/8/layout/vList3"/>
    <dgm:cxn modelId="{B1435DB5-C411-0C42-8562-6A6BC64C1B8B}" srcId="{D39A363D-37F4-194E-999F-7DCFA6FDF953}" destId="{162DFB79-D0D4-984E-86D2-511BC81F061A}" srcOrd="2" destOrd="0" parTransId="{C0001BE3-2120-1743-AFAB-C5878DF6EFCA}" sibTransId="{4335BC2F-BFD5-3F4D-8B75-CD3671C625D2}"/>
    <dgm:cxn modelId="{CEEE64E1-CB51-DB44-B816-3F7F21087672}" srcId="{D39A363D-37F4-194E-999F-7DCFA6FDF953}" destId="{AFB2453A-292C-3E47-B49D-928421CCC9C5}" srcOrd="1" destOrd="0" parTransId="{5F31F6E7-70FC-2D40-8918-813535D5EE5D}" sibTransId="{DAE0F5CD-4BAB-3F44-B32A-B1DCE26FBCB1}"/>
    <dgm:cxn modelId="{2BEF7039-BADE-6046-B67C-0B5EB1A74A0A}" type="presParOf" srcId="{BD3D6B79-584C-2D4A-8A82-2F250BBEC287}" destId="{0B1CD637-8827-F744-AD10-62ABD444CF2D}" srcOrd="0" destOrd="0" presId="urn:microsoft.com/office/officeart/2005/8/layout/vList3"/>
    <dgm:cxn modelId="{0763E93E-E762-B646-9F1A-D30DF2268753}" type="presParOf" srcId="{0B1CD637-8827-F744-AD10-62ABD444CF2D}" destId="{C1AC1749-288D-6F42-B8F5-A9A70E71C0AF}" srcOrd="0" destOrd="0" presId="urn:microsoft.com/office/officeart/2005/8/layout/vList3"/>
    <dgm:cxn modelId="{270703CD-FCDB-D449-B43B-CBB7D3BE45A7}" type="presParOf" srcId="{0B1CD637-8827-F744-AD10-62ABD444CF2D}" destId="{05FB2C3F-5F7E-C645-BF39-6A0B23532134}" srcOrd="1" destOrd="0" presId="urn:microsoft.com/office/officeart/2005/8/layout/vList3"/>
    <dgm:cxn modelId="{A78E56DC-2AA0-F741-BBE5-6BB96386AE4F}" type="presParOf" srcId="{BD3D6B79-584C-2D4A-8A82-2F250BBEC287}" destId="{922E2ACC-1BE2-6341-81D9-7C9F546884D8}" srcOrd="1" destOrd="0" presId="urn:microsoft.com/office/officeart/2005/8/layout/vList3"/>
    <dgm:cxn modelId="{A5F8ADD1-6829-384E-81A1-E5BF92BAC574}" type="presParOf" srcId="{BD3D6B79-584C-2D4A-8A82-2F250BBEC287}" destId="{F8889A8D-1F0C-AA4C-8C24-351C9C4408C2}" srcOrd="2" destOrd="0" presId="urn:microsoft.com/office/officeart/2005/8/layout/vList3"/>
    <dgm:cxn modelId="{94A944AD-A854-6B4E-973F-61C63D154D23}" type="presParOf" srcId="{F8889A8D-1F0C-AA4C-8C24-351C9C4408C2}" destId="{C1B8A0EF-3A5D-5843-944F-F1E626C0AE4F}" srcOrd="0" destOrd="0" presId="urn:microsoft.com/office/officeart/2005/8/layout/vList3"/>
    <dgm:cxn modelId="{BD7AC9E0-A2BD-6140-B8FE-5F7A650E620F}" type="presParOf" srcId="{F8889A8D-1F0C-AA4C-8C24-351C9C4408C2}" destId="{2CF43B69-2EEE-244F-B4E3-05595DBA5D8A}" srcOrd="1" destOrd="0" presId="urn:microsoft.com/office/officeart/2005/8/layout/vList3"/>
    <dgm:cxn modelId="{5EE431D2-8D5A-B046-807F-6EE9CD8E78AC}" type="presParOf" srcId="{BD3D6B79-584C-2D4A-8A82-2F250BBEC287}" destId="{E0DB006F-F09F-6140-B7AD-7B5C1A76D4C2}" srcOrd="3" destOrd="0" presId="urn:microsoft.com/office/officeart/2005/8/layout/vList3"/>
    <dgm:cxn modelId="{DDBEAA02-7DF2-984D-BFCE-13918A292086}" type="presParOf" srcId="{BD3D6B79-584C-2D4A-8A82-2F250BBEC287}" destId="{8A14F5E3-782A-DA43-A999-0CE8F4116DEF}" srcOrd="4" destOrd="0" presId="urn:microsoft.com/office/officeart/2005/8/layout/vList3"/>
    <dgm:cxn modelId="{D714A161-4211-8A40-8432-1A53D51F353A}" type="presParOf" srcId="{8A14F5E3-782A-DA43-A999-0CE8F4116DEF}" destId="{56027087-93C1-F34C-9CEA-30B01C547EC2}" srcOrd="0" destOrd="0" presId="urn:microsoft.com/office/officeart/2005/8/layout/vList3"/>
    <dgm:cxn modelId="{CE1EA290-0D7B-084B-8ACD-4FF8915DDA82}" type="presParOf" srcId="{8A14F5E3-782A-DA43-A999-0CE8F4116DEF}" destId="{424BF287-B82E-B941-AB4F-FA7A652C0EFF}"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25A791-C10D-7547-AD27-92202EE61403}"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it-IT"/>
        </a:p>
      </dgm:t>
    </dgm:pt>
    <dgm:pt modelId="{C24001B7-49A1-154D-A7C9-9731FB6BA26C}">
      <dgm:prSet phldrT="[Testo]" custT="1"/>
      <dgm:spPr/>
      <dgm:t>
        <a:bodyPr/>
        <a:lstStyle/>
        <a:p>
          <a:endParaRPr lang="it-IT" sz="1400" dirty="0"/>
        </a:p>
        <a:p>
          <a:r>
            <a:rPr lang="en-GB" sz="1400" b="1" noProof="0" dirty="0"/>
            <a:t>A</a:t>
          </a:r>
          <a:r>
            <a:rPr lang="en-GB" sz="1400" noProof="0" dirty="0"/>
            <a:t>. </a:t>
          </a:r>
          <a:r>
            <a:rPr lang="en-GB" sz="1400" b="1" noProof="0" dirty="0">
              <a:solidFill>
                <a:schemeClr val="tx1"/>
              </a:solidFill>
            </a:rPr>
            <a:t>Suspend judgment </a:t>
          </a:r>
          <a:r>
            <a:rPr lang="en-GB" sz="1400" noProof="0" dirty="0"/>
            <a:t>and </a:t>
          </a:r>
          <a:r>
            <a:rPr lang="en-GB" sz="1400" b="1" noProof="0" dirty="0">
              <a:solidFill>
                <a:schemeClr val="tx1"/>
              </a:solidFill>
            </a:rPr>
            <a:t>show open-mindedness </a:t>
          </a:r>
          <a:r>
            <a:rPr lang="en-GB" sz="1400" noProof="0" dirty="0"/>
            <a:t>when interacting with people from different cultures, backgrounds or experiences. Instead of forming an opinion or judgment immediately, listen carefully and ask questions that explore the unique perspectives of the other person. This practice encourages understanding and fosters inclusivity.</a:t>
          </a:r>
          <a:r>
            <a:rPr lang="it-IT" sz="1100" dirty="0"/>
            <a:t>
</a:t>
          </a:r>
        </a:p>
      </dgm:t>
    </dgm:pt>
    <dgm:pt modelId="{A72D6279-F4FD-0A4A-A302-3008CB1CE6BC}" type="parTrans" cxnId="{DB78F27F-902D-C14B-AB74-5988FE70E7FB}">
      <dgm:prSet/>
      <dgm:spPr/>
      <dgm:t>
        <a:bodyPr/>
        <a:lstStyle/>
        <a:p>
          <a:endParaRPr lang="it-IT"/>
        </a:p>
      </dgm:t>
    </dgm:pt>
    <dgm:pt modelId="{D466E380-3A19-274F-9F6B-B709F4E0CEB7}" type="sibTrans" cxnId="{DB78F27F-902D-C14B-AB74-5988FE70E7FB}">
      <dgm:prSet/>
      <dgm:spPr/>
      <dgm:t>
        <a:bodyPr/>
        <a:lstStyle/>
        <a:p>
          <a:endParaRPr lang="it-IT"/>
        </a:p>
      </dgm:t>
    </dgm:pt>
    <dgm:pt modelId="{B28DD806-99EF-AB48-AE52-1414D3BB5BFC}">
      <dgm:prSet phldrT="[Testo]" custT="1"/>
      <dgm:spPr/>
      <dgm:t>
        <a:bodyPr/>
        <a:lstStyle/>
        <a:p>
          <a:r>
            <a:rPr lang="en-GB" sz="1400" b="1" noProof="0" dirty="0"/>
            <a:t>B. </a:t>
          </a:r>
          <a:r>
            <a:rPr lang="en-GB" sz="1400" noProof="0" dirty="0"/>
            <a:t>When </a:t>
          </a:r>
          <a:r>
            <a:rPr lang="en-GB" sz="1400" b="1" noProof="0" dirty="0">
              <a:solidFill>
                <a:schemeClr val="tx1"/>
              </a:solidFill>
            </a:rPr>
            <a:t>discussing experiences related to diversity</a:t>
          </a:r>
          <a:r>
            <a:rPr lang="en-GB" sz="1400" noProof="0" dirty="0"/>
            <a:t>, an effective active listening technique is to create a bridge between what the other person is sharing and your own experiences, without diminishing or overshadowing their story. This approach not only demonstrates empathy but also strengthens the sense of connection by acknowledging both the similarities and differences in individual experiences.</a:t>
          </a:r>
        </a:p>
      </dgm:t>
    </dgm:pt>
    <dgm:pt modelId="{456DE0C8-542B-0940-B916-46CF2783FE0F}" type="parTrans" cxnId="{CCAE515E-1296-0F44-A5F4-948A87480517}">
      <dgm:prSet/>
      <dgm:spPr/>
      <dgm:t>
        <a:bodyPr/>
        <a:lstStyle/>
        <a:p>
          <a:endParaRPr lang="it-IT"/>
        </a:p>
      </dgm:t>
    </dgm:pt>
    <dgm:pt modelId="{D904D6A4-F02F-0B45-9ACA-D80371DFD251}" type="sibTrans" cxnId="{CCAE515E-1296-0F44-A5F4-948A87480517}">
      <dgm:prSet/>
      <dgm:spPr/>
      <dgm:t>
        <a:bodyPr/>
        <a:lstStyle/>
        <a:p>
          <a:endParaRPr lang="it-IT"/>
        </a:p>
      </dgm:t>
    </dgm:pt>
    <dgm:pt modelId="{AAB96712-2A74-4442-840D-EBE1DAC0C573}">
      <dgm:prSet custT="1"/>
      <dgm:spPr/>
      <dgm:t>
        <a:bodyPr/>
        <a:lstStyle/>
        <a:p>
          <a:endParaRPr lang="it-IT" sz="1100" b="1"/>
        </a:p>
      </dgm:t>
    </dgm:pt>
    <dgm:pt modelId="{F5A2432B-F6DB-694B-B92B-BD263887C4FB}" type="sibTrans" cxnId="{82E9038D-FC6A-024F-87D7-2EA8BADD805D}">
      <dgm:prSet/>
      <dgm:spPr/>
      <dgm:t>
        <a:bodyPr/>
        <a:lstStyle/>
        <a:p>
          <a:endParaRPr lang="it-IT"/>
        </a:p>
      </dgm:t>
    </dgm:pt>
    <dgm:pt modelId="{0B027C6D-0A8B-2342-A154-1D772C3C0DE9}" type="parTrans" cxnId="{82E9038D-FC6A-024F-87D7-2EA8BADD805D}">
      <dgm:prSet/>
      <dgm:spPr/>
      <dgm:t>
        <a:bodyPr/>
        <a:lstStyle/>
        <a:p>
          <a:endParaRPr lang="it-IT"/>
        </a:p>
      </dgm:t>
    </dgm:pt>
    <dgm:pt modelId="{61B2166D-F3F1-CD4A-9F8B-6F3E657BDC0F}" type="pres">
      <dgm:prSet presAssocID="{6825A791-C10D-7547-AD27-92202EE61403}" presName="linear" presStyleCnt="0">
        <dgm:presLayoutVars>
          <dgm:dir/>
          <dgm:animLvl val="lvl"/>
          <dgm:resizeHandles val="exact"/>
        </dgm:presLayoutVars>
      </dgm:prSet>
      <dgm:spPr/>
    </dgm:pt>
    <dgm:pt modelId="{C75B6B2A-CE0F-E64E-9C4F-D3D8301E5653}" type="pres">
      <dgm:prSet presAssocID="{C24001B7-49A1-154D-A7C9-9731FB6BA26C}" presName="parentLin" presStyleCnt="0"/>
      <dgm:spPr/>
    </dgm:pt>
    <dgm:pt modelId="{B71FFDA6-7A9E-D84C-AD04-0F66409308C4}" type="pres">
      <dgm:prSet presAssocID="{C24001B7-49A1-154D-A7C9-9731FB6BA26C}" presName="parentLeftMargin" presStyleLbl="node1" presStyleIdx="0" presStyleCnt="3"/>
      <dgm:spPr/>
    </dgm:pt>
    <dgm:pt modelId="{7DA5BFE1-735E-3942-93C6-E0964A6601C3}" type="pres">
      <dgm:prSet presAssocID="{C24001B7-49A1-154D-A7C9-9731FB6BA26C}" presName="parentText" presStyleLbl="node1" presStyleIdx="0" presStyleCnt="3" custScaleX="130105" custScaleY="126913" custLinFactNeighborX="-9010" custLinFactNeighborY="2671">
        <dgm:presLayoutVars>
          <dgm:chMax val="0"/>
          <dgm:bulletEnabled val="1"/>
        </dgm:presLayoutVars>
      </dgm:prSet>
      <dgm:spPr/>
    </dgm:pt>
    <dgm:pt modelId="{3469D066-6B46-A14A-BAE5-152977E395EC}" type="pres">
      <dgm:prSet presAssocID="{C24001B7-49A1-154D-A7C9-9731FB6BA26C}" presName="negativeSpace" presStyleCnt="0"/>
      <dgm:spPr/>
    </dgm:pt>
    <dgm:pt modelId="{8C0C9B46-0760-AE49-8197-89B78E581FFE}" type="pres">
      <dgm:prSet presAssocID="{C24001B7-49A1-154D-A7C9-9731FB6BA26C}" presName="childText" presStyleLbl="conFgAcc1" presStyleIdx="0" presStyleCnt="3">
        <dgm:presLayoutVars>
          <dgm:bulletEnabled val="1"/>
        </dgm:presLayoutVars>
      </dgm:prSet>
      <dgm:spPr/>
    </dgm:pt>
    <dgm:pt modelId="{61F5E4B2-83C5-124A-9155-4AA3ED01D7B6}" type="pres">
      <dgm:prSet presAssocID="{D466E380-3A19-274F-9F6B-B709F4E0CEB7}" presName="spaceBetweenRectangles" presStyleCnt="0"/>
      <dgm:spPr/>
    </dgm:pt>
    <dgm:pt modelId="{875A0DD5-263C-D44B-AB4A-CADD4B5A9931}" type="pres">
      <dgm:prSet presAssocID="{B28DD806-99EF-AB48-AE52-1414D3BB5BFC}" presName="parentLin" presStyleCnt="0"/>
      <dgm:spPr/>
    </dgm:pt>
    <dgm:pt modelId="{7EFCDB2A-A6D8-DC45-B188-5C6AAD761222}" type="pres">
      <dgm:prSet presAssocID="{B28DD806-99EF-AB48-AE52-1414D3BB5BFC}" presName="parentLeftMargin" presStyleLbl="node1" presStyleIdx="0" presStyleCnt="3"/>
      <dgm:spPr/>
    </dgm:pt>
    <dgm:pt modelId="{8A084578-095E-5F43-8EDB-AE0D5BE197B6}" type="pres">
      <dgm:prSet presAssocID="{B28DD806-99EF-AB48-AE52-1414D3BB5BFC}" presName="parentText" presStyleLbl="node1" presStyleIdx="1" presStyleCnt="3" custScaleX="130165" custScaleY="151518" custLinFactNeighborX="-9365" custLinFactNeighborY="-4052">
        <dgm:presLayoutVars>
          <dgm:chMax val="0"/>
          <dgm:bulletEnabled val="1"/>
        </dgm:presLayoutVars>
      </dgm:prSet>
      <dgm:spPr/>
    </dgm:pt>
    <dgm:pt modelId="{B206495E-FB10-DD40-8147-A736EAE92EF8}" type="pres">
      <dgm:prSet presAssocID="{B28DD806-99EF-AB48-AE52-1414D3BB5BFC}" presName="negativeSpace" presStyleCnt="0"/>
      <dgm:spPr/>
    </dgm:pt>
    <dgm:pt modelId="{03B09B7A-9B82-994C-B4BE-829358394A64}" type="pres">
      <dgm:prSet presAssocID="{B28DD806-99EF-AB48-AE52-1414D3BB5BFC}" presName="childText" presStyleLbl="conFgAcc1" presStyleIdx="1" presStyleCnt="3">
        <dgm:presLayoutVars>
          <dgm:bulletEnabled val="1"/>
        </dgm:presLayoutVars>
      </dgm:prSet>
      <dgm:spPr/>
    </dgm:pt>
    <dgm:pt modelId="{189811A1-9FFE-5541-88E7-A73AD44C6895}" type="pres">
      <dgm:prSet presAssocID="{D904D6A4-F02F-0B45-9ACA-D80371DFD251}" presName="spaceBetweenRectangles" presStyleCnt="0"/>
      <dgm:spPr/>
    </dgm:pt>
    <dgm:pt modelId="{F78C6B81-71FA-9E40-A18E-1FA4C0258B5E}" type="pres">
      <dgm:prSet presAssocID="{AAB96712-2A74-4442-840D-EBE1DAC0C573}" presName="parentLin" presStyleCnt="0"/>
      <dgm:spPr/>
    </dgm:pt>
    <dgm:pt modelId="{9080F880-E609-E342-80F0-E616C0294FC0}" type="pres">
      <dgm:prSet presAssocID="{AAB96712-2A74-4442-840D-EBE1DAC0C573}" presName="parentLeftMargin" presStyleLbl="node1" presStyleIdx="1" presStyleCnt="3"/>
      <dgm:spPr/>
    </dgm:pt>
    <dgm:pt modelId="{16333B9E-BC94-704E-A067-7EF21CDA0F8E}" type="pres">
      <dgm:prSet presAssocID="{AAB96712-2A74-4442-840D-EBE1DAC0C573}" presName="parentText" presStyleLbl="node1" presStyleIdx="2" presStyleCnt="3" custScaleX="130165" custScaleY="133382" custLinFactNeighborX="-2379" custLinFactNeighborY="-20169">
        <dgm:presLayoutVars>
          <dgm:chMax val="0"/>
          <dgm:bulletEnabled val="1"/>
        </dgm:presLayoutVars>
      </dgm:prSet>
      <dgm:spPr/>
    </dgm:pt>
    <dgm:pt modelId="{C0D1B11E-B570-B144-9C32-C7DA1C250F8A}" type="pres">
      <dgm:prSet presAssocID="{AAB96712-2A74-4442-840D-EBE1DAC0C573}" presName="negativeSpace" presStyleCnt="0"/>
      <dgm:spPr/>
    </dgm:pt>
    <dgm:pt modelId="{1DDA5880-4C44-1C4A-84D7-747CAD47C4BF}" type="pres">
      <dgm:prSet presAssocID="{AAB96712-2A74-4442-840D-EBE1DAC0C573}" presName="childText" presStyleLbl="conFgAcc1" presStyleIdx="2" presStyleCnt="3">
        <dgm:presLayoutVars>
          <dgm:bulletEnabled val="1"/>
        </dgm:presLayoutVars>
      </dgm:prSet>
      <dgm:spPr/>
    </dgm:pt>
  </dgm:ptLst>
  <dgm:cxnLst>
    <dgm:cxn modelId="{CCAE515E-1296-0F44-A5F4-948A87480517}" srcId="{6825A791-C10D-7547-AD27-92202EE61403}" destId="{B28DD806-99EF-AB48-AE52-1414D3BB5BFC}" srcOrd="1" destOrd="0" parTransId="{456DE0C8-542B-0940-B916-46CF2783FE0F}" sibTransId="{D904D6A4-F02F-0B45-9ACA-D80371DFD251}"/>
    <dgm:cxn modelId="{95EC5D79-B3C8-2B4E-AFCC-9B37A0255C32}" type="presOf" srcId="{B28DD806-99EF-AB48-AE52-1414D3BB5BFC}" destId="{7EFCDB2A-A6D8-DC45-B188-5C6AAD761222}" srcOrd="0" destOrd="0" presId="urn:microsoft.com/office/officeart/2005/8/layout/list1"/>
    <dgm:cxn modelId="{DB78F27F-902D-C14B-AB74-5988FE70E7FB}" srcId="{6825A791-C10D-7547-AD27-92202EE61403}" destId="{C24001B7-49A1-154D-A7C9-9731FB6BA26C}" srcOrd="0" destOrd="0" parTransId="{A72D6279-F4FD-0A4A-A302-3008CB1CE6BC}" sibTransId="{D466E380-3A19-274F-9F6B-B709F4E0CEB7}"/>
    <dgm:cxn modelId="{82E9038D-FC6A-024F-87D7-2EA8BADD805D}" srcId="{6825A791-C10D-7547-AD27-92202EE61403}" destId="{AAB96712-2A74-4442-840D-EBE1DAC0C573}" srcOrd="2" destOrd="0" parTransId="{0B027C6D-0A8B-2342-A154-1D772C3C0DE9}" sibTransId="{F5A2432B-F6DB-694B-B92B-BD263887C4FB}"/>
    <dgm:cxn modelId="{D4A117AD-3A05-2A4F-B532-652FFCB1FFA4}" type="presOf" srcId="{AAB96712-2A74-4442-840D-EBE1DAC0C573}" destId="{16333B9E-BC94-704E-A067-7EF21CDA0F8E}" srcOrd="1" destOrd="0" presId="urn:microsoft.com/office/officeart/2005/8/layout/list1"/>
    <dgm:cxn modelId="{B71A7EB0-0081-6C4B-8EDD-25478F45D195}" type="presOf" srcId="{6825A791-C10D-7547-AD27-92202EE61403}" destId="{61B2166D-F3F1-CD4A-9F8B-6F3E657BDC0F}" srcOrd="0" destOrd="0" presId="urn:microsoft.com/office/officeart/2005/8/layout/list1"/>
    <dgm:cxn modelId="{A54C46BD-7B9A-164D-B32A-BE621139DE84}" type="presOf" srcId="{B28DD806-99EF-AB48-AE52-1414D3BB5BFC}" destId="{8A084578-095E-5F43-8EDB-AE0D5BE197B6}" srcOrd="1" destOrd="0" presId="urn:microsoft.com/office/officeart/2005/8/layout/list1"/>
    <dgm:cxn modelId="{D3A4E6F3-6FA6-3B4B-A4E9-AF4678452D7E}" type="presOf" srcId="{C24001B7-49A1-154D-A7C9-9731FB6BA26C}" destId="{7DA5BFE1-735E-3942-93C6-E0964A6601C3}" srcOrd="1" destOrd="0" presId="urn:microsoft.com/office/officeart/2005/8/layout/list1"/>
    <dgm:cxn modelId="{E387CEF4-51D6-4A47-AB3C-8DDACD09D107}" type="presOf" srcId="{AAB96712-2A74-4442-840D-EBE1DAC0C573}" destId="{9080F880-E609-E342-80F0-E616C0294FC0}" srcOrd="0" destOrd="0" presId="urn:microsoft.com/office/officeart/2005/8/layout/list1"/>
    <dgm:cxn modelId="{3E0CD2FB-7403-8643-A91E-0132F221C841}" type="presOf" srcId="{C24001B7-49A1-154D-A7C9-9731FB6BA26C}" destId="{B71FFDA6-7A9E-D84C-AD04-0F66409308C4}" srcOrd="0" destOrd="0" presId="urn:microsoft.com/office/officeart/2005/8/layout/list1"/>
    <dgm:cxn modelId="{DCB4872E-1DF8-AB45-A368-6BFAFDD4F451}" type="presParOf" srcId="{61B2166D-F3F1-CD4A-9F8B-6F3E657BDC0F}" destId="{C75B6B2A-CE0F-E64E-9C4F-D3D8301E5653}" srcOrd="0" destOrd="0" presId="urn:microsoft.com/office/officeart/2005/8/layout/list1"/>
    <dgm:cxn modelId="{754873DB-166C-334E-A927-40EC864D4569}" type="presParOf" srcId="{C75B6B2A-CE0F-E64E-9C4F-D3D8301E5653}" destId="{B71FFDA6-7A9E-D84C-AD04-0F66409308C4}" srcOrd="0" destOrd="0" presId="urn:microsoft.com/office/officeart/2005/8/layout/list1"/>
    <dgm:cxn modelId="{C0A917D7-4432-CB4F-8080-3A8DBF7102F6}" type="presParOf" srcId="{C75B6B2A-CE0F-E64E-9C4F-D3D8301E5653}" destId="{7DA5BFE1-735E-3942-93C6-E0964A6601C3}" srcOrd="1" destOrd="0" presId="urn:microsoft.com/office/officeart/2005/8/layout/list1"/>
    <dgm:cxn modelId="{201EEA07-EF31-DA4E-9053-C0E6A1359D2C}" type="presParOf" srcId="{61B2166D-F3F1-CD4A-9F8B-6F3E657BDC0F}" destId="{3469D066-6B46-A14A-BAE5-152977E395EC}" srcOrd="1" destOrd="0" presId="urn:microsoft.com/office/officeart/2005/8/layout/list1"/>
    <dgm:cxn modelId="{D384A4AD-9554-174A-96E5-6F2C37742D09}" type="presParOf" srcId="{61B2166D-F3F1-CD4A-9F8B-6F3E657BDC0F}" destId="{8C0C9B46-0760-AE49-8197-89B78E581FFE}" srcOrd="2" destOrd="0" presId="urn:microsoft.com/office/officeart/2005/8/layout/list1"/>
    <dgm:cxn modelId="{2476F4F8-6A39-1D45-B98C-CA3E185BD713}" type="presParOf" srcId="{61B2166D-F3F1-CD4A-9F8B-6F3E657BDC0F}" destId="{61F5E4B2-83C5-124A-9155-4AA3ED01D7B6}" srcOrd="3" destOrd="0" presId="urn:microsoft.com/office/officeart/2005/8/layout/list1"/>
    <dgm:cxn modelId="{1D998A1E-FFCF-9E43-9424-C4EFC6019C94}" type="presParOf" srcId="{61B2166D-F3F1-CD4A-9F8B-6F3E657BDC0F}" destId="{875A0DD5-263C-D44B-AB4A-CADD4B5A9931}" srcOrd="4" destOrd="0" presId="urn:microsoft.com/office/officeart/2005/8/layout/list1"/>
    <dgm:cxn modelId="{A3370F26-2E43-6749-AC38-85BBB4723E47}" type="presParOf" srcId="{875A0DD5-263C-D44B-AB4A-CADD4B5A9931}" destId="{7EFCDB2A-A6D8-DC45-B188-5C6AAD761222}" srcOrd="0" destOrd="0" presId="urn:microsoft.com/office/officeart/2005/8/layout/list1"/>
    <dgm:cxn modelId="{BCD82139-EE69-CE4B-B88F-CD534ABF221D}" type="presParOf" srcId="{875A0DD5-263C-D44B-AB4A-CADD4B5A9931}" destId="{8A084578-095E-5F43-8EDB-AE0D5BE197B6}" srcOrd="1" destOrd="0" presId="urn:microsoft.com/office/officeart/2005/8/layout/list1"/>
    <dgm:cxn modelId="{648685CC-E025-D149-915C-C84E4082DE9F}" type="presParOf" srcId="{61B2166D-F3F1-CD4A-9F8B-6F3E657BDC0F}" destId="{B206495E-FB10-DD40-8147-A736EAE92EF8}" srcOrd="5" destOrd="0" presId="urn:microsoft.com/office/officeart/2005/8/layout/list1"/>
    <dgm:cxn modelId="{0F30CF12-BCA5-4944-BF02-E4C73A64B3D5}" type="presParOf" srcId="{61B2166D-F3F1-CD4A-9F8B-6F3E657BDC0F}" destId="{03B09B7A-9B82-994C-B4BE-829358394A64}" srcOrd="6" destOrd="0" presId="urn:microsoft.com/office/officeart/2005/8/layout/list1"/>
    <dgm:cxn modelId="{CBA4C22B-1846-AD42-BDAF-257D41BFB846}" type="presParOf" srcId="{61B2166D-F3F1-CD4A-9F8B-6F3E657BDC0F}" destId="{189811A1-9FFE-5541-88E7-A73AD44C6895}" srcOrd="7" destOrd="0" presId="urn:microsoft.com/office/officeart/2005/8/layout/list1"/>
    <dgm:cxn modelId="{9838269F-AC0E-D248-914B-35D9D6CAE79F}" type="presParOf" srcId="{61B2166D-F3F1-CD4A-9F8B-6F3E657BDC0F}" destId="{F78C6B81-71FA-9E40-A18E-1FA4C0258B5E}" srcOrd="8" destOrd="0" presId="urn:microsoft.com/office/officeart/2005/8/layout/list1"/>
    <dgm:cxn modelId="{ACDA20D0-FA31-5349-8677-C8C6E3E17B7D}" type="presParOf" srcId="{F78C6B81-71FA-9E40-A18E-1FA4C0258B5E}" destId="{9080F880-E609-E342-80F0-E616C0294FC0}" srcOrd="0" destOrd="0" presId="urn:microsoft.com/office/officeart/2005/8/layout/list1"/>
    <dgm:cxn modelId="{2A4448BE-3AC1-8244-BBB8-3D4A1FBA3422}" type="presParOf" srcId="{F78C6B81-71FA-9E40-A18E-1FA4C0258B5E}" destId="{16333B9E-BC94-704E-A067-7EF21CDA0F8E}" srcOrd="1" destOrd="0" presId="urn:microsoft.com/office/officeart/2005/8/layout/list1"/>
    <dgm:cxn modelId="{795C74A9-03C2-774F-BCFD-CFC2E92BEB3D}" type="presParOf" srcId="{61B2166D-F3F1-CD4A-9F8B-6F3E657BDC0F}" destId="{C0D1B11E-B570-B144-9C32-C7DA1C250F8A}" srcOrd="9" destOrd="0" presId="urn:microsoft.com/office/officeart/2005/8/layout/list1"/>
    <dgm:cxn modelId="{FF535A47-E69B-1A4A-9068-D0DFA609D759}" type="presParOf" srcId="{61B2166D-F3F1-CD4A-9F8B-6F3E657BDC0F}" destId="{1DDA5880-4C44-1C4A-84D7-747CAD47C4B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86313B-B86A-1544-89FF-7B3E16907DC3}">
      <dsp:nvSpPr>
        <dsp:cNvPr id="0" name=""/>
        <dsp:cNvSpPr/>
      </dsp:nvSpPr>
      <dsp:spPr>
        <a:xfrm>
          <a:off x="39495" y="79106"/>
          <a:ext cx="3322308" cy="12558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noProof="0" dirty="0">
              <a:solidFill>
                <a:schemeClr val="bg1"/>
              </a:solidFill>
            </a:rPr>
            <a:t>For</a:t>
          </a:r>
          <a:r>
            <a:rPr lang="en-GB" sz="1800" kern="1200" noProof="0" dirty="0">
              <a:solidFill>
                <a:schemeClr val="accent3">
                  <a:lumMod val="50000"/>
                </a:schemeClr>
              </a:solidFill>
            </a:rPr>
            <a:t> </a:t>
          </a:r>
          <a:r>
            <a:rPr lang="en-GB" sz="1800" b="1" kern="1200" noProof="0" dirty="0">
              <a:solidFill>
                <a:schemeClr val="tx1"/>
              </a:solidFill>
            </a:rPr>
            <a:t>Gordon Allport </a:t>
          </a:r>
          <a:r>
            <a:rPr lang="en-GB" sz="1800" b="0" kern="1200" noProof="0" dirty="0">
              <a:solidFill>
                <a:schemeClr val="bg1"/>
              </a:solidFill>
            </a:rPr>
            <a:t>(</a:t>
          </a:r>
          <a:r>
            <a:rPr lang="en-GB" sz="1800" b="0" i="0" kern="1200" noProof="0" dirty="0"/>
            <a:t>an American psychologist)</a:t>
          </a:r>
          <a:r>
            <a:rPr lang="en-GB" sz="1800" kern="1200" noProof="0" dirty="0">
              <a:solidFill>
                <a:schemeClr val="bg1"/>
              </a:solidFill>
            </a:rPr>
            <a:t>, stereotypes are learned in childhood. </a:t>
          </a:r>
        </a:p>
        <a:p>
          <a:pPr marL="0" lvl="0" indent="0" algn="ctr" defTabSz="800100">
            <a:lnSpc>
              <a:spcPct val="90000"/>
            </a:lnSpc>
            <a:spcBef>
              <a:spcPct val="0"/>
            </a:spcBef>
            <a:spcAft>
              <a:spcPct val="35000"/>
            </a:spcAft>
            <a:buNone/>
          </a:pPr>
          <a:r>
            <a:rPr lang="en-GB" sz="1800" kern="1200" noProof="0" dirty="0">
              <a:solidFill>
                <a:schemeClr val="bg1"/>
              </a:solidFill>
            </a:rPr>
            <a:t>Two ways of learning:</a:t>
          </a:r>
        </a:p>
      </dsp:txBody>
      <dsp:txXfrm>
        <a:off x="76277" y="115888"/>
        <a:ext cx="3248744" cy="1182265"/>
      </dsp:txXfrm>
    </dsp:sp>
    <dsp:sp modelId="{F2D20898-5889-FC4C-AA61-463755D9E586}">
      <dsp:nvSpPr>
        <dsp:cNvPr id="0" name=""/>
        <dsp:cNvSpPr/>
      </dsp:nvSpPr>
      <dsp:spPr>
        <a:xfrm>
          <a:off x="371726" y="1334936"/>
          <a:ext cx="1344268" cy="767062"/>
        </a:xfrm>
        <a:custGeom>
          <a:avLst/>
          <a:gdLst/>
          <a:ahLst/>
          <a:cxnLst/>
          <a:rect l="0" t="0" r="0" b="0"/>
          <a:pathLst>
            <a:path>
              <a:moveTo>
                <a:pt x="0" y="0"/>
              </a:moveTo>
              <a:lnTo>
                <a:pt x="0" y="767062"/>
              </a:lnTo>
              <a:lnTo>
                <a:pt x="1344268" y="7670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04B14A-D1A8-8440-B433-54C76B8C68F5}">
      <dsp:nvSpPr>
        <dsp:cNvPr id="0" name=""/>
        <dsp:cNvSpPr/>
      </dsp:nvSpPr>
      <dsp:spPr>
        <a:xfrm>
          <a:off x="1715995" y="1538579"/>
          <a:ext cx="2459072" cy="11268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noProof="0" dirty="0">
              <a:solidFill>
                <a:schemeClr val="tx1"/>
              </a:solidFill>
            </a:rPr>
            <a:t>Adopting the prejudice of parents/family members</a:t>
          </a:r>
        </a:p>
      </dsp:txBody>
      <dsp:txXfrm>
        <a:off x="1748999" y="1571583"/>
        <a:ext cx="2393064" cy="1060832"/>
      </dsp:txXfrm>
    </dsp:sp>
    <dsp:sp modelId="{6CA8C4C1-5AED-CB45-B016-724F6DC139BC}">
      <dsp:nvSpPr>
        <dsp:cNvPr id="0" name=""/>
        <dsp:cNvSpPr/>
      </dsp:nvSpPr>
      <dsp:spPr>
        <a:xfrm>
          <a:off x="371726" y="1334936"/>
          <a:ext cx="1344268" cy="2099174"/>
        </a:xfrm>
        <a:custGeom>
          <a:avLst/>
          <a:gdLst/>
          <a:ahLst/>
          <a:cxnLst/>
          <a:rect l="0" t="0" r="0" b="0"/>
          <a:pathLst>
            <a:path>
              <a:moveTo>
                <a:pt x="0" y="0"/>
              </a:moveTo>
              <a:lnTo>
                <a:pt x="0" y="2099174"/>
              </a:lnTo>
              <a:lnTo>
                <a:pt x="1344268" y="20991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D71BA1-CACD-9E4B-8B09-494867DC24BB}">
      <dsp:nvSpPr>
        <dsp:cNvPr id="0" name=""/>
        <dsp:cNvSpPr/>
      </dsp:nvSpPr>
      <dsp:spPr>
        <a:xfrm>
          <a:off x="1715995" y="2836203"/>
          <a:ext cx="3009114" cy="11958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noProof="0" dirty="0">
              <a:solidFill>
                <a:schemeClr val="tx1"/>
              </a:solidFill>
            </a:rPr>
            <a:t>Growing up in an environment that makes children suspicious or fearful</a:t>
          </a:r>
          <a:r>
            <a:rPr lang="it-IT" sz="1400" kern="1200" dirty="0"/>
            <a:t>
</a:t>
          </a:r>
        </a:p>
      </dsp:txBody>
      <dsp:txXfrm>
        <a:off x="1751019" y="2871227"/>
        <a:ext cx="2939066" cy="11257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3B36E-0807-7143-B32A-4EF5383EB438}">
      <dsp:nvSpPr>
        <dsp:cNvPr id="0" name=""/>
        <dsp:cNvSpPr/>
      </dsp:nvSpPr>
      <dsp:spPr>
        <a:xfrm rot="5400000">
          <a:off x="2085355" y="1032413"/>
          <a:ext cx="975079" cy="1110093"/>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3A814BD-BD78-C744-8EB0-FC23DC2E6CFB}">
      <dsp:nvSpPr>
        <dsp:cNvPr id="0" name=""/>
        <dsp:cNvSpPr/>
      </dsp:nvSpPr>
      <dsp:spPr>
        <a:xfrm>
          <a:off x="1629911" y="17164"/>
          <a:ext cx="2035673" cy="1017676"/>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noProof="0" dirty="0"/>
            <a:t>The stereotype forms the basis of prejudice.</a:t>
          </a:r>
        </a:p>
      </dsp:txBody>
      <dsp:txXfrm>
        <a:off x="1679599" y="66852"/>
        <a:ext cx="1936297" cy="918300"/>
      </dsp:txXfrm>
    </dsp:sp>
    <dsp:sp modelId="{4C41A9E9-AB90-BE48-AC6E-49FDE197B8CE}">
      <dsp:nvSpPr>
        <dsp:cNvPr id="0" name=""/>
        <dsp:cNvSpPr/>
      </dsp:nvSpPr>
      <dsp:spPr>
        <a:xfrm flipH="1">
          <a:off x="3734030" y="28224"/>
          <a:ext cx="3957765" cy="928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GB" sz="1800" kern="1200" noProof="0" dirty="0">
              <a:solidFill>
                <a:schemeClr val="tx1"/>
              </a:solidFill>
            </a:rPr>
            <a:t>The cognitive factor is related to the stereotype, then there is an evaluative factor from which prejudice arises.</a:t>
          </a:r>
        </a:p>
      </dsp:txBody>
      <dsp:txXfrm>
        <a:off x="3734030" y="28224"/>
        <a:ext cx="3957765" cy="928647"/>
      </dsp:txXfrm>
    </dsp:sp>
    <dsp:sp modelId="{AEC1D6C6-EF12-824B-9375-EE2EBB26DFC8}">
      <dsp:nvSpPr>
        <dsp:cNvPr id="0" name=""/>
        <dsp:cNvSpPr/>
      </dsp:nvSpPr>
      <dsp:spPr>
        <a:xfrm rot="5400000">
          <a:off x="4134630" y="2416442"/>
          <a:ext cx="975079" cy="1110093"/>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FAE7BD-DA2E-8042-98B3-54B3EDCE456B}">
      <dsp:nvSpPr>
        <dsp:cNvPr id="0" name=""/>
        <dsp:cNvSpPr/>
      </dsp:nvSpPr>
      <dsp:spPr>
        <a:xfrm>
          <a:off x="3033920" y="1248741"/>
          <a:ext cx="1896428" cy="1148969"/>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noProof="0" dirty="0"/>
            <a:t>Prejudice is linked to a more affective aspect</a:t>
          </a:r>
        </a:p>
      </dsp:txBody>
      <dsp:txXfrm>
        <a:off x="3090018" y="1304839"/>
        <a:ext cx="1784232" cy="1036773"/>
      </dsp:txXfrm>
    </dsp:sp>
    <dsp:sp modelId="{402FC9E9-EF65-1741-AA65-C74C729189B4}">
      <dsp:nvSpPr>
        <dsp:cNvPr id="0" name=""/>
        <dsp:cNvSpPr/>
      </dsp:nvSpPr>
      <dsp:spPr>
        <a:xfrm>
          <a:off x="4885053" y="1097144"/>
          <a:ext cx="4220326" cy="13345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just" defTabSz="800100">
            <a:lnSpc>
              <a:spcPct val="90000"/>
            </a:lnSpc>
            <a:spcBef>
              <a:spcPct val="0"/>
            </a:spcBef>
            <a:spcAft>
              <a:spcPct val="15000"/>
            </a:spcAft>
            <a:buChar char="•"/>
          </a:pPr>
          <a:r>
            <a:rPr lang="en-GB" sz="1800" kern="1200" noProof="0" dirty="0">
              <a:solidFill>
                <a:schemeClr val="tx1"/>
              </a:solidFill>
            </a:rPr>
            <a:t>When I assess the feelings that follow prejudice, a behavioural factor ensues, through which I discriminate. Indeed, this can lead to discrimination.</a:t>
          </a:r>
        </a:p>
      </dsp:txBody>
      <dsp:txXfrm>
        <a:off x="4885053" y="1097144"/>
        <a:ext cx="4220326" cy="1334522"/>
      </dsp:txXfrm>
    </dsp:sp>
    <dsp:sp modelId="{27858846-E4B5-2241-8F9A-AA6B7FF0CD5E}">
      <dsp:nvSpPr>
        <dsp:cNvPr id="0" name=""/>
        <dsp:cNvSpPr/>
      </dsp:nvSpPr>
      <dsp:spPr>
        <a:xfrm>
          <a:off x="5176356" y="2643382"/>
          <a:ext cx="1780508" cy="107702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noProof="0" dirty="0"/>
            <a:t>Discrimination is thus a behavioural component</a:t>
          </a:r>
        </a:p>
      </dsp:txBody>
      <dsp:txXfrm>
        <a:off x="5228941" y="2695967"/>
        <a:ext cx="1675338" cy="971850"/>
      </dsp:txXfrm>
    </dsp:sp>
    <dsp:sp modelId="{DB787443-6998-9949-AD69-63A3DFBD4CE2}">
      <dsp:nvSpPr>
        <dsp:cNvPr id="0" name=""/>
        <dsp:cNvSpPr/>
      </dsp:nvSpPr>
      <dsp:spPr>
        <a:xfrm>
          <a:off x="6953745" y="2616440"/>
          <a:ext cx="2419905" cy="928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just" defTabSz="800100">
            <a:lnSpc>
              <a:spcPct val="90000"/>
            </a:lnSpc>
            <a:spcBef>
              <a:spcPct val="0"/>
            </a:spcBef>
            <a:spcAft>
              <a:spcPct val="15000"/>
            </a:spcAft>
            <a:buChar char="•"/>
          </a:pPr>
          <a:r>
            <a:rPr lang="en-GB" sz="1800" kern="1200" noProof="0" dirty="0">
              <a:solidFill>
                <a:schemeClr val="tx1"/>
              </a:solidFill>
            </a:rPr>
            <a:t>This is because it leads to a change in the way of acting</a:t>
          </a:r>
        </a:p>
      </dsp:txBody>
      <dsp:txXfrm>
        <a:off x="6953745" y="2616440"/>
        <a:ext cx="2419905" cy="9286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36E3D8-AE3B-E641-9DE0-00D027952D2A}">
      <dsp:nvSpPr>
        <dsp:cNvPr id="0" name=""/>
        <dsp:cNvSpPr/>
      </dsp:nvSpPr>
      <dsp:spPr>
        <a:xfrm>
          <a:off x="0" y="260565"/>
          <a:ext cx="6035291" cy="32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B02158-F787-2D4E-8ED4-9F4C610E52B2}">
      <dsp:nvSpPr>
        <dsp:cNvPr id="0" name=""/>
        <dsp:cNvSpPr/>
      </dsp:nvSpPr>
      <dsp:spPr>
        <a:xfrm>
          <a:off x="301764" y="68685"/>
          <a:ext cx="4224703"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9684" tIns="0" rIns="159684"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t>The Romani community (65%)</a:t>
          </a:r>
        </a:p>
      </dsp:txBody>
      <dsp:txXfrm>
        <a:off x="320498" y="87419"/>
        <a:ext cx="4187235" cy="346292"/>
      </dsp:txXfrm>
    </dsp:sp>
    <dsp:sp modelId="{08946503-E4B0-9044-BCF0-F2ED0A2826E5}">
      <dsp:nvSpPr>
        <dsp:cNvPr id="0" name=""/>
        <dsp:cNvSpPr/>
      </dsp:nvSpPr>
      <dsp:spPr>
        <a:xfrm>
          <a:off x="0" y="850245"/>
          <a:ext cx="6035291" cy="32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4F53F7-12BF-EC43-B9FD-9D317BD58D9C}">
      <dsp:nvSpPr>
        <dsp:cNvPr id="0" name=""/>
        <dsp:cNvSpPr/>
      </dsp:nvSpPr>
      <dsp:spPr>
        <a:xfrm>
          <a:off x="301764" y="658365"/>
          <a:ext cx="4224703"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9684" tIns="0" rIns="159684"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t>Skin colour (61%)</a:t>
          </a:r>
        </a:p>
      </dsp:txBody>
      <dsp:txXfrm>
        <a:off x="320498" y="677099"/>
        <a:ext cx="4187235" cy="346292"/>
      </dsp:txXfrm>
    </dsp:sp>
    <dsp:sp modelId="{F0300336-3CAB-1246-A774-AB8C34016AA8}">
      <dsp:nvSpPr>
        <dsp:cNvPr id="0" name=""/>
        <dsp:cNvSpPr/>
      </dsp:nvSpPr>
      <dsp:spPr>
        <a:xfrm>
          <a:off x="0" y="1439926"/>
          <a:ext cx="6035291" cy="32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32BEF8-74ED-BC4C-B3C6-757A63528F9A}">
      <dsp:nvSpPr>
        <dsp:cNvPr id="0" name=""/>
        <dsp:cNvSpPr/>
      </dsp:nvSpPr>
      <dsp:spPr>
        <a:xfrm>
          <a:off x="301764" y="1248046"/>
          <a:ext cx="4224703"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9684" tIns="0" rIns="159684"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t>Ethnic origin (60%)</a:t>
          </a:r>
        </a:p>
      </dsp:txBody>
      <dsp:txXfrm>
        <a:off x="320498" y="1266780"/>
        <a:ext cx="4187235" cy="346292"/>
      </dsp:txXfrm>
    </dsp:sp>
    <dsp:sp modelId="{DA3D843F-CB71-5641-896E-2067B5F56B53}">
      <dsp:nvSpPr>
        <dsp:cNvPr id="0" name=""/>
        <dsp:cNvSpPr/>
      </dsp:nvSpPr>
      <dsp:spPr>
        <a:xfrm>
          <a:off x="0" y="2029606"/>
          <a:ext cx="6035291" cy="32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F7B19F-A084-E348-82F0-00FF1EFF81AD}">
      <dsp:nvSpPr>
        <dsp:cNvPr id="0" name=""/>
        <dsp:cNvSpPr/>
      </dsp:nvSpPr>
      <dsp:spPr>
        <a:xfrm>
          <a:off x="301764" y="1837726"/>
          <a:ext cx="4224703"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9684" tIns="0" rIns="159684"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t>Gender identity (being transgender, 57%)</a:t>
          </a:r>
        </a:p>
      </dsp:txBody>
      <dsp:txXfrm>
        <a:off x="320498" y="1856460"/>
        <a:ext cx="4187235" cy="346292"/>
      </dsp:txXfrm>
    </dsp:sp>
    <dsp:sp modelId="{0B614404-03A2-A94B-B21A-CDF14A7F21BD}">
      <dsp:nvSpPr>
        <dsp:cNvPr id="0" name=""/>
        <dsp:cNvSpPr/>
      </dsp:nvSpPr>
      <dsp:spPr>
        <a:xfrm>
          <a:off x="0" y="2619286"/>
          <a:ext cx="6035291" cy="32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C872B0F-EBB6-CA41-9E71-2FBDC4D4C7F7}">
      <dsp:nvSpPr>
        <dsp:cNvPr id="0" name=""/>
        <dsp:cNvSpPr/>
      </dsp:nvSpPr>
      <dsp:spPr>
        <a:xfrm>
          <a:off x="301764" y="2427406"/>
          <a:ext cx="4224703"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9684" tIns="0" rIns="159684"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t>Sexual orientation (54%)</a:t>
          </a:r>
        </a:p>
      </dsp:txBody>
      <dsp:txXfrm>
        <a:off x="320498" y="2446140"/>
        <a:ext cx="4187235" cy="3462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C1694-9B2A-7F4C-9D32-D8BBB8927162}">
      <dsp:nvSpPr>
        <dsp:cNvPr id="0" name=""/>
        <dsp:cNvSpPr/>
      </dsp:nvSpPr>
      <dsp:spPr>
        <a:xfrm>
          <a:off x="0" y="0"/>
          <a:ext cx="9620857" cy="11806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We can take as an example the macro group of those </a:t>
          </a:r>
          <a:r>
            <a:rPr lang="en-GB" sz="1700" b="1" kern="1200" dirty="0">
              <a:solidFill>
                <a:schemeClr val="tx1"/>
              </a:solidFill>
            </a:rPr>
            <a:t>living in disadvantaged socio-economic conditions.</a:t>
          </a:r>
          <a:endParaRPr lang="en-US" sz="1700" kern="1200" dirty="0">
            <a:solidFill>
              <a:schemeClr val="tx1"/>
            </a:solidFill>
          </a:endParaRPr>
        </a:p>
      </dsp:txBody>
      <dsp:txXfrm>
        <a:off x="34580" y="34580"/>
        <a:ext cx="8346835" cy="1111498"/>
      </dsp:txXfrm>
    </dsp:sp>
    <dsp:sp modelId="{1B72D0DE-2ABA-2945-8B50-B79325A81526}">
      <dsp:nvSpPr>
        <dsp:cNvPr id="0" name=""/>
        <dsp:cNvSpPr/>
      </dsp:nvSpPr>
      <dsp:spPr>
        <a:xfrm>
          <a:off x="138014" y="1377434"/>
          <a:ext cx="11042627" cy="11806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Individuals in disadvantaged socio-economics conditions face significant challenges due to limited opportunities inherent in their situation. This difficulty is compounded by widespread societal discrimination. Such discrimination is often rooted in a combination of prejudices and stereotypes.</a:t>
          </a:r>
          <a:endParaRPr lang="en-US" sz="1700" kern="1200" dirty="0"/>
        </a:p>
      </dsp:txBody>
      <dsp:txXfrm>
        <a:off x="172594" y="1412014"/>
        <a:ext cx="9118279" cy="1111498"/>
      </dsp:txXfrm>
    </dsp:sp>
    <dsp:sp modelId="{766391F8-7A6B-0040-BEE2-98A88E8717F0}">
      <dsp:nvSpPr>
        <dsp:cNvPr id="0" name=""/>
        <dsp:cNvSpPr/>
      </dsp:nvSpPr>
      <dsp:spPr>
        <a:xfrm>
          <a:off x="1697798" y="2754869"/>
          <a:ext cx="9620857" cy="11806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For example, people might judge someone's potential work capabilities based on their background or assume that those from socio-economically disadvantaged backgrounds are less educated. These prejudices and stereotypes further exacerbate the barriers faced by these individuals.</a:t>
          </a:r>
          <a:endParaRPr lang="en-US" sz="1700" kern="1200" dirty="0"/>
        </a:p>
      </dsp:txBody>
      <dsp:txXfrm>
        <a:off x="1732378" y="2789449"/>
        <a:ext cx="7935370" cy="1111498"/>
      </dsp:txXfrm>
    </dsp:sp>
    <dsp:sp modelId="{D55D1751-880E-274C-ABC0-16D1E0A703FD}">
      <dsp:nvSpPr>
        <dsp:cNvPr id="0" name=""/>
        <dsp:cNvSpPr/>
      </dsp:nvSpPr>
      <dsp:spPr>
        <a:xfrm>
          <a:off x="8853429" y="895332"/>
          <a:ext cx="767427" cy="767427"/>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9026100" y="895332"/>
        <a:ext cx="422085" cy="577489"/>
      </dsp:txXfrm>
    </dsp:sp>
    <dsp:sp modelId="{D83CC9BA-6E4A-1A4A-84C2-5D9C5CED1EDC}">
      <dsp:nvSpPr>
        <dsp:cNvPr id="0" name=""/>
        <dsp:cNvSpPr/>
      </dsp:nvSpPr>
      <dsp:spPr>
        <a:xfrm>
          <a:off x="9702328" y="2264896"/>
          <a:ext cx="767427" cy="767427"/>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9874999" y="2264896"/>
        <a:ext cx="422085" cy="5774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FB2C3F-5F7E-C645-BF39-6A0B23532134}">
      <dsp:nvSpPr>
        <dsp:cNvPr id="0" name=""/>
        <dsp:cNvSpPr/>
      </dsp:nvSpPr>
      <dsp:spPr>
        <a:xfrm rot="10800000">
          <a:off x="835449" y="1927"/>
          <a:ext cx="7700409" cy="948867"/>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8424" tIns="53340" rIns="99568" bIns="53340" numCol="1" spcCol="1270" anchor="ctr" anchorCtr="0">
          <a:noAutofit/>
        </a:bodyPr>
        <a:lstStyle/>
        <a:p>
          <a:pPr marL="0" lvl="0" indent="0" algn="just" defTabSz="622300">
            <a:lnSpc>
              <a:spcPct val="90000"/>
            </a:lnSpc>
            <a:spcBef>
              <a:spcPct val="0"/>
            </a:spcBef>
            <a:spcAft>
              <a:spcPct val="35000"/>
            </a:spcAft>
            <a:buNone/>
          </a:pPr>
          <a:r>
            <a:rPr lang="en-GB" sz="1400" b="1" kern="1200" noProof="0" dirty="0">
              <a:solidFill>
                <a:schemeClr val="tx1"/>
              </a:solidFill>
            </a:rPr>
            <a:t>Intercultural Empathy: </a:t>
          </a:r>
          <a:r>
            <a:rPr lang="en-GB" sz="1400" b="0" kern="1200" noProof="0" dirty="0"/>
            <a:t>A powerful way to dismantle the barriers created by stereotypes is through intercultural empathy. By actively seeking to understand and appreciate diverse cultures and perspectives, we challenge our preconceived notions and dismantle harmful stereotypes.</a:t>
          </a:r>
        </a:p>
      </dsp:txBody>
      <dsp:txXfrm rot="10800000">
        <a:off x="1072666" y="1927"/>
        <a:ext cx="7463192" cy="948867"/>
      </dsp:txXfrm>
    </dsp:sp>
    <dsp:sp modelId="{C1AC1749-288D-6F42-B8F5-A9A70E71C0AF}">
      <dsp:nvSpPr>
        <dsp:cNvPr id="0" name=""/>
        <dsp:cNvSpPr/>
      </dsp:nvSpPr>
      <dsp:spPr>
        <a:xfrm>
          <a:off x="478761" y="275931"/>
          <a:ext cx="356129" cy="356129"/>
        </a:xfrm>
        <a:prstGeom prst="ellipse">
          <a:avLst/>
        </a:prstGeom>
        <a:solidFill>
          <a:schemeClr val="accent1"/>
        </a:solidFill>
        <a:ln w="12700" cap="flat" cmpd="sng" algn="ctr">
          <a:solidFill>
            <a:srgbClr val="FFFFFF"/>
          </a:solidFill>
          <a:prstDash val="solid"/>
          <a:miter lim="800000"/>
        </a:ln>
        <a:effectLst/>
      </dsp:spPr>
      <dsp:style>
        <a:lnRef idx="2">
          <a:scrgbClr r="0" g="0" b="0"/>
        </a:lnRef>
        <a:fillRef idx="1">
          <a:scrgbClr r="0" g="0" b="0"/>
        </a:fillRef>
        <a:effectRef idx="0">
          <a:scrgbClr r="0" g="0" b="0"/>
        </a:effectRef>
        <a:fontRef idx="minor"/>
      </dsp:style>
    </dsp:sp>
    <dsp:sp modelId="{2CF43B69-2EEE-244F-B4E3-05595DBA5D8A}">
      <dsp:nvSpPr>
        <dsp:cNvPr id="0" name=""/>
        <dsp:cNvSpPr/>
      </dsp:nvSpPr>
      <dsp:spPr>
        <a:xfrm rot="10800000">
          <a:off x="835449" y="1204524"/>
          <a:ext cx="7700409" cy="948867"/>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8424" tIns="53340" rIns="99568" bIns="53340" numCol="1" spcCol="1270" anchor="ctr" anchorCtr="0">
          <a:noAutofit/>
        </a:bodyPr>
        <a:lstStyle/>
        <a:p>
          <a:pPr marL="0" lvl="0" indent="0" algn="just" defTabSz="622300">
            <a:lnSpc>
              <a:spcPct val="90000"/>
            </a:lnSpc>
            <a:spcBef>
              <a:spcPct val="0"/>
            </a:spcBef>
            <a:spcAft>
              <a:spcPct val="35000"/>
            </a:spcAft>
            <a:buNone/>
          </a:pPr>
          <a:r>
            <a:rPr lang="en-GB" sz="1400" b="1" kern="1200" noProof="0" dirty="0">
              <a:solidFill>
                <a:schemeClr val="tx1"/>
              </a:solidFill>
            </a:rPr>
            <a:t>Dialogue and Respect</a:t>
          </a:r>
          <a:r>
            <a:rPr lang="en-GB" sz="1400" kern="1200" noProof="0" dirty="0">
              <a:solidFill>
                <a:schemeClr val="tx1"/>
              </a:solidFill>
            </a:rPr>
            <a:t>: </a:t>
          </a:r>
          <a:r>
            <a:rPr lang="en-GB" sz="1400" kern="1200" noProof="0" dirty="0"/>
            <a:t>This approach involves engaging in open, respectful dialogue, fostering genuine connections, and recognizing the inherent value of diversity.</a:t>
          </a:r>
        </a:p>
      </dsp:txBody>
      <dsp:txXfrm rot="10800000">
        <a:off x="1072666" y="1204524"/>
        <a:ext cx="7463192" cy="948867"/>
      </dsp:txXfrm>
    </dsp:sp>
    <dsp:sp modelId="{C1B8A0EF-3A5D-5843-944F-F1E626C0AE4F}">
      <dsp:nvSpPr>
        <dsp:cNvPr id="0" name=""/>
        <dsp:cNvSpPr/>
      </dsp:nvSpPr>
      <dsp:spPr>
        <a:xfrm>
          <a:off x="478761" y="1521237"/>
          <a:ext cx="356129" cy="356129"/>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4BF287-B82E-B941-AB4F-FA7A652C0EFF}">
      <dsp:nvSpPr>
        <dsp:cNvPr id="0" name=""/>
        <dsp:cNvSpPr/>
      </dsp:nvSpPr>
      <dsp:spPr>
        <a:xfrm rot="10800000">
          <a:off x="835449" y="2407121"/>
          <a:ext cx="7700409" cy="948867"/>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8424" tIns="53340" rIns="99568" bIns="53340" numCol="1" spcCol="1270" anchor="ctr" anchorCtr="0">
          <a:noAutofit/>
        </a:bodyPr>
        <a:lstStyle/>
        <a:p>
          <a:pPr marL="0" lvl="0" indent="0" algn="just" defTabSz="622300">
            <a:lnSpc>
              <a:spcPct val="90000"/>
            </a:lnSpc>
            <a:spcBef>
              <a:spcPct val="0"/>
            </a:spcBef>
            <a:spcAft>
              <a:spcPct val="35000"/>
            </a:spcAft>
            <a:buNone/>
          </a:pPr>
          <a:r>
            <a:rPr lang="en-GB" sz="1400" b="1" kern="1200" noProof="0" dirty="0">
              <a:solidFill>
                <a:schemeClr val="tx1"/>
              </a:solidFill>
            </a:rPr>
            <a:t>Self-Reflection on Biases: </a:t>
          </a:r>
          <a:r>
            <a:rPr lang="en-GB" sz="1400" b="0" kern="1200" noProof="0" dirty="0"/>
            <a:t>Individuals must engage in self-reflection to identify and confront their own biases and stereotypes. By acknowledging and challenging our assumptions, we can become more empathetic and open-minded.</a:t>
          </a:r>
        </a:p>
      </dsp:txBody>
      <dsp:txXfrm rot="10800000">
        <a:off x="1072666" y="2407121"/>
        <a:ext cx="7463192" cy="948867"/>
      </dsp:txXfrm>
    </dsp:sp>
    <dsp:sp modelId="{56027087-93C1-F34C-9CEA-30B01C547EC2}">
      <dsp:nvSpPr>
        <dsp:cNvPr id="0" name=""/>
        <dsp:cNvSpPr/>
      </dsp:nvSpPr>
      <dsp:spPr>
        <a:xfrm>
          <a:off x="478761" y="2671266"/>
          <a:ext cx="356129" cy="356129"/>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C9B46-0760-AE49-8197-89B78E581FFE}">
      <dsp:nvSpPr>
        <dsp:cNvPr id="0" name=""/>
        <dsp:cNvSpPr/>
      </dsp:nvSpPr>
      <dsp:spPr>
        <a:xfrm>
          <a:off x="0" y="498827"/>
          <a:ext cx="11260469"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A5BFE1-735E-3942-93C6-E0964A6601C3}">
      <dsp:nvSpPr>
        <dsp:cNvPr id="0" name=""/>
        <dsp:cNvSpPr/>
      </dsp:nvSpPr>
      <dsp:spPr>
        <a:xfrm>
          <a:off x="512295" y="60502"/>
          <a:ext cx="10255303" cy="7492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933" tIns="0" rIns="297933" bIns="0" numCol="1" spcCol="1270" anchor="ctr" anchorCtr="0">
          <a:noAutofit/>
        </a:bodyPr>
        <a:lstStyle/>
        <a:p>
          <a:pPr marL="0" lvl="0" indent="0" algn="l" defTabSz="622300">
            <a:lnSpc>
              <a:spcPct val="90000"/>
            </a:lnSpc>
            <a:spcBef>
              <a:spcPct val="0"/>
            </a:spcBef>
            <a:spcAft>
              <a:spcPct val="35000"/>
            </a:spcAft>
            <a:buNone/>
          </a:pPr>
          <a:endParaRPr lang="it-IT" sz="1400" kern="1200" dirty="0"/>
        </a:p>
        <a:p>
          <a:pPr marL="0" lvl="0" indent="0" algn="l" defTabSz="622300">
            <a:lnSpc>
              <a:spcPct val="90000"/>
            </a:lnSpc>
            <a:spcBef>
              <a:spcPct val="0"/>
            </a:spcBef>
            <a:spcAft>
              <a:spcPct val="35000"/>
            </a:spcAft>
            <a:buNone/>
          </a:pPr>
          <a:r>
            <a:rPr lang="en-GB" sz="1400" b="1" kern="1200" noProof="0" dirty="0"/>
            <a:t>A</a:t>
          </a:r>
          <a:r>
            <a:rPr lang="en-GB" sz="1400" kern="1200" noProof="0" dirty="0"/>
            <a:t>. </a:t>
          </a:r>
          <a:r>
            <a:rPr lang="en-GB" sz="1400" b="1" kern="1200" noProof="0" dirty="0">
              <a:solidFill>
                <a:schemeClr val="tx1"/>
              </a:solidFill>
            </a:rPr>
            <a:t>Suspend judgment </a:t>
          </a:r>
          <a:r>
            <a:rPr lang="en-GB" sz="1400" kern="1200" noProof="0" dirty="0"/>
            <a:t>and </a:t>
          </a:r>
          <a:r>
            <a:rPr lang="en-GB" sz="1400" b="1" kern="1200" noProof="0" dirty="0">
              <a:solidFill>
                <a:schemeClr val="tx1"/>
              </a:solidFill>
            </a:rPr>
            <a:t>show open-mindedness </a:t>
          </a:r>
          <a:r>
            <a:rPr lang="en-GB" sz="1400" kern="1200" noProof="0" dirty="0"/>
            <a:t>when interacting with people from different cultures, backgrounds or experiences. Instead of forming an opinion or judgment immediately, listen carefully and ask questions that explore the unique perspectives of the other person. This practice encourages understanding and fosters inclusivity.</a:t>
          </a:r>
          <a:r>
            <a:rPr lang="it-IT" sz="1100" kern="1200" dirty="0"/>
            <a:t>
</a:t>
          </a:r>
        </a:p>
      </dsp:txBody>
      <dsp:txXfrm>
        <a:off x="548873" y="97080"/>
        <a:ext cx="10182147" cy="676138"/>
      </dsp:txXfrm>
    </dsp:sp>
    <dsp:sp modelId="{03B09B7A-9B82-994C-B4BE-829358394A64}">
      <dsp:nvSpPr>
        <dsp:cNvPr id="0" name=""/>
        <dsp:cNvSpPr/>
      </dsp:nvSpPr>
      <dsp:spPr>
        <a:xfrm>
          <a:off x="0" y="1710189"/>
          <a:ext cx="11260469"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084578-095E-5F43-8EDB-AE0D5BE197B6}">
      <dsp:nvSpPr>
        <dsp:cNvPr id="0" name=""/>
        <dsp:cNvSpPr/>
      </dsp:nvSpPr>
      <dsp:spPr>
        <a:xfrm>
          <a:off x="510296" y="1086904"/>
          <a:ext cx="10260032" cy="8945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933" tIns="0" rIns="297933" bIns="0" numCol="1" spcCol="1270" anchor="ctr" anchorCtr="0">
          <a:noAutofit/>
        </a:bodyPr>
        <a:lstStyle/>
        <a:p>
          <a:pPr marL="0" lvl="0" indent="0" algn="l" defTabSz="622300">
            <a:lnSpc>
              <a:spcPct val="90000"/>
            </a:lnSpc>
            <a:spcBef>
              <a:spcPct val="0"/>
            </a:spcBef>
            <a:spcAft>
              <a:spcPct val="35000"/>
            </a:spcAft>
            <a:buNone/>
          </a:pPr>
          <a:r>
            <a:rPr lang="en-GB" sz="1400" b="1" kern="1200" noProof="0" dirty="0"/>
            <a:t>B. </a:t>
          </a:r>
          <a:r>
            <a:rPr lang="en-GB" sz="1400" kern="1200" noProof="0" dirty="0"/>
            <a:t>When </a:t>
          </a:r>
          <a:r>
            <a:rPr lang="en-GB" sz="1400" b="1" kern="1200" noProof="0" dirty="0">
              <a:solidFill>
                <a:schemeClr val="tx1"/>
              </a:solidFill>
            </a:rPr>
            <a:t>discussing experiences related to diversity</a:t>
          </a:r>
          <a:r>
            <a:rPr lang="en-GB" sz="1400" kern="1200" noProof="0" dirty="0"/>
            <a:t>, an effective active listening technique is to create a bridge between what the other person is sharing and your own experiences, without diminishing or overshadowing their story. This approach not only demonstrates empathy but also strengthens the sense of connection by acknowledging both the similarities and differences in individual experiences.</a:t>
          </a:r>
        </a:p>
      </dsp:txBody>
      <dsp:txXfrm>
        <a:off x="553965" y="1130573"/>
        <a:ext cx="10172694" cy="807224"/>
      </dsp:txXfrm>
    </dsp:sp>
    <dsp:sp modelId="{1DDA5880-4C44-1C4A-84D7-747CAD47C4BF}">
      <dsp:nvSpPr>
        <dsp:cNvPr id="0" name=""/>
        <dsp:cNvSpPr/>
      </dsp:nvSpPr>
      <dsp:spPr>
        <a:xfrm>
          <a:off x="0" y="2814476"/>
          <a:ext cx="11260469"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333B9E-BC94-704E-A067-7EF21CDA0F8E}">
      <dsp:nvSpPr>
        <dsp:cNvPr id="0" name=""/>
        <dsp:cNvSpPr/>
      </dsp:nvSpPr>
      <dsp:spPr>
        <a:xfrm>
          <a:off x="549629" y="2203111"/>
          <a:ext cx="10260032" cy="7874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933" tIns="0" rIns="297933" bIns="0" numCol="1" spcCol="1270" anchor="ctr" anchorCtr="0">
          <a:noAutofit/>
        </a:bodyPr>
        <a:lstStyle/>
        <a:p>
          <a:pPr marL="0" lvl="0" indent="0" algn="l" defTabSz="488950">
            <a:lnSpc>
              <a:spcPct val="90000"/>
            </a:lnSpc>
            <a:spcBef>
              <a:spcPct val="0"/>
            </a:spcBef>
            <a:spcAft>
              <a:spcPct val="35000"/>
            </a:spcAft>
            <a:buNone/>
          </a:pPr>
          <a:endParaRPr lang="it-IT" sz="1100" b="1" kern="1200"/>
        </a:p>
      </dsp:txBody>
      <dsp:txXfrm>
        <a:off x="588071" y="2241553"/>
        <a:ext cx="10183148" cy="7106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7BA9A3F-76E4-E300-FFE1-91D2A8145F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2D2F2322-FF18-59F5-121F-8A7893D2D59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A000CA-C5E3-4DD1-AE8B-782CCB8381A3}" type="datetimeFigureOut">
              <a:rPr lang="en-GB" smtClean="0"/>
              <a:t>23/01/2025</a:t>
            </a:fld>
            <a:endParaRPr lang="en-GB"/>
          </a:p>
        </p:txBody>
      </p:sp>
      <p:sp>
        <p:nvSpPr>
          <p:cNvPr id="4" name="Marcador de pie de página 3">
            <a:extLst>
              <a:ext uri="{FF2B5EF4-FFF2-40B4-BE49-F238E27FC236}">
                <a16:creationId xmlns:a16="http://schemas.microsoft.com/office/drawing/2014/main" id="{558D2E8F-B7D5-0C88-1E60-030AD652B5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CBF980A7-FE97-2EC0-7483-7526B28E70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8A6BF8-1F6F-403C-98FC-89D138CB2D43}" type="slidenum">
              <a:rPr lang="en-GB" smtClean="0"/>
              <a:t>‹N›</a:t>
            </a:fld>
            <a:endParaRPr lang="en-GB"/>
          </a:p>
        </p:txBody>
      </p:sp>
    </p:spTree>
    <p:extLst>
      <p:ext uri="{BB962C8B-B14F-4D97-AF65-F5344CB8AC3E}">
        <p14:creationId xmlns:p14="http://schemas.microsoft.com/office/powerpoint/2010/main" val="1968687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3B0C83-D37A-4663-A430-E394FD17CEFD}" type="datetimeFigureOut">
              <a:rPr lang="en-GB" smtClean="0"/>
              <a:t>23/01/2025</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0BB2C-58D0-46AB-86E4-A144D29597AF}" type="slidenum">
              <a:rPr lang="en-GB" smtClean="0"/>
              <a:t>‹N›</a:t>
            </a:fld>
            <a:endParaRPr lang="en-GB"/>
          </a:p>
        </p:txBody>
      </p:sp>
    </p:spTree>
    <p:extLst>
      <p:ext uri="{BB962C8B-B14F-4D97-AF65-F5344CB8AC3E}">
        <p14:creationId xmlns:p14="http://schemas.microsoft.com/office/powerpoint/2010/main" val="415993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4420BB2C-58D0-46AB-86E4-A144D29597AF}" type="slidenum">
              <a:rPr lang="en-GB" smtClean="0"/>
              <a:t>1</a:t>
            </a:fld>
            <a:endParaRPr lang="en-GB"/>
          </a:p>
        </p:txBody>
      </p:sp>
    </p:spTree>
    <p:extLst>
      <p:ext uri="{BB962C8B-B14F-4D97-AF65-F5344CB8AC3E}">
        <p14:creationId xmlns:p14="http://schemas.microsoft.com/office/powerpoint/2010/main" val="693045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420BB2C-58D0-46AB-86E4-A144D29597AF}" type="slidenum">
              <a:rPr lang="en-GB" smtClean="0"/>
              <a:t>24</a:t>
            </a:fld>
            <a:endParaRPr lang="en-GB"/>
          </a:p>
        </p:txBody>
      </p:sp>
    </p:spTree>
    <p:extLst>
      <p:ext uri="{BB962C8B-B14F-4D97-AF65-F5344CB8AC3E}">
        <p14:creationId xmlns:p14="http://schemas.microsoft.com/office/powerpoint/2010/main" val="10610295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5CA816F-9BCE-452E-1E83-976B51EF70F7}"/>
              </a:ext>
            </a:extLst>
          </p:cNvPr>
          <p:cNvSpPr>
            <a:spLocks noGrp="1"/>
          </p:cNvSpPr>
          <p:nvPr>
            <p:ph type="subTitle" idx="1"/>
          </p:nvPr>
        </p:nvSpPr>
        <p:spPr>
          <a:xfrm>
            <a:off x="1524000" y="3429000"/>
            <a:ext cx="9144000" cy="1655762"/>
          </a:xfrm>
          <a:prstGeom prst="rect">
            <a:avLst/>
          </a:prstGeom>
        </p:spPr>
        <p:txBody>
          <a:bodyPr/>
          <a:lstStyle>
            <a:lvl1pPr marL="0" indent="0" algn="ctr">
              <a:buNone/>
              <a:defRPr sz="3200" b="1">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GB"/>
          </a:p>
        </p:txBody>
      </p:sp>
      <p:pic>
        <p:nvPicPr>
          <p:cNvPr id="30" name="Imagen 29" descr="Forma&#10;&#10;Descripción generada automáticamente con confianza baja">
            <a:extLst>
              <a:ext uri="{FF2B5EF4-FFF2-40B4-BE49-F238E27FC236}">
                <a16:creationId xmlns:a16="http://schemas.microsoft.com/office/drawing/2014/main" id="{DDD0B5F4-6AA9-0032-C1EC-F3549970F2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49274" y="1232735"/>
            <a:ext cx="4893452" cy="1223363"/>
          </a:xfrm>
          <a:prstGeom prst="rect">
            <a:avLst/>
          </a:prstGeom>
        </p:spPr>
      </p:pic>
      <p:pic>
        <p:nvPicPr>
          <p:cNvPr id="32" name="Imagen 31" descr="Texto&#10;&#10;Descripción generada automáticamente">
            <a:extLst>
              <a:ext uri="{FF2B5EF4-FFF2-40B4-BE49-F238E27FC236}">
                <a16:creationId xmlns:a16="http://schemas.microsoft.com/office/drawing/2014/main" id="{F6057D68-E185-01AE-B94F-43D4074FFF1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sp>
        <p:nvSpPr>
          <p:cNvPr id="65" name="Rectángulo 64">
            <a:extLst>
              <a:ext uri="{FF2B5EF4-FFF2-40B4-BE49-F238E27FC236}">
                <a16:creationId xmlns:a16="http://schemas.microsoft.com/office/drawing/2014/main" id="{47731D57-BD22-1926-70D2-428C1151B313}"/>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6" name="Grupo 65">
            <a:extLst>
              <a:ext uri="{FF2B5EF4-FFF2-40B4-BE49-F238E27FC236}">
                <a16:creationId xmlns:a16="http://schemas.microsoft.com/office/drawing/2014/main" id="{D1387FC0-74D8-9A57-68A2-10041F0B5CBB}"/>
              </a:ext>
            </a:extLst>
          </p:cNvPr>
          <p:cNvGrpSpPr/>
          <p:nvPr userDrawn="1"/>
        </p:nvGrpSpPr>
        <p:grpSpPr>
          <a:xfrm rot="10800000">
            <a:off x="9575441" y="5676129"/>
            <a:ext cx="1708402" cy="109529"/>
            <a:chOff x="904702" y="1533987"/>
            <a:chExt cx="1708402" cy="109529"/>
          </a:xfrm>
        </p:grpSpPr>
        <p:sp>
          <p:nvSpPr>
            <p:cNvPr id="67" name="Rectángulo 66">
              <a:extLst>
                <a:ext uri="{FF2B5EF4-FFF2-40B4-BE49-F238E27FC236}">
                  <a16:creationId xmlns:a16="http://schemas.microsoft.com/office/drawing/2014/main" id="{C317CB25-96F8-F9DD-6B52-4B7152E3887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Elipse 67">
              <a:extLst>
                <a:ext uri="{FF2B5EF4-FFF2-40B4-BE49-F238E27FC236}">
                  <a16:creationId xmlns:a16="http://schemas.microsoft.com/office/drawing/2014/main" id="{ACB6967A-0652-B4F9-4903-67C62E631E51}"/>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Elipse 68">
              <a:extLst>
                <a:ext uri="{FF2B5EF4-FFF2-40B4-BE49-F238E27FC236}">
                  <a16:creationId xmlns:a16="http://schemas.microsoft.com/office/drawing/2014/main" id="{55F2D12B-32CA-3313-61EF-904617BDD0FC}"/>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Elipse 69">
              <a:extLst>
                <a:ext uri="{FF2B5EF4-FFF2-40B4-BE49-F238E27FC236}">
                  <a16:creationId xmlns:a16="http://schemas.microsoft.com/office/drawing/2014/main" id="{CB4BD023-5FB9-C7CE-3C40-AA66240F93EC}"/>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Elipse 70">
              <a:extLst>
                <a:ext uri="{FF2B5EF4-FFF2-40B4-BE49-F238E27FC236}">
                  <a16:creationId xmlns:a16="http://schemas.microsoft.com/office/drawing/2014/main" id="{E42C023C-6CCC-73B3-27D7-75FBC8E4AE7C}"/>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Elipse 71">
              <a:extLst>
                <a:ext uri="{FF2B5EF4-FFF2-40B4-BE49-F238E27FC236}">
                  <a16:creationId xmlns:a16="http://schemas.microsoft.com/office/drawing/2014/main" id="{8C05EEDA-62AC-B6F7-DF42-B004C0BBFD1C}"/>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CuadroTexto 1">
            <a:extLst>
              <a:ext uri="{FF2B5EF4-FFF2-40B4-BE49-F238E27FC236}">
                <a16:creationId xmlns:a16="http://schemas.microsoft.com/office/drawing/2014/main" id="{8A22785F-0E16-3134-6C7B-CEF90876FB10}"/>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346380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object">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2E1CB9-113E-F822-2E98-623042247330}"/>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16C37E7E-C4C5-64DA-116B-66CC2BDC8B36}"/>
              </a:ext>
            </a:extLst>
          </p:cNvPr>
          <p:cNvSpPr>
            <a:spLocks noGrp="1"/>
          </p:cNvSpPr>
          <p:nvPr>
            <p:ph idx="1"/>
          </p:nvPr>
        </p:nvSpPr>
        <p:spPr>
          <a:xfrm>
            <a:off x="838200" y="1633140"/>
            <a:ext cx="10515600" cy="3937927"/>
          </a:xfrm>
          <a:prstGeom prst="rect">
            <a:avLst/>
          </a:prstGeom>
        </p:spPr>
        <p:txBody>
          <a:bodyPr/>
          <a:lstStyle>
            <a:lvl1pPr marL="0" indent="0">
              <a:buNone/>
              <a:defRPr sz="18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GB"/>
          </a:p>
        </p:txBody>
      </p:sp>
      <p:pic>
        <p:nvPicPr>
          <p:cNvPr id="7" name="Imagen 6" descr="Imagen que contiene Texto&#10;&#10;Descripción generada automáticamente">
            <a:extLst>
              <a:ext uri="{FF2B5EF4-FFF2-40B4-BE49-F238E27FC236}">
                <a16:creationId xmlns:a16="http://schemas.microsoft.com/office/drawing/2014/main" id="{9652FC86-B7F0-45DF-E01C-3D065373C9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pic>
        <p:nvPicPr>
          <p:cNvPr id="14" name="Imagen 13" descr="Texto&#10;&#10;Descripción generada automáticamente">
            <a:extLst>
              <a:ext uri="{FF2B5EF4-FFF2-40B4-BE49-F238E27FC236}">
                <a16:creationId xmlns:a16="http://schemas.microsoft.com/office/drawing/2014/main" id="{4DE3E7E2-D91C-2FC0-F43E-AD02489B34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sp>
        <p:nvSpPr>
          <p:cNvPr id="49" name="Rectángulo 48">
            <a:extLst>
              <a:ext uri="{FF2B5EF4-FFF2-40B4-BE49-F238E27FC236}">
                <a16:creationId xmlns:a16="http://schemas.microsoft.com/office/drawing/2014/main" id="{DDA62A7D-9C0F-ED3D-A80A-B5672C4D1CF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5" name="Grupo 54">
            <a:extLst>
              <a:ext uri="{FF2B5EF4-FFF2-40B4-BE49-F238E27FC236}">
                <a16:creationId xmlns:a16="http://schemas.microsoft.com/office/drawing/2014/main" id="{40A6057E-697A-CBAF-C6DB-BD777159E584}"/>
              </a:ext>
            </a:extLst>
          </p:cNvPr>
          <p:cNvGrpSpPr/>
          <p:nvPr userDrawn="1"/>
        </p:nvGrpSpPr>
        <p:grpSpPr>
          <a:xfrm rot="10800000">
            <a:off x="9575441" y="5676129"/>
            <a:ext cx="1708402" cy="109529"/>
            <a:chOff x="904702" y="1533987"/>
            <a:chExt cx="1708402" cy="109529"/>
          </a:xfrm>
        </p:grpSpPr>
        <p:sp>
          <p:nvSpPr>
            <p:cNvPr id="56" name="Rectángulo 55">
              <a:extLst>
                <a:ext uri="{FF2B5EF4-FFF2-40B4-BE49-F238E27FC236}">
                  <a16:creationId xmlns:a16="http://schemas.microsoft.com/office/drawing/2014/main" id="{4D369D08-5B28-A8ED-012A-521B34F9C9AF}"/>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Elipse 56">
              <a:extLst>
                <a:ext uri="{FF2B5EF4-FFF2-40B4-BE49-F238E27FC236}">
                  <a16:creationId xmlns:a16="http://schemas.microsoft.com/office/drawing/2014/main" id="{F681B39B-0E98-FDED-977A-6F6CB0D8B92C}"/>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Elipse 57">
              <a:extLst>
                <a:ext uri="{FF2B5EF4-FFF2-40B4-BE49-F238E27FC236}">
                  <a16:creationId xmlns:a16="http://schemas.microsoft.com/office/drawing/2014/main" id="{910FE8C3-638B-4026-C4DA-35FB7107AB6E}"/>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Elipse 58">
              <a:extLst>
                <a:ext uri="{FF2B5EF4-FFF2-40B4-BE49-F238E27FC236}">
                  <a16:creationId xmlns:a16="http://schemas.microsoft.com/office/drawing/2014/main" id="{03FF55A4-43DD-5E04-1A67-C6FF7C294149}"/>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ipse 59">
              <a:extLst>
                <a:ext uri="{FF2B5EF4-FFF2-40B4-BE49-F238E27FC236}">
                  <a16:creationId xmlns:a16="http://schemas.microsoft.com/office/drawing/2014/main" id="{B7601748-B6D8-B39F-295A-3EB530E1C41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Elipse 60">
              <a:extLst>
                <a:ext uri="{FF2B5EF4-FFF2-40B4-BE49-F238E27FC236}">
                  <a16:creationId xmlns:a16="http://schemas.microsoft.com/office/drawing/2014/main" id="{58994030-CA8D-2825-1B64-1ED6CF1D2661}"/>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 name="CuadroTexto 4">
            <a:extLst>
              <a:ext uri="{FF2B5EF4-FFF2-40B4-BE49-F238E27FC236}">
                <a16:creationId xmlns:a16="http://schemas.microsoft.com/office/drawing/2014/main" id="{A31D9E11-AC02-9C01-4CC1-336F3E61A26C}"/>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82560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objects">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C9330F6-5ACE-2CD1-A28B-51488021370C}"/>
              </a:ext>
            </a:extLst>
          </p:cNvPr>
          <p:cNvSpPr>
            <a:spLocks noGrp="1"/>
          </p:cNvSpPr>
          <p:nvPr>
            <p:ph sz="half" idx="1"/>
          </p:nvPr>
        </p:nvSpPr>
        <p:spPr>
          <a:xfrm>
            <a:off x="838200" y="1633140"/>
            <a:ext cx="5181600" cy="3946394"/>
          </a:xfrm>
          <a:prstGeom prst="rect">
            <a:avLst/>
          </a:prstGeom>
        </p:spPr>
        <p:txBody>
          <a:bodyPr/>
          <a:lstStyle>
            <a:lvl1pPr marL="0" indent="0">
              <a:buNone/>
              <a:defRPr sz="1800"/>
            </a:lvl1pPr>
          </a:lstStyle>
          <a:p>
            <a:pPr lvl="0"/>
            <a:endParaRPr lang="en-GB"/>
          </a:p>
        </p:txBody>
      </p:sp>
      <p:sp>
        <p:nvSpPr>
          <p:cNvPr id="4" name="Marcador de contenido 3">
            <a:extLst>
              <a:ext uri="{FF2B5EF4-FFF2-40B4-BE49-F238E27FC236}">
                <a16:creationId xmlns:a16="http://schemas.microsoft.com/office/drawing/2014/main" id="{B29104D4-6091-6217-B288-97FE54F3611C}"/>
              </a:ext>
            </a:extLst>
          </p:cNvPr>
          <p:cNvSpPr>
            <a:spLocks noGrp="1"/>
          </p:cNvSpPr>
          <p:nvPr>
            <p:ph sz="half" idx="2"/>
          </p:nvPr>
        </p:nvSpPr>
        <p:spPr>
          <a:xfrm>
            <a:off x="6172200" y="1633139"/>
            <a:ext cx="5181600" cy="3946394"/>
          </a:xfrm>
          <a:prstGeom prst="rect">
            <a:avLst/>
          </a:prstGeom>
        </p:spPr>
        <p:txBody>
          <a:bodyPr/>
          <a:lstStyle>
            <a:lvl1pPr marL="0" indent="0">
              <a:buNone/>
              <a:defRPr sz="1800"/>
            </a:lvl1pPr>
          </a:lstStyle>
          <a:p>
            <a:pPr lvl="0"/>
            <a:endParaRPr lang="en-GB"/>
          </a:p>
        </p:txBody>
      </p:sp>
      <p:sp>
        <p:nvSpPr>
          <p:cNvPr id="8" name="Título 1">
            <a:extLst>
              <a:ext uri="{FF2B5EF4-FFF2-40B4-BE49-F238E27FC236}">
                <a16:creationId xmlns:a16="http://schemas.microsoft.com/office/drawing/2014/main" id="{F6CF2A1E-1AA1-73D4-A1FC-0B01A327DF9F}"/>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pic>
        <p:nvPicPr>
          <p:cNvPr id="9" name="Imagen 8" descr="Imagen que contiene Texto&#10;&#10;Descripción generada automáticamente">
            <a:extLst>
              <a:ext uri="{FF2B5EF4-FFF2-40B4-BE49-F238E27FC236}">
                <a16:creationId xmlns:a16="http://schemas.microsoft.com/office/drawing/2014/main" id="{4120CC68-7245-9B20-D886-1BEFF991ED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pic>
        <p:nvPicPr>
          <p:cNvPr id="10" name="Imagen 9" descr="Texto&#10;&#10;Descripción generada automáticamente">
            <a:extLst>
              <a:ext uri="{FF2B5EF4-FFF2-40B4-BE49-F238E27FC236}">
                <a16:creationId xmlns:a16="http://schemas.microsoft.com/office/drawing/2014/main" id="{C9A00709-46BE-A179-4172-CDB46391F92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grpSp>
        <p:nvGrpSpPr>
          <p:cNvPr id="12" name="Grupo 11">
            <a:extLst>
              <a:ext uri="{FF2B5EF4-FFF2-40B4-BE49-F238E27FC236}">
                <a16:creationId xmlns:a16="http://schemas.microsoft.com/office/drawing/2014/main" id="{D5C542E4-A495-834D-318D-8E77B9FA4BB3}"/>
              </a:ext>
            </a:extLst>
          </p:cNvPr>
          <p:cNvGrpSpPr/>
          <p:nvPr userDrawn="1"/>
        </p:nvGrpSpPr>
        <p:grpSpPr>
          <a:xfrm rot="10800000">
            <a:off x="9575441" y="5676129"/>
            <a:ext cx="1708402" cy="109529"/>
            <a:chOff x="904702" y="1533987"/>
            <a:chExt cx="1708402" cy="109529"/>
          </a:xfrm>
        </p:grpSpPr>
        <p:sp>
          <p:nvSpPr>
            <p:cNvPr id="13" name="Rectángulo 12">
              <a:extLst>
                <a:ext uri="{FF2B5EF4-FFF2-40B4-BE49-F238E27FC236}">
                  <a16:creationId xmlns:a16="http://schemas.microsoft.com/office/drawing/2014/main" id="{458DB8C3-33A8-819D-939F-75CA20DB259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Elipse 13">
              <a:extLst>
                <a:ext uri="{FF2B5EF4-FFF2-40B4-BE49-F238E27FC236}">
                  <a16:creationId xmlns:a16="http://schemas.microsoft.com/office/drawing/2014/main" id="{AB50B099-C66B-4C50-D9A3-735AA636BD3E}"/>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41C82D64-A569-3067-CD0D-14937928F066}"/>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DE79576D-0DEE-4392-B183-DEFC8848D89A}"/>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E8B54E7E-2452-E954-B012-7A4ED94ABE88}"/>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ipse 17">
              <a:extLst>
                <a:ext uri="{FF2B5EF4-FFF2-40B4-BE49-F238E27FC236}">
                  <a16:creationId xmlns:a16="http://schemas.microsoft.com/office/drawing/2014/main" id="{1CEFE897-26A3-BB7E-AFF7-F8848BBC54AF}"/>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Rectángulo 18">
            <a:extLst>
              <a:ext uri="{FF2B5EF4-FFF2-40B4-BE49-F238E27FC236}">
                <a16:creationId xmlns:a16="http://schemas.microsoft.com/office/drawing/2014/main" id="{660E4FDF-5BE0-A429-6AB7-00BA14407402}"/>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uadroTexto 1">
            <a:extLst>
              <a:ext uri="{FF2B5EF4-FFF2-40B4-BE49-F238E27FC236}">
                <a16:creationId xmlns:a16="http://schemas.microsoft.com/office/drawing/2014/main" id="{EB352CBD-93DF-317F-8248-247E3574C77A}"/>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166447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2 objects with subtitles">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925BC0E0-9ABD-4051-5CE8-3D5C374A6F51}"/>
              </a:ext>
            </a:extLst>
          </p:cNvPr>
          <p:cNvSpPr>
            <a:spLocks noGrp="1"/>
          </p:cNvSpPr>
          <p:nvPr>
            <p:ph type="body" idx="1"/>
          </p:nvPr>
        </p:nvSpPr>
        <p:spPr>
          <a:xfrm>
            <a:off x="839788" y="1633141"/>
            <a:ext cx="5157787" cy="754460"/>
          </a:xfrm>
          <a:prstGeom prst="rect">
            <a:avLst/>
          </a:prstGeom>
        </p:spPr>
        <p:txBody>
          <a:bodyPr anchor="b"/>
          <a:lstStyle>
            <a:lvl1pPr marL="0" indent="0">
              <a:buNone/>
              <a:defRPr sz="2000" b="1">
                <a:solidFill>
                  <a:srgbClr val="E6342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1AE73F3-BF2F-10A0-36F4-E1ABB1D64E9D}"/>
              </a:ext>
            </a:extLst>
          </p:cNvPr>
          <p:cNvSpPr>
            <a:spLocks noGrp="1"/>
          </p:cNvSpPr>
          <p:nvPr>
            <p:ph sz="half" idx="2"/>
          </p:nvPr>
        </p:nvSpPr>
        <p:spPr>
          <a:xfrm>
            <a:off x="839788" y="2505075"/>
            <a:ext cx="5157787" cy="3063053"/>
          </a:xfrm>
          <a:prstGeom prst="rect">
            <a:avLst/>
          </a:prstGeom>
        </p:spPr>
        <p:txBody>
          <a:bodyPr/>
          <a:lstStyle>
            <a:lvl1pPr marL="0" indent="0">
              <a:buNone/>
              <a:defRPr sz="1600"/>
            </a:lvl1pPr>
          </a:lstStyle>
          <a:p>
            <a:pPr lvl="0"/>
            <a:endParaRPr lang="en-GB"/>
          </a:p>
        </p:txBody>
      </p:sp>
      <p:sp>
        <p:nvSpPr>
          <p:cNvPr id="5" name="Marcador de texto 4">
            <a:extLst>
              <a:ext uri="{FF2B5EF4-FFF2-40B4-BE49-F238E27FC236}">
                <a16:creationId xmlns:a16="http://schemas.microsoft.com/office/drawing/2014/main" id="{9CEF8812-A652-2E53-6B01-171E8C359E70}"/>
              </a:ext>
            </a:extLst>
          </p:cNvPr>
          <p:cNvSpPr>
            <a:spLocks noGrp="1"/>
          </p:cNvSpPr>
          <p:nvPr>
            <p:ph type="body" sz="quarter" idx="3"/>
          </p:nvPr>
        </p:nvSpPr>
        <p:spPr>
          <a:xfrm>
            <a:off x="6172200" y="1633141"/>
            <a:ext cx="5183188" cy="754460"/>
          </a:xfrm>
          <a:prstGeom prst="rect">
            <a:avLst/>
          </a:prstGeom>
        </p:spPr>
        <p:txBody>
          <a:bodyPr anchor="b"/>
          <a:lstStyle>
            <a:lvl1pPr marL="0" indent="0">
              <a:buNone/>
              <a:defRPr sz="2000" b="1">
                <a:solidFill>
                  <a:srgbClr val="E6342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CD212AA-2E22-B37E-7CFE-A8FC3A696737}"/>
              </a:ext>
            </a:extLst>
          </p:cNvPr>
          <p:cNvSpPr>
            <a:spLocks noGrp="1"/>
          </p:cNvSpPr>
          <p:nvPr>
            <p:ph sz="quarter" idx="4"/>
          </p:nvPr>
        </p:nvSpPr>
        <p:spPr>
          <a:xfrm>
            <a:off x="6172200" y="2505075"/>
            <a:ext cx="5183188" cy="3049058"/>
          </a:xfrm>
          <a:prstGeom prst="rect">
            <a:avLst/>
          </a:prstGeom>
        </p:spPr>
        <p:txBody>
          <a:bodyPr/>
          <a:lstStyle>
            <a:lvl1pPr marL="0" indent="0">
              <a:buNone/>
              <a:defRPr sz="1600"/>
            </a:lvl1pPr>
          </a:lstStyle>
          <a:p>
            <a:pPr lvl="0"/>
            <a:endParaRPr lang="en-GB"/>
          </a:p>
        </p:txBody>
      </p:sp>
      <p:sp>
        <p:nvSpPr>
          <p:cNvPr id="10" name="Rectángulo 9">
            <a:extLst>
              <a:ext uri="{FF2B5EF4-FFF2-40B4-BE49-F238E27FC236}">
                <a16:creationId xmlns:a16="http://schemas.microsoft.com/office/drawing/2014/main" id="{C6EDDAC1-4E65-CAFE-3897-584455212A80}"/>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ítulo 1">
            <a:extLst>
              <a:ext uri="{FF2B5EF4-FFF2-40B4-BE49-F238E27FC236}">
                <a16:creationId xmlns:a16="http://schemas.microsoft.com/office/drawing/2014/main" id="{36790F1B-29BD-7B81-23B8-2C282EE9F9F1}"/>
              </a:ext>
            </a:extLst>
          </p:cNvPr>
          <p:cNvSpPr>
            <a:spLocks noGrp="1"/>
          </p:cNvSpPr>
          <p:nvPr>
            <p:ph type="title"/>
          </p:nvPr>
        </p:nvSpPr>
        <p:spPr>
          <a:xfrm>
            <a:off x="838200" y="340823"/>
            <a:ext cx="7790411" cy="1026014"/>
          </a:xfrm>
          <a:prstGeom prst="rect">
            <a:avLst/>
          </a:prstGeom>
        </p:spPr>
        <p:txBody>
          <a:bodyPr anchor="b"/>
          <a:lstStyle>
            <a:lvl1pPr>
              <a:defRPr sz="2800" b="1"/>
            </a:lvl1pPr>
          </a:lstStyle>
          <a:p>
            <a:r>
              <a:rPr lang="es-ES"/>
              <a:t>Haga clic para modificar el estilo de título del patrón</a:t>
            </a:r>
            <a:endParaRPr lang="en-GB"/>
          </a:p>
        </p:txBody>
      </p:sp>
      <p:pic>
        <p:nvPicPr>
          <p:cNvPr id="12" name="Imagen 11" descr="Imagen que contiene Texto&#10;&#10;Descripción generada automáticamente">
            <a:extLst>
              <a:ext uri="{FF2B5EF4-FFF2-40B4-BE49-F238E27FC236}">
                <a16:creationId xmlns:a16="http://schemas.microsoft.com/office/drawing/2014/main" id="{1662EEB4-436A-322D-614A-D440396021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pic>
        <p:nvPicPr>
          <p:cNvPr id="13" name="Imagen 12" descr="Texto&#10;&#10;Descripción generada automáticamente">
            <a:extLst>
              <a:ext uri="{FF2B5EF4-FFF2-40B4-BE49-F238E27FC236}">
                <a16:creationId xmlns:a16="http://schemas.microsoft.com/office/drawing/2014/main" id="{D22B3B30-0CB0-6261-0119-E2C21D3A229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grpSp>
        <p:nvGrpSpPr>
          <p:cNvPr id="15" name="Grupo 14">
            <a:extLst>
              <a:ext uri="{FF2B5EF4-FFF2-40B4-BE49-F238E27FC236}">
                <a16:creationId xmlns:a16="http://schemas.microsoft.com/office/drawing/2014/main" id="{71D3717B-A1E0-04DE-3603-0CDAC6C1F1E8}"/>
              </a:ext>
            </a:extLst>
          </p:cNvPr>
          <p:cNvGrpSpPr/>
          <p:nvPr userDrawn="1"/>
        </p:nvGrpSpPr>
        <p:grpSpPr>
          <a:xfrm rot="10800000">
            <a:off x="9575441" y="5676129"/>
            <a:ext cx="1708402" cy="109529"/>
            <a:chOff x="904702" y="1533987"/>
            <a:chExt cx="1708402" cy="109529"/>
          </a:xfrm>
        </p:grpSpPr>
        <p:sp>
          <p:nvSpPr>
            <p:cNvPr id="16" name="Rectángulo 15">
              <a:extLst>
                <a:ext uri="{FF2B5EF4-FFF2-40B4-BE49-F238E27FC236}">
                  <a16:creationId xmlns:a16="http://schemas.microsoft.com/office/drawing/2014/main" id="{E715797C-8539-BEB5-C3C2-A0D0A0E22604}"/>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CE30B77D-7E43-ADE1-5467-BFB1B0886457}"/>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ipse 17">
              <a:extLst>
                <a:ext uri="{FF2B5EF4-FFF2-40B4-BE49-F238E27FC236}">
                  <a16:creationId xmlns:a16="http://schemas.microsoft.com/office/drawing/2014/main" id="{F4D59BB6-7F1C-1EFE-F5E2-0FE5238A15A9}"/>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Elipse 18">
              <a:extLst>
                <a:ext uri="{FF2B5EF4-FFF2-40B4-BE49-F238E27FC236}">
                  <a16:creationId xmlns:a16="http://schemas.microsoft.com/office/drawing/2014/main" id="{156C32B1-DAB5-F688-ACA3-9328C1B4F7CE}"/>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Elipse 19">
              <a:extLst>
                <a:ext uri="{FF2B5EF4-FFF2-40B4-BE49-F238E27FC236}">
                  <a16:creationId xmlns:a16="http://schemas.microsoft.com/office/drawing/2014/main" id="{C1D76321-595D-A0B1-8D48-A5636AB3091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Elipse 20">
              <a:extLst>
                <a:ext uri="{FF2B5EF4-FFF2-40B4-BE49-F238E27FC236}">
                  <a16:creationId xmlns:a16="http://schemas.microsoft.com/office/drawing/2014/main" id="{6474979A-E1EF-2DE2-C8F7-762CDA7F42BE}"/>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CuadroTexto 1">
            <a:extLst>
              <a:ext uri="{FF2B5EF4-FFF2-40B4-BE49-F238E27FC236}">
                <a16:creationId xmlns:a16="http://schemas.microsoft.com/office/drawing/2014/main" id="{FA430303-9419-A455-1A73-D49339AE5833}"/>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871451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Lateral layout">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E6123C-8E37-B2EB-919D-34C6A0474EA1}"/>
              </a:ext>
            </a:extLst>
          </p:cNvPr>
          <p:cNvSpPr>
            <a:spLocks noGrp="1"/>
          </p:cNvSpPr>
          <p:nvPr>
            <p:ph type="title"/>
          </p:nvPr>
        </p:nvSpPr>
        <p:spPr>
          <a:xfrm>
            <a:off x="839788" y="457200"/>
            <a:ext cx="3932237" cy="1600200"/>
          </a:xfrm>
          <a:prstGeom prst="rect">
            <a:avLst/>
          </a:prstGeom>
        </p:spPr>
        <p:txBody>
          <a:bodyPr anchor="b"/>
          <a:lstStyle>
            <a:lvl1pPr>
              <a:defRPr sz="2800" b="1"/>
            </a:lvl1pPr>
          </a:lstStyle>
          <a:p>
            <a:r>
              <a:rPr lang="es-ES"/>
              <a:t>Haga clic para modificar el estilo de título del patrón</a:t>
            </a:r>
            <a:endParaRPr lang="en-GB"/>
          </a:p>
        </p:txBody>
      </p:sp>
      <p:sp>
        <p:nvSpPr>
          <p:cNvPr id="3" name="Marcador de contenido 2">
            <a:extLst>
              <a:ext uri="{FF2B5EF4-FFF2-40B4-BE49-F238E27FC236}">
                <a16:creationId xmlns:a16="http://schemas.microsoft.com/office/drawing/2014/main" id="{28FA5170-3A5B-4E85-D8DF-86A8C869D4E6}"/>
              </a:ext>
            </a:extLst>
          </p:cNvPr>
          <p:cNvSpPr>
            <a:spLocks noGrp="1"/>
          </p:cNvSpPr>
          <p:nvPr>
            <p:ph idx="1"/>
          </p:nvPr>
        </p:nvSpPr>
        <p:spPr>
          <a:xfrm>
            <a:off x="5183188" y="1278738"/>
            <a:ext cx="6172200" cy="4292329"/>
          </a:xfrm>
          <a:prstGeom prst="rect">
            <a:avLst/>
          </a:prstGeom>
        </p:spPr>
        <p:txBody>
          <a:bodyPr/>
          <a:lstStyle>
            <a:lvl1pPr marL="0" indent="0">
              <a:buNone/>
              <a:defRPr sz="16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GB"/>
          </a:p>
        </p:txBody>
      </p:sp>
      <p:sp>
        <p:nvSpPr>
          <p:cNvPr id="4" name="Marcador de texto 3">
            <a:extLst>
              <a:ext uri="{FF2B5EF4-FFF2-40B4-BE49-F238E27FC236}">
                <a16:creationId xmlns:a16="http://schemas.microsoft.com/office/drawing/2014/main" id="{ACF0EF77-6400-BEA6-3D04-9202A49FA9D1}"/>
              </a:ext>
            </a:extLst>
          </p:cNvPr>
          <p:cNvSpPr>
            <a:spLocks noGrp="1"/>
          </p:cNvSpPr>
          <p:nvPr>
            <p:ph type="body" sz="half" idx="2"/>
          </p:nvPr>
        </p:nvSpPr>
        <p:spPr>
          <a:xfrm>
            <a:off x="839788" y="2057400"/>
            <a:ext cx="3932237" cy="351366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Rectángulo 7">
            <a:extLst>
              <a:ext uri="{FF2B5EF4-FFF2-40B4-BE49-F238E27FC236}">
                <a16:creationId xmlns:a16="http://schemas.microsoft.com/office/drawing/2014/main" id="{559683ED-55B9-3D72-BE6C-38E9D4250FD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Texto&#10;&#10;Descripción generada automáticamente">
            <a:extLst>
              <a:ext uri="{FF2B5EF4-FFF2-40B4-BE49-F238E27FC236}">
                <a16:creationId xmlns:a16="http://schemas.microsoft.com/office/drawing/2014/main" id="{77F8436E-46A6-B8AA-8012-872B73B34F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grpSp>
        <p:nvGrpSpPr>
          <p:cNvPr id="11" name="Grupo 10">
            <a:extLst>
              <a:ext uri="{FF2B5EF4-FFF2-40B4-BE49-F238E27FC236}">
                <a16:creationId xmlns:a16="http://schemas.microsoft.com/office/drawing/2014/main" id="{3EFAE89D-0EB9-BE74-00C4-F8422AA795AE}"/>
              </a:ext>
            </a:extLst>
          </p:cNvPr>
          <p:cNvGrpSpPr/>
          <p:nvPr userDrawn="1"/>
        </p:nvGrpSpPr>
        <p:grpSpPr>
          <a:xfrm rot="10800000">
            <a:off x="9575441" y="5676129"/>
            <a:ext cx="1708402" cy="109529"/>
            <a:chOff x="904702" y="1533987"/>
            <a:chExt cx="1708402" cy="109529"/>
          </a:xfrm>
        </p:grpSpPr>
        <p:sp>
          <p:nvSpPr>
            <p:cNvPr id="12" name="Rectángulo 11">
              <a:extLst>
                <a:ext uri="{FF2B5EF4-FFF2-40B4-BE49-F238E27FC236}">
                  <a16:creationId xmlns:a16="http://schemas.microsoft.com/office/drawing/2014/main" id="{0983C941-1884-8A9D-C35D-98C427E2160C}"/>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Elipse 12">
              <a:extLst>
                <a:ext uri="{FF2B5EF4-FFF2-40B4-BE49-F238E27FC236}">
                  <a16:creationId xmlns:a16="http://schemas.microsoft.com/office/drawing/2014/main" id="{CE2B95B8-8614-134A-5C63-5868D5445BF7}"/>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Elipse 13">
              <a:extLst>
                <a:ext uri="{FF2B5EF4-FFF2-40B4-BE49-F238E27FC236}">
                  <a16:creationId xmlns:a16="http://schemas.microsoft.com/office/drawing/2014/main" id="{EB62C31E-81B4-B82F-31AA-D14C3601631F}"/>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116492A8-B158-CC32-565C-C177ABAA0373}"/>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63EF0C93-D324-4795-0D97-4B7B62217C71}"/>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ipse 16">
              <a:extLst>
                <a:ext uri="{FF2B5EF4-FFF2-40B4-BE49-F238E27FC236}">
                  <a16:creationId xmlns:a16="http://schemas.microsoft.com/office/drawing/2014/main" id="{A15DA6B1-F717-074A-BC99-416770B160EB}"/>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 name="Imagen 17" descr="Imagen que contiene Texto&#10;&#10;Descripción generada automáticamente">
            <a:extLst>
              <a:ext uri="{FF2B5EF4-FFF2-40B4-BE49-F238E27FC236}">
                <a16:creationId xmlns:a16="http://schemas.microsoft.com/office/drawing/2014/main" id="{8C6A1E49-4C42-CF96-DF38-9EB50D00792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sp>
        <p:nvSpPr>
          <p:cNvPr id="5" name="CuadroTexto 4">
            <a:extLst>
              <a:ext uri="{FF2B5EF4-FFF2-40B4-BE49-F238E27FC236}">
                <a16:creationId xmlns:a16="http://schemas.microsoft.com/office/drawing/2014/main" id="{C3A18ED7-AA6F-6573-ECE1-94CBC5037F68}"/>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1463982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with style">
    <p:spTree>
      <p:nvGrpSpPr>
        <p:cNvPr id="1" name=""/>
        <p:cNvGrpSpPr/>
        <p:nvPr/>
      </p:nvGrpSpPr>
      <p:grpSpPr>
        <a:xfrm>
          <a:off x="0" y="0"/>
          <a:ext cx="0" cy="0"/>
          <a:chOff x="0" y="0"/>
          <a:chExt cx="0" cy="0"/>
        </a:xfrm>
      </p:grpSpPr>
      <p:pic>
        <p:nvPicPr>
          <p:cNvPr id="5" name="Imagen 4" descr="Texto&#10;&#10;Descripción generada automáticamente">
            <a:extLst>
              <a:ext uri="{FF2B5EF4-FFF2-40B4-BE49-F238E27FC236}">
                <a16:creationId xmlns:a16="http://schemas.microsoft.com/office/drawing/2014/main" id="{40E06BD0-DC4E-50B4-1A51-F07BD8EDD1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grpSp>
        <p:nvGrpSpPr>
          <p:cNvPr id="7" name="Grupo 6">
            <a:extLst>
              <a:ext uri="{FF2B5EF4-FFF2-40B4-BE49-F238E27FC236}">
                <a16:creationId xmlns:a16="http://schemas.microsoft.com/office/drawing/2014/main" id="{3E0D256E-4094-96E6-3A5F-099812D1A50B}"/>
              </a:ext>
            </a:extLst>
          </p:cNvPr>
          <p:cNvGrpSpPr/>
          <p:nvPr userDrawn="1"/>
        </p:nvGrpSpPr>
        <p:grpSpPr>
          <a:xfrm rot="10800000">
            <a:off x="9575441" y="5676129"/>
            <a:ext cx="1708402" cy="109529"/>
            <a:chOff x="904702" y="1533987"/>
            <a:chExt cx="1708402" cy="109529"/>
          </a:xfrm>
        </p:grpSpPr>
        <p:sp>
          <p:nvSpPr>
            <p:cNvPr id="8" name="Rectángulo 7">
              <a:extLst>
                <a:ext uri="{FF2B5EF4-FFF2-40B4-BE49-F238E27FC236}">
                  <a16:creationId xmlns:a16="http://schemas.microsoft.com/office/drawing/2014/main" id="{00114C96-816F-A0A6-83B2-4594E2D9A8E3}"/>
                </a:ext>
              </a:extLst>
            </p:cNvPr>
            <p:cNvSpPr/>
            <p:nvPr userDrawn="1"/>
          </p:nvSpPr>
          <p:spPr>
            <a:xfrm>
              <a:off x="904702" y="1533987"/>
              <a:ext cx="720000" cy="10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39723C18-634C-BF12-8391-9D4593ECAA1C}"/>
                </a:ext>
              </a:extLst>
            </p:cNvPr>
            <p:cNvSpPr/>
            <p:nvPr userDrawn="1"/>
          </p:nvSpPr>
          <p:spPr>
            <a:xfrm>
              <a:off x="1810537" y="1535516"/>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058E8996-B727-3447-51E1-74D84383F995}"/>
                </a:ext>
              </a:extLst>
            </p:cNvPr>
            <p:cNvSpPr/>
            <p:nvPr userDrawn="1"/>
          </p:nvSpPr>
          <p:spPr>
            <a:xfrm>
              <a:off x="2042060" y="1533987"/>
              <a:ext cx="108000" cy="108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522E727E-D285-762E-774E-6F0DA844070B}"/>
                </a:ext>
              </a:extLst>
            </p:cNvPr>
            <p:cNvSpPr/>
            <p:nvPr userDrawn="1"/>
          </p:nvSpPr>
          <p:spPr>
            <a:xfrm>
              <a:off x="2273582" y="1533987"/>
              <a:ext cx="108000" cy="108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Elipse 11">
              <a:extLst>
                <a:ext uri="{FF2B5EF4-FFF2-40B4-BE49-F238E27FC236}">
                  <a16:creationId xmlns:a16="http://schemas.microsoft.com/office/drawing/2014/main" id="{F1221036-22A0-6A8D-9ACD-A4D44D927464}"/>
                </a:ext>
              </a:extLst>
            </p:cNvPr>
            <p:cNvSpPr/>
            <p:nvPr userDrawn="1"/>
          </p:nvSpPr>
          <p:spPr>
            <a:xfrm>
              <a:off x="2505104" y="1533987"/>
              <a:ext cx="108000" cy="108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Elipse 12">
              <a:extLst>
                <a:ext uri="{FF2B5EF4-FFF2-40B4-BE49-F238E27FC236}">
                  <a16:creationId xmlns:a16="http://schemas.microsoft.com/office/drawing/2014/main" id="{716FD144-BF6D-FA4D-EA13-E30E73C46E74}"/>
                </a:ext>
              </a:extLst>
            </p:cNvPr>
            <p:cNvSpPr/>
            <p:nvPr userDrawn="1"/>
          </p:nvSpPr>
          <p:spPr>
            <a:xfrm>
              <a:off x="1579015" y="1533987"/>
              <a:ext cx="108000" cy="108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Rectángulo 13">
            <a:extLst>
              <a:ext uri="{FF2B5EF4-FFF2-40B4-BE49-F238E27FC236}">
                <a16:creationId xmlns:a16="http://schemas.microsoft.com/office/drawing/2014/main" id="{62EFF10E-BBB9-801E-BC61-8DE1E0D4F6CC}"/>
              </a:ext>
            </a:extLst>
          </p:cNvPr>
          <p:cNvSpPr/>
          <p:nvPr userDrawn="1"/>
        </p:nvSpPr>
        <p:spPr>
          <a:xfrm>
            <a:off x="0" y="0"/>
            <a:ext cx="309483" cy="6858000"/>
          </a:xfrm>
          <a:prstGeom prst="rect">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Imagen 14" descr="Imagen que contiene Texto&#10;&#10;Descripción generada automáticamente">
            <a:extLst>
              <a:ext uri="{FF2B5EF4-FFF2-40B4-BE49-F238E27FC236}">
                <a16:creationId xmlns:a16="http://schemas.microsoft.com/office/drawing/2014/main" id="{99FFE6AE-5AE1-32F8-60BD-288A2913203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57328" y="611895"/>
            <a:ext cx="1935480" cy="483870"/>
          </a:xfrm>
          <a:prstGeom prst="rect">
            <a:avLst/>
          </a:prstGeom>
        </p:spPr>
      </p:pic>
      <p:sp>
        <p:nvSpPr>
          <p:cNvPr id="2" name="CuadroTexto 1">
            <a:extLst>
              <a:ext uri="{FF2B5EF4-FFF2-40B4-BE49-F238E27FC236}">
                <a16:creationId xmlns:a16="http://schemas.microsoft.com/office/drawing/2014/main" id="{7758BC1D-1185-EAE6-A7CD-43CBB62FA9F9}"/>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362905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 disclaimer">
    <p:spTree>
      <p:nvGrpSpPr>
        <p:cNvPr id="1" name=""/>
        <p:cNvGrpSpPr/>
        <p:nvPr/>
      </p:nvGrpSpPr>
      <p:grpSpPr>
        <a:xfrm>
          <a:off x="0" y="0"/>
          <a:ext cx="0" cy="0"/>
          <a:chOff x="0" y="0"/>
          <a:chExt cx="0" cy="0"/>
        </a:xfrm>
      </p:grpSpPr>
      <p:pic>
        <p:nvPicPr>
          <p:cNvPr id="3" name="Imagen 2" descr="Texto&#10;&#10;Descripción generada automáticamente">
            <a:extLst>
              <a:ext uri="{FF2B5EF4-FFF2-40B4-BE49-F238E27FC236}">
                <a16:creationId xmlns:a16="http://schemas.microsoft.com/office/drawing/2014/main" id="{7D7269E4-2FC4-EFC3-80D0-EDEF7D2877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057664"/>
            <a:ext cx="2043649" cy="455963"/>
          </a:xfrm>
          <a:prstGeom prst="rect">
            <a:avLst/>
          </a:prstGeom>
        </p:spPr>
      </p:pic>
      <p:sp>
        <p:nvSpPr>
          <p:cNvPr id="2" name="CuadroTexto 1">
            <a:extLst>
              <a:ext uri="{FF2B5EF4-FFF2-40B4-BE49-F238E27FC236}">
                <a16:creationId xmlns:a16="http://schemas.microsoft.com/office/drawing/2014/main" id="{71D47887-334E-C0E9-F9EC-4B234D1CF41E}"/>
              </a:ext>
            </a:extLst>
          </p:cNvPr>
          <p:cNvSpPr txBox="1"/>
          <p:nvPr userDrawn="1"/>
        </p:nvSpPr>
        <p:spPr>
          <a:xfrm>
            <a:off x="3092335" y="6051962"/>
            <a:ext cx="8261465" cy="430887"/>
          </a:xfrm>
          <a:prstGeom prst="rect">
            <a:avLst/>
          </a:prstGeom>
          <a:noFill/>
        </p:spPr>
        <p:txBody>
          <a:bodyPr wrap="square" rtlCol="0">
            <a:spAutoFit/>
          </a:bodyPr>
          <a:lstStyle/>
          <a:p>
            <a:r>
              <a:rPr lang="en-GB" sz="1100"/>
              <a:t>Funded by the European Union. Views and opinions expressed are however those of the author(s) only and do not necessarily reflect those of the European Union or the Institute of Youth (INJUVE). Neither the European Union nor INJUVE can be held responsible for them.</a:t>
            </a:r>
          </a:p>
        </p:txBody>
      </p:sp>
    </p:spTree>
    <p:extLst>
      <p:ext uri="{BB962C8B-B14F-4D97-AF65-F5344CB8AC3E}">
        <p14:creationId xmlns:p14="http://schemas.microsoft.com/office/powerpoint/2010/main" val="7626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872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9823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2" r:id="rId3"/>
    <p:sldLayoutId id="2147483653" r:id="rId4"/>
    <p:sldLayoutId id="2147483656" r:id="rId5"/>
    <p:sldLayoutId id="2147483655" r:id="rId6"/>
    <p:sldLayoutId id="2147483659" r:id="rId7"/>
    <p:sldLayoutId id="2147483660" r:id="rId8"/>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hyperlink" Target="https://europa.eu/eurobarometer/surveys/detail/2972" TargetMode="Externa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6.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allin-inclusion.e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8989507F-D92C-0B1F-0D83-290BC6DED821}"/>
              </a:ext>
            </a:extLst>
          </p:cNvPr>
          <p:cNvSpPr>
            <a:spLocks noGrp="1"/>
          </p:cNvSpPr>
          <p:nvPr>
            <p:ph type="subTitle" idx="1"/>
          </p:nvPr>
        </p:nvSpPr>
        <p:spPr/>
        <p:txBody>
          <a:bodyPr/>
          <a:lstStyle/>
          <a:p>
            <a:r>
              <a:rPr lang="en-GB"/>
              <a:t>DIVERSITY AWARENESS</a:t>
            </a:r>
          </a:p>
          <a:p>
            <a:endParaRPr lang="en-GB"/>
          </a:p>
          <a:p>
            <a:r>
              <a:rPr lang="en-GB" sz="2400" b="0"/>
              <a:t>Developed by IHF</a:t>
            </a:r>
          </a:p>
        </p:txBody>
      </p:sp>
    </p:spTree>
    <p:extLst>
      <p:ext uri="{BB962C8B-B14F-4D97-AF65-F5344CB8AC3E}">
        <p14:creationId xmlns:p14="http://schemas.microsoft.com/office/powerpoint/2010/main" val="4002013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51A19D4-AD76-40C0-B11A-DC30F04F5940}"/>
              </a:ext>
            </a:extLst>
          </p:cNvPr>
          <p:cNvSpPr/>
          <p:nvPr/>
        </p:nvSpPr>
        <p:spPr>
          <a:xfrm>
            <a:off x="283779" y="2049519"/>
            <a:ext cx="11908221" cy="26170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800" b="1" dirty="0"/>
          </a:p>
        </p:txBody>
      </p:sp>
      <p:sp>
        <p:nvSpPr>
          <p:cNvPr id="7" name="CasellaDiTesto 6">
            <a:extLst>
              <a:ext uri="{FF2B5EF4-FFF2-40B4-BE49-F238E27FC236}">
                <a16:creationId xmlns:a16="http://schemas.microsoft.com/office/drawing/2014/main" id="{58F7E387-7239-434A-B6F3-6A4266FDDFC4}"/>
              </a:ext>
            </a:extLst>
          </p:cNvPr>
          <p:cNvSpPr txBox="1"/>
          <p:nvPr/>
        </p:nvSpPr>
        <p:spPr>
          <a:xfrm>
            <a:off x="2291254" y="2680948"/>
            <a:ext cx="7893269" cy="178510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n-ea"/>
                <a:cs typeface="+mn-cs"/>
              </a:rPr>
              <a:t>Unit 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n-ea"/>
              <a:cs typeface="+mn-cs"/>
            </a:endParaRPr>
          </a:p>
          <a:p>
            <a:pPr marL="0" indent="0" algn="ctr">
              <a:lnSpc>
                <a:spcPct val="100000"/>
              </a:lnSpc>
              <a:spcBef>
                <a:spcPts val="0"/>
              </a:spcBef>
              <a:buNone/>
            </a:pPr>
            <a:r>
              <a:rPr lang="en-GB" sz="2800" b="1" dirty="0">
                <a:solidFill>
                  <a:schemeClr val="bg1"/>
                </a:solidFill>
                <a:latin typeface="+mj-lt"/>
              </a:rPr>
              <a:t>IMPACT OF DISCRIMINATION ON DIFFERENT GROUPS</a:t>
            </a:r>
            <a:endParaRPr lang="en-GB" sz="2800" b="1" dirty="0">
              <a:solidFill>
                <a:schemeClr val="bg1"/>
              </a:solidFill>
              <a:effectLst/>
              <a:latin typeface="+mj-lt"/>
            </a:endParaRPr>
          </a:p>
        </p:txBody>
      </p:sp>
      <p:pic>
        <p:nvPicPr>
          <p:cNvPr id="4" name="Imagen 6" descr="Icono&#10;&#10;Descripción generada automáticamente">
            <a:extLst>
              <a:ext uri="{FF2B5EF4-FFF2-40B4-BE49-F238E27FC236}">
                <a16:creationId xmlns:a16="http://schemas.microsoft.com/office/drawing/2014/main" id="{714F66CA-BCB6-4C50-919E-63F4EE3BE7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5687" y="507999"/>
            <a:ext cx="2376062" cy="2266339"/>
          </a:xfrm>
          <a:prstGeom prst="rect">
            <a:avLst/>
          </a:prstGeom>
        </p:spPr>
      </p:pic>
    </p:spTree>
    <p:extLst>
      <p:ext uri="{BB962C8B-B14F-4D97-AF65-F5344CB8AC3E}">
        <p14:creationId xmlns:p14="http://schemas.microsoft.com/office/powerpoint/2010/main" val="2822381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994C194A-BE9C-D4EB-9847-8B15DFC154B4}"/>
              </a:ext>
            </a:extLst>
          </p:cNvPr>
          <p:cNvSpPr>
            <a:spLocks noGrp="1"/>
          </p:cNvSpPr>
          <p:nvPr>
            <p:ph idx="1"/>
          </p:nvPr>
        </p:nvSpPr>
        <p:spPr>
          <a:xfrm>
            <a:off x="342900" y="1168291"/>
            <a:ext cx="11849100" cy="700728"/>
          </a:xfrm>
        </p:spPr>
        <p:txBody>
          <a:bodyPr/>
          <a:lstStyle/>
          <a:p>
            <a:r>
              <a:rPr lang="en-GB" dirty="0"/>
              <a:t>According to Eurostat (</a:t>
            </a:r>
            <a:r>
              <a:rPr lang="en-GB" dirty="0">
                <a:hlinkClick r:id="rId2">
                  <a:extLst>
                    <a:ext uri="{A12FA001-AC4F-418D-AE19-62706E023703}">
                      <ahyp:hlinkClr xmlns:ahyp="http://schemas.microsoft.com/office/drawing/2018/hyperlinkcolor" val="tx"/>
                    </a:ext>
                  </a:extLst>
                </a:hlinkClick>
              </a:rPr>
              <a:t>Eurostat 2023</a:t>
            </a:r>
            <a:r>
              <a:rPr lang="en-GB" dirty="0"/>
              <a:t>), several groups in Europe face significant discrimination, with widespread prejudicial attitudes present in various countries. Discrimination often stems from difficulty accepting diversity and primarily targets: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graphicFrame>
        <p:nvGraphicFramePr>
          <p:cNvPr id="3" name="Segnaposto contenuto 2">
            <a:extLst>
              <a:ext uri="{FF2B5EF4-FFF2-40B4-BE49-F238E27FC236}">
                <a16:creationId xmlns:a16="http://schemas.microsoft.com/office/drawing/2014/main" id="{371FB3D7-4E5B-F86F-00C8-BD23D706703D}"/>
              </a:ext>
            </a:extLst>
          </p:cNvPr>
          <p:cNvGraphicFramePr>
            <a:graphicFrameLocks/>
          </p:cNvGraphicFramePr>
          <p:nvPr>
            <p:extLst>
              <p:ext uri="{D42A27DB-BD31-4B8C-83A1-F6EECF244321}">
                <p14:modId xmlns:p14="http://schemas.microsoft.com/office/powerpoint/2010/main" val="308143803"/>
              </p:ext>
            </p:extLst>
          </p:nvPr>
        </p:nvGraphicFramePr>
        <p:xfrm>
          <a:off x="529590" y="2331301"/>
          <a:ext cx="6035291" cy="3015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sellaDiTesto 4">
            <a:extLst>
              <a:ext uri="{FF2B5EF4-FFF2-40B4-BE49-F238E27FC236}">
                <a16:creationId xmlns:a16="http://schemas.microsoft.com/office/drawing/2014/main" id="{DE806C1B-7F7F-7B1F-F9F5-8BB0F149625F}"/>
              </a:ext>
            </a:extLst>
          </p:cNvPr>
          <p:cNvSpPr txBox="1"/>
          <p:nvPr/>
        </p:nvSpPr>
        <p:spPr>
          <a:xfrm>
            <a:off x="8321039" y="1981804"/>
            <a:ext cx="3604437" cy="3693319"/>
          </a:xfrm>
          <a:prstGeom prst="rect">
            <a:avLst/>
          </a:prstGeom>
          <a:noFill/>
        </p:spPr>
        <p:txBody>
          <a:bodyPr wrap="square" rtlCol="0">
            <a:spAutoFit/>
          </a:bodyPr>
          <a:lstStyle/>
          <a:p>
            <a:r>
              <a:rPr lang="en-GB" dirty="0"/>
              <a:t>The most frequently mentioned forms of discrimination or harassment are based on:</a:t>
            </a:r>
          </a:p>
          <a:p>
            <a:pPr marL="742950" lvl="1" indent="-285750">
              <a:buFont typeface="Arial" panose="020B0604020202020204" pitchFamily="34" charset="0"/>
              <a:buChar char="•"/>
            </a:pPr>
            <a:r>
              <a:rPr lang="en-GB" b="1" dirty="0">
                <a:solidFill>
                  <a:schemeClr val="accent1"/>
                </a:solidFill>
              </a:rPr>
              <a:t>socioeconomic status </a:t>
            </a:r>
          </a:p>
          <a:p>
            <a:pPr marL="742950" lvl="1" indent="-285750">
              <a:buFont typeface="Arial" panose="020B0604020202020204" pitchFamily="34" charset="0"/>
              <a:buChar char="•"/>
            </a:pPr>
            <a:r>
              <a:rPr lang="en-GB" b="1" dirty="0">
                <a:solidFill>
                  <a:schemeClr val="accent1"/>
                </a:solidFill>
              </a:rPr>
              <a:t>age</a:t>
            </a:r>
          </a:p>
          <a:p>
            <a:pPr marL="742950" lvl="1" indent="-285750">
              <a:buFont typeface="Arial" panose="020B0604020202020204" pitchFamily="34" charset="0"/>
              <a:buChar char="•"/>
            </a:pPr>
            <a:r>
              <a:rPr lang="en-GB" b="1" dirty="0">
                <a:solidFill>
                  <a:schemeClr val="accent1"/>
                </a:solidFill>
              </a:rPr>
              <a:t>gender</a:t>
            </a:r>
          </a:p>
          <a:p>
            <a:pPr marL="742950" lvl="1" indent="-285750">
              <a:buFont typeface="Arial" panose="020B0604020202020204" pitchFamily="34" charset="0"/>
              <a:buChar char="•"/>
            </a:pPr>
            <a:r>
              <a:rPr lang="en-GB" b="1" dirty="0">
                <a:solidFill>
                  <a:schemeClr val="accent1"/>
                </a:solidFill>
              </a:rPr>
              <a:t>political opinions</a:t>
            </a:r>
          </a:p>
          <a:p>
            <a:pPr marL="742950" lvl="1" indent="-285750">
              <a:buFont typeface="Arial" panose="020B0604020202020204" pitchFamily="34" charset="0"/>
              <a:buChar char="•"/>
            </a:pPr>
            <a:r>
              <a:rPr lang="en-GB" b="1" dirty="0">
                <a:solidFill>
                  <a:schemeClr val="accent1"/>
                </a:solidFill>
              </a:rPr>
              <a:t>overall physical appearance</a:t>
            </a:r>
          </a:p>
          <a:p>
            <a:pPr lvl="1"/>
            <a:r>
              <a:rPr lang="en-GB" dirty="0"/>
              <a:t> </a:t>
            </a:r>
          </a:p>
          <a:p>
            <a:r>
              <a:rPr lang="en-GB" dirty="0"/>
              <a:t>Public spaces and workplaces are the main settings where these discriminatory behaviours or harassment occur.</a:t>
            </a:r>
          </a:p>
        </p:txBody>
      </p:sp>
      <p:pic>
        <p:nvPicPr>
          <p:cNvPr id="6" name="Immagine 5">
            <a:extLst>
              <a:ext uri="{FF2B5EF4-FFF2-40B4-BE49-F238E27FC236}">
                <a16:creationId xmlns:a16="http://schemas.microsoft.com/office/drawing/2014/main" id="{B45F4657-48C2-4B57-3BE2-A7599CB2E8FD}"/>
              </a:ext>
            </a:extLst>
          </p:cNvPr>
          <p:cNvPicPr>
            <a:picLocks noChangeAspect="1"/>
          </p:cNvPicPr>
          <p:nvPr/>
        </p:nvPicPr>
        <p:blipFill>
          <a:blip r:embed="rId8"/>
          <a:stretch>
            <a:fillRect/>
          </a:stretch>
        </p:blipFill>
        <p:spPr>
          <a:xfrm>
            <a:off x="5169018" y="2111625"/>
            <a:ext cx="3014861" cy="3706866"/>
          </a:xfrm>
          <a:prstGeom prst="rect">
            <a:avLst/>
          </a:prstGeom>
          <a:ln>
            <a:solidFill>
              <a:srgbClr val="36A9E0"/>
            </a:solidFill>
          </a:ln>
        </p:spPr>
      </p:pic>
      <p:sp>
        <p:nvSpPr>
          <p:cNvPr id="7" name="CasellaDiTesto 6">
            <a:extLst>
              <a:ext uri="{FF2B5EF4-FFF2-40B4-BE49-F238E27FC236}">
                <a16:creationId xmlns:a16="http://schemas.microsoft.com/office/drawing/2014/main" id="{E60F0E67-7A1F-17EC-CE00-CFFE00A3FFF5}"/>
              </a:ext>
            </a:extLst>
          </p:cNvPr>
          <p:cNvSpPr txBox="1"/>
          <p:nvPr/>
        </p:nvSpPr>
        <p:spPr>
          <a:xfrm>
            <a:off x="5169018" y="5805840"/>
            <a:ext cx="3014860" cy="215444"/>
          </a:xfrm>
          <a:prstGeom prst="rect">
            <a:avLst/>
          </a:prstGeom>
          <a:noFill/>
        </p:spPr>
        <p:txBody>
          <a:bodyPr wrap="square" rtlCol="0">
            <a:spAutoFit/>
          </a:bodyPr>
          <a:lstStyle/>
          <a:p>
            <a:r>
              <a:rPr lang="it-IT" sz="800" dirty="0"/>
              <a:t>Source: https://</a:t>
            </a:r>
            <a:r>
              <a:rPr lang="it-IT" sz="800" dirty="0" err="1"/>
              <a:t>europa.eu</a:t>
            </a:r>
            <a:r>
              <a:rPr lang="it-IT" sz="800" dirty="0"/>
              <a:t>/</a:t>
            </a:r>
            <a:r>
              <a:rPr lang="it-IT" sz="800" dirty="0" err="1"/>
              <a:t>eurobarometer</a:t>
            </a:r>
            <a:r>
              <a:rPr lang="it-IT" sz="800" dirty="0"/>
              <a:t>/surveys/</a:t>
            </a:r>
            <a:r>
              <a:rPr lang="it-IT" sz="800" dirty="0" err="1"/>
              <a:t>detail</a:t>
            </a:r>
            <a:r>
              <a:rPr lang="it-IT" sz="800" dirty="0"/>
              <a:t>/2972</a:t>
            </a:r>
          </a:p>
        </p:txBody>
      </p:sp>
      <p:sp>
        <p:nvSpPr>
          <p:cNvPr id="10" name="Título 1">
            <a:extLst>
              <a:ext uri="{FF2B5EF4-FFF2-40B4-BE49-F238E27FC236}">
                <a16:creationId xmlns:a16="http://schemas.microsoft.com/office/drawing/2014/main" id="{08B0B30A-D6FD-346F-F344-BEA437F1BA64}"/>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2. IMPACT OF DISCRIMINATION ON DIFFERENT GROUPS</a:t>
            </a:r>
          </a:p>
          <a:p>
            <a:r>
              <a:rPr lang="en-GB" sz="1600" dirty="0"/>
              <a:t>Section 1: Understanding the Impact on Different Groups </a:t>
            </a:r>
          </a:p>
        </p:txBody>
      </p:sp>
    </p:spTree>
    <p:extLst>
      <p:ext uri="{BB962C8B-B14F-4D97-AF65-F5344CB8AC3E}">
        <p14:creationId xmlns:p14="http://schemas.microsoft.com/office/powerpoint/2010/main" val="758544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B66FD3EF-A314-DD92-851A-02D7FCB596DB}"/>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2. IMPACT OF DISCRIMINATION ON DIFFERENT GROUPS</a:t>
            </a:r>
          </a:p>
          <a:p>
            <a:r>
              <a:rPr lang="en-GB" sz="1600" dirty="0"/>
              <a:t>Section 1: Understanding the Impact on Different Groups </a:t>
            </a:r>
          </a:p>
        </p:txBody>
      </p:sp>
      <p:graphicFrame>
        <p:nvGraphicFramePr>
          <p:cNvPr id="13" name="CasellaDiTesto 10">
            <a:extLst>
              <a:ext uri="{FF2B5EF4-FFF2-40B4-BE49-F238E27FC236}">
                <a16:creationId xmlns:a16="http://schemas.microsoft.com/office/drawing/2014/main" id="{C7B58262-1545-77F0-9C55-9AB938F8430D}"/>
              </a:ext>
            </a:extLst>
          </p:cNvPr>
          <p:cNvGraphicFramePr/>
          <p:nvPr>
            <p:extLst>
              <p:ext uri="{D42A27DB-BD31-4B8C-83A1-F6EECF244321}">
                <p14:modId xmlns:p14="http://schemas.microsoft.com/office/powerpoint/2010/main" val="2524729236"/>
              </p:ext>
            </p:extLst>
          </p:nvPr>
        </p:nvGraphicFramePr>
        <p:xfrm>
          <a:off x="590846" y="1562023"/>
          <a:ext cx="11318656" cy="3935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sellaDiTesto 5">
            <a:extLst>
              <a:ext uri="{FF2B5EF4-FFF2-40B4-BE49-F238E27FC236}">
                <a16:creationId xmlns:a16="http://schemas.microsoft.com/office/drawing/2014/main" id="{20F532AE-D9CD-6F99-C60A-D8632332C37C}"/>
              </a:ext>
            </a:extLst>
          </p:cNvPr>
          <p:cNvSpPr txBox="1"/>
          <p:nvPr/>
        </p:nvSpPr>
        <p:spPr>
          <a:xfrm>
            <a:off x="3046142" y="1059809"/>
            <a:ext cx="6099716" cy="369332"/>
          </a:xfrm>
          <a:prstGeom prst="rect">
            <a:avLst/>
          </a:prstGeom>
          <a:noFill/>
        </p:spPr>
        <p:txBody>
          <a:bodyPr wrap="square">
            <a:spAutoFit/>
          </a:bodyPr>
          <a:lstStyle/>
          <a:p>
            <a:pPr algn="ctr"/>
            <a:r>
              <a:rPr lang="en-GB" noProof="0" dirty="0"/>
              <a:t>E.g. Impact of Socio-Economic Inequalities on Education</a:t>
            </a:r>
          </a:p>
        </p:txBody>
      </p:sp>
    </p:spTree>
    <p:extLst>
      <p:ext uri="{BB962C8B-B14F-4D97-AF65-F5344CB8AC3E}">
        <p14:creationId xmlns:p14="http://schemas.microsoft.com/office/powerpoint/2010/main" val="3938384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Segnaposto contenuto 10">
            <a:extLst>
              <a:ext uri="{FF2B5EF4-FFF2-40B4-BE49-F238E27FC236}">
                <a16:creationId xmlns:a16="http://schemas.microsoft.com/office/drawing/2014/main" id="{720E639A-0426-B618-5A38-38CE28282D46}"/>
              </a:ext>
            </a:extLst>
          </p:cNvPr>
          <p:cNvGraphicFramePr>
            <a:graphicFrameLocks noGrp="1"/>
          </p:cNvGraphicFramePr>
          <p:nvPr>
            <p:ph idx="1"/>
            <p:extLst>
              <p:ext uri="{D42A27DB-BD31-4B8C-83A1-F6EECF244321}">
                <p14:modId xmlns:p14="http://schemas.microsoft.com/office/powerpoint/2010/main" val="4207443543"/>
              </p:ext>
            </p:extLst>
          </p:nvPr>
        </p:nvGraphicFramePr>
        <p:xfrm>
          <a:off x="394507" y="2139796"/>
          <a:ext cx="11704566" cy="2286000"/>
        </p:xfrm>
        <a:graphic>
          <a:graphicData uri="http://schemas.openxmlformats.org/drawingml/2006/table">
            <a:tbl>
              <a:tblPr firstRow="1" bandRow="1">
                <a:tableStyleId>{5C22544A-7EE6-4342-B048-85BDC9FD1C3A}</a:tableStyleId>
              </a:tblPr>
              <a:tblGrid>
                <a:gridCol w="11704566">
                  <a:extLst>
                    <a:ext uri="{9D8B030D-6E8A-4147-A177-3AD203B41FA5}">
                      <a16:colId xmlns:a16="http://schemas.microsoft.com/office/drawing/2014/main" val="1382155583"/>
                    </a:ext>
                  </a:extLst>
                </a:gridCol>
              </a:tblGrid>
              <a:tr h="0">
                <a:tc>
                  <a:txBody>
                    <a:bodyPr/>
                    <a:lstStyle/>
                    <a:p>
                      <a:pPr algn="ctr"/>
                      <a:r>
                        <a:rPr lang="en-GB" sz="1600" b="0" i="1" noProof="0" dirty="0">
                          <a:solidFill>
                            <a:schemeClr val="tx1"/>
                          </a:solidFill>
                        </a:rPr>
                        <a:t>In one hour, I taught a cat and a dog to be friends. I put them in a cage. In another hour, I taught them to be friends with a rabbit. Over the course of two days, I managed to add a fox, a goose, a squirrel, and some doves, and eventually even a monkey. They lived together in peace, even affectionately. Then, in another cage, I confined an Irish Catholic from Tipperary, and as soon as he seemed tame, I added a Scottish Presbyterian from Aberdeen. Then a Turk from Constantinople, a Greek Christian from Crete, an Armenian, a Methodist from the wilds of Arkansas, a Buddhist from China, and a Brahmin from Benares. Finally, a Salvation Army Colonel from Wapping. At this point, I left for two whole days. When I returned to observe the results, everything was fine in the cage with the Superior Animals, but in the other one—full of humans—there was such a bloody chaos that only bits and pieces of turbans, fezzes, kilts, bones, and flesh could be distinguished: not a single specimen had survived. These Rational Animals could not agree on a theological detail and had brought the matter before a Supreme Court (Letters from the </a:t>
                      </a:r>
                      <a:r>
                        <a:rPr lang="en-GB" sz="1600" b="0" i="1" noProof="0" dirty="0" err="1">
                          <a:solidFill>
                            <a:schemeClr val="tx1"/>
                          </a:solidFill>
                        </a:rPr>
                        <a:t>Earth,Twain</a:t>
                      </a:r>
                      <a:r>
                        <a:rPr lang="en-GB" sz="1600" b="0" i="1" noProof="0" dirty="0">
                          <a:solidFill>
                            <a:schemeClr val="tx1"/>
                          </a:solidFill>
                        </a:rPr>
                        <a:t>, 1962, pp. 180-181).</a:t>
                      </a:r>
                    </a:p>
                  </a:txBody>
                  <a:tcPr>
                    <a:solidFill>
                      <a:schemeClr val="accent1">
                        <a:lumMod val="20000"/>
                        <a:lumOff val="80000"/>
                      </a:schemeClr>
                    </a:solidFill>
                  </a:tcPr>
                </a:tc>
                <a:extLst>
                  <a:ext uri="{0D108BD9-81ED-4DB2-BD59-A6C34878D82A}">
                    <a16:rowId xmlns:a16="http://schemas.microsoft.com/office/drawing/2014/main" val="3519500009"/>
                  </a:ext>
                </a:extLst>
              </a:tr>
            </a:tbl>
          </a:graphicData>
        </a:graphic>
      </p:graphicFrame>
      <p:sp>
        <p:nvSpPr>
          <p:cNvPr id="10" name="CasellaDiTesto 9">
            <a:extLst>
              <a:ext uri="{FF2B5EF4-FFF2-40B4-BE49-F238E27FC236}">
                <a16:creationId xmlns:a16="http://schemas.microsoft.com/office/drawing/2014/main" id="{668E6579-49F8-0386-4294-188A5B155EC9}"/>
              </a:ext>
            </a:extLst>
          </p:cNvPr>
          <p:cNvSpPr txBox="1"/>
          <p:nvPr/>
        </p:nvSpPr>
        <p:spPr>
          <a:xfrm>
            <a:off x="587298" y="1273257"/>
            <a:ext cx="11704566" cy="646331"/>
          </a:xfrm>
          <a:prstGeom prst="rect">
            <a:avLst/>
          </a:prstGeom>
          <a:noFill/>
        </p:spPr>
        <p:txBody>
          <a:bodyPr wrap="square" rtlCol="0">
            <a:spAutoFit/>
          </a:bodyPr>
          <a:lstStyle/>
          <a:p>
            <a:r>
              <a:rPr lang="en-GB" dirty="0"/>
              <a:t>About a century ago, the American writer </a:t>
            </a:r>
            <a:r>
              <a:rPr lang="en-GB" b="1" dirty="0">
                <a:solidFill>
                  <a:schemeClr val="accent1"/>
                </a:solidFill>
              </a:rPr>
              <a:t>Mark Twain</a:t>
            </a:r>
            <a:r>
              <a:rPr lang="en-GB" dirty="0"/>
              <a:t>, in the satirical volume </a:t>
            </a:r>
            <a:r>
              <a:rPr lang="en-GB" b="1" i="1" dirty="0">
                <a:solidFill>
                  <a:schemeClr val="accent1"/>
                </a:solidFill>
              </a:rPr>
              <a:t>Letters from the Earth</a:t>
            </a:r>
            <a:r>
              <a:rPr lang="en-GB" dirty="0"/>
              <a:t>, presents an experiment conducted by Satan to investigate intolerance among humans (Rational Animals) and the other animals:</a:t>
            </a:r>
          </a:p>
        </p:txBody>
      </p:sp>
      <p:sp>
        <p:nvSpPr>
          <p:cNvPr id="12" name="CasellaDiTesto 11">
            <a:extLst>
              <a:ext uri="{FF2B5EF4-FFF2-40B4-BE49-F238E27FC236}">
                <a16:creationId xmlns:a16="http://schemas.microsoft.com/office/drawing/2014/main" id="{29F4DB80-6569-8791-BD40-DBF63B7B48C4}"/>
              </a:ext>
            </a:extLst>
          </p:cNvPr>
          <p:cNvSpPr txBox="1"/>
          <p:nvPr/>
        </p:nvSpPr>
        <p:spPr>
          <a:xfrm>
            <a:off x="394507" y="4683910"/>
            <a:ext cx="11897357" cy="923330"/>
          </a:xfrm>
          <a:prstGeom prst="rect">
            <a:avLst/>
          </a:prstGeom>
          <a:noFill/>
        </p:spPr>
        <p:txBody>
          <a:bodyPr wrap="square" rtlCol="0">
            <a:spAutoFit/>
          </a:bodyPr>
          <a:lstStyle/>
          <a:p>
            <a:r>
              <a:rPr lang="en-GB" dirty="0"/>
              <a:t>Twain’s example shows how labels shape social dynamics and discrimination. While animals live peacefully without categories, humans, divided by labels, face conflict. Labels create divisions, fuelling prejudice. So, to foster inclusion, using respectful language is essential.</a:t>
            </a:r>
          </a:p>
        </p:txBody>
      </p:sp>
      <p:sp>
        <p:nvSpPr>
          <p:cNvPr id="5" name="Título 1">
            <a:extLst>
              <a:ext uri="{FF2B5EF4-FFF2-40B4-BE49-F238E27FC236}">
                <a16:creationId xmlns:a16="http://schemas.microsoft.com/office/drawing/2014/main" id="{BB0017E8-D814-E35B-02D5-C72E8D7840B1}"/>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2. IMPACT OF DISCRIMINATION ON DIFFERENT GROUPS</a:t>
            </a:r>
          </a:p>
          <a:p>
            <a:r>
              <a:rPr lang="en-GB" sz="1600" dirty="0"/>
              <a:t>Section 2: Terminology and its Effects</a:t>
            </a:r>
          </a:p>
          <a:p>
            <a:endParaRPr lang="en-GB" sz="1600" dirty="0"/>
          </a:p>
        </p:txBody>
      </p:sp>
    </p:spTree>
    <p:extLst>
      <p:ext uri="{BB962C8B-B14F-4D97-AF65-F5344CB8AC3E}">
        <p14:creationId xmlns:p14="http://schemas.microsoft.com/office/powerpoint/2010/main" val="1559926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D8440EC-EF8B-4751-1B4C-CDF9F4A9DC15}"/>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2. IMPACT OF DISCRIMINATION ON DIFFERENT GROUPS</a:t>
            </a:r>
          </a:p>
          <a:p>
            <a:r>
              <a:rPr lang="en-GB" sz="1600" dirty="0"/>
              <a:t>Section 2: Terminology and its Effects</a:t>
            </a:r>
          </a:p>
          <a:p>
            <a:endParaRPr lang="en-GB" sz="1600" dirty="0"/>
          </a:p>
        </p:txBody>
      </p:sp>
      <p:cxnSp>
        <p:nvCxnSpPr>
          <p:cNvPr id="11" name="Connettore 1 10">
            <a:extLst>
              <a:ext uri="{FF2B5EF4-FFF2-40B4-BE49-F238E27FC236}">
                <a16:creationId xmlns:a16="http://schemas.microsoft.com/office/drawing/2014/main" id="{90BDFECA-5937-E24E-47DB-FC4523D25B99}"/>
              </a:ext>
            </a:extLst>
          </p:cNvPr>
          <p:cNvCxnSpPr/>
          <p:nvPr/>
        </p:nvCxnSpPr>
        <p:spPr>
          <a:xfrm>
            <a:off x="7605132" y="2932771"/>
            <a:ext cx="0" cy="379141"/>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Connettore 1 12">
            <a:extLst>
              <a:ext uri="{FF2B5EF4-FFF2-40B4-BE49-F238E27FC236}">
                <a16:creationId xmlns:a16="http://schemas.microsoft.com/office/drawing/2014/main" id="{C3E9A294-786C-7009-74AB-828C0C219BCA}"/>
              </a:ext>
            </a:extLst>
          </p:cNvPr>
          <p:cNvCxnSpPr/>
          <p:nvPr/>
        </p:nvCxnSpPr>
        <p:spPr>
          <a:xfrm>
            <a:off x="7605132" y="4166839"/>
            <a:ext cx="0" cy="379141"/>
          </a:xfrm>
          <a:prstGeom prst="line">
            <a:avLst/>
          </a:prstGeom>
        </p:spPr>
        <p:style>
          <a:lnRef idx="3">
            <a:schemeClr val="accent1"/>
          </a:lnRef>
          <a:fillRef idx="0">
            <a:schemeClr val="accent1"/>
          </a:fillRef>
          <a:effectRef idx="2">
            <a:schemeClr val="accent1"/>
          </a:effectRef>
          <a:fontRef idx="minor">
            <a:schemeClr val="tx1"/>
          </a:fontRef>
        </p:style>
      </p:cxnSp>
      <p:sp>
        <p:nvSpPr>
          <p:cNvPr id="8" name="Rettangolo con angoli arrotondati 7">
            <a:extLst>
              <a:ext uri="{FF2B5EF4-FFF2-40B4-BE49-F238E27FC236}">
                <a16:creationId xmlns:a16="http://schemas.microsoft.com/office/drawing/2014/main" id="{B36875E5-D61A-43B5-AB68-12A0BE041A57}"/>
              </a:ext>
            </a:extLst>
          </p:cNvPr>
          <p:cNvSpPr/>
          <p:nvPr/>
        </p:nvSpPr>
        <p:spPr>
          <a:xfrm>
            <a:off x="613317" y="1443840"/>
            <a:ext cx="2665142" cy="397031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4B308AEC-0D1B-4439-B251-0D84364A66F4}"/>
              </a:ext>
            </a:extLst>
          </p:cNvPr>
          <p:cNvSpPr txBox="1"/>
          <p:nvPr/>
        </p:nvSpPr>
        <p:spPr>
          <a:xfrm>
            <a:off x="672102" y="2028615"/>
            <a:ext cx="2547572" cy="2800767"/>
          </a:xfrm>
          <a:prstGeom prst="rect">
            <a:avLst/>
          </a:prstGeom>
          <a:noFill/>
        </p:spPr>
        <p:txBody>
          <a:bodyPr wrap="square">
            <a:spAutoFit/>
          </a:bodyPr>
          <a:lstStyle/>
          <a:p>
            <a:pPr lvl="0"/>
            <a:r>
              <a:rPr lang="en-GB" sz="1600" dirty="0">
                <a:solidFill>
                  <a:schemeClr val="bg1"/>
                </a:solidFill>
              </a:rPr>
              <a:t>"Persuasive are stereotypes, words that contain many cultural, psychological, and emotional connotations: all simplifications, but all very well etched in the collective imagination. Once applied, these sticky words convey any other judgment within the framework they create." — Matteo </a:t>
            </a:r>
            <a:r>
              <a:rPr lang="en-GB" sz="1600" dirty="0" err="1">
                <a:solidFill>
                  <a:schemeClr val="bg1"/>
                </a:solidFill>
              </a:rPr>
              <a:t>Rampin</a:t>
            </a:r>
            <a:endParaRPr lang="en-GB" sz="1600" dirty="0">
              <a:solidFill>
                <a:schemeClr val="bg1"/>
              </a:solidFill>
            </a:endParaRPr>
          </a:p>
        </p:txBody>
      </p:sp>
      <p:sp>
        <p:nvSpPr>
          <p:cNvPr id="14" name="Segnaposto contenuto 11">
            <a:extLst>
              <a:ext uri="{FF2B5EF4-FFF2-40B4-BE49-F238E27FC236}">
                <a16:creationId xmlns:a16="http://schemas.microsoft.com/office/drawing/2014/main" id="{083EF451-17CE-4147-821E-323C79B1DADC}"/>
              </a:ext>
            </a:extLst>
          </p:cNvPr>
          <p:cNvSpPr txBox="1">
            <a:spLocks/>
          </p:cNvSpPr>
          <p:nvPr/>
        </p:nvSpPr>
        <p:spPr>
          <a:xfrm>
            <a:off x="3606938" y="1460034"/>
            <a:ext cx="8192911" cy="393792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endParaRPr lang="en-GB"/>
          </a:p>
          <a:p>
            <a:r>
              <a:rPr lang="en-GB"/>
              <a:t>" I'm not racist but…" How many times have we heard this phrase? Despite progress against discrimination, there is still a long way to go. Stereotypes carry cultural and psychological connotations that shape social perceptions. Once associated with a group, they influence every judgment about it.</a:t>
            </a:r>
          </a:p>
          <a:p>
            <a:endParaRPr lang="en-GB"/>
          </a:p>
          <a:p>
            <a:r>
              <a:rPr lang="en-GB"/>
              <a:t>Even seemingly harmless statements like "I'm not racist but…" perpetuate stereotypes and prejudices, reinforcing divisions and inequalities. Discriminatory terminology fosters feelings of exclusion and legitimizes discriminatory behaviour.</a:t>
            </a:r>
          </a:p>
          <a:p>
            <a:endParaRPr lang="en-GB"/>
          </a:p>
          <a:p>
            <a:r>
              <a:rPr lang="en-GB"/>
              <a:t>Using respectful and </a:t>
            </a:r>
            <a:r>
              <a:rPr lang="en-GB" b="1"/>
              <a:t>inclusive language is not just political correctness but a form of </a:t>
            </a:r>
            <a:r>
              <a:rPr lang="en-GB" b="1">
                <a:solidFill>
                  <a:srgbClr val="FF0000"/>
                </a:solidFill>
              </a:rPr>
              <a:t>EDUCATION</a:t>
            </a:r>
            <a:r>
              <a:rPr lang="en-GB" b="1"/>
              <a:t> and </a:t>
            </a:r>
            <a:r>
              <a:rPr lang="en-GB" b="1">
                <a:solidFill>
                  <a:srgbClr val="FF0000"/>
                </a:solidFill>
              </a:rPr>
              <a:t>RESPECT</a:t>
            </a:r>
            <a:r>
              <a:rPr lang="en-GB"/>
              <a:t>, essential for building a more equitable and just society.</a:t>
            </a:r>
          </a:p>
          <a:p>
            <a:endParaRPr lang="en-GB"/>
          </a:p>
          <a:p>
            <a:endParaRPr lang="en-GB" dirty="0"/>
          </a:p>
        </p:txBody>
      </p:sp>
    </p:spTree>
    <p:extLst>
      <p:ext uri="{BB962C8B-B14F-4D97-AF65-F5344CB8AC3E}">
        <p14:creationId xmlns:p14="http://schemas.microsoft.com/office/powerpoint/2010/main" val="3710739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asellaDiTesto 24">
            <a:extLst>
              <a:ext uri="{FF2B5EF4-FFF2-40B4-BE49-F238E27FC236}">
                <a16:creationId xmlns:a16="http://schemas.microsoft.com/office/drawing/2014/main" id="{382AC4E0-4EE8-0D17-A62F-22AE000B4DAB}"/>
              </a:ext>
            </a:extLst>
          </p:cNvPr>
          <p:cNvSpPr txBox="1"/>
          <p:nvPr/>
        </p:nvSpPr>
        <p:spPr>
          <a:xfrm>
            <a:off x="838200" y="1598162"/>
            <a:ext cx="10515600" cy="461665"/>
          </a:xfrm>
          <a:prstGeom prst="rect">
            <a:avLst/>
          </a:prstGeom>
          <a:solidFill>
            <a:schemeClr val="accent1"/>
          </a:solidFill>
        </p:spPr>
        <p:txBody>
          <a:bodyPr wrap="square">
            <a:spAutoFit/>
          </a:bodyPr>
          <a:lstStyle/>
          <a:p>
            <a:pPr algn="ctr"/>
            <a:r>
              <a:rPr lang="it-IT" sz="2400" dirty="0">
                <a:solidFill>
                  <a:schemeClr val="bg1"/>
                </a:solidFill>
              </a:rPr>
              <a:t>SOCIO-ECONOMIC TERMINOLOGY AND ITS IMPACT</a:t>
            </a:r>
          </a:p>
        </p:txBody>
      </p:sp>
      <p:graphicFrame>
        <p:nvGraphicFramePr>
          <p:cNvPr id="28" name="Tabella 27">
            <a:extLst>
              <a:ext uri="{FF2B5EF4-FFF2-40B4-BE49-F238E27FC236}">
                <a16:creationId xmlns:a16="http://schemas.microsoft.com/office/drawing/2014/main" id="{709E5A3F-F887-04B6-7358-E2EFF1E5C3E5}"/>
              </a:ext>
            </a:extLst>
          </p:cNvPr>
          <p:cNvGraphicFramePr>
            <a:graphicFrameLocks noGrp="1"/>
          </p:cNvGraphicFramePr>
          <p:nvPr>
            <p:extLst>
              <p:ext uri="{D42A27DB-BD31-4B8C-83A1-F6EECF244321}">
                <p14:modId xmlns:p14="http://schemas.microsoft.com/office/powerpoint/2010/main" val="3989829086"/>
              </p:ext>
            </p:extLst>
          </p:nvPr>
        </p:nvGraphicFramePr>
        <p:xfrm>
          <a:off x="838200" y="2032497"/>
          <a:ext cx="10515600" cy="914400"/>
        </p:xfrm>
        <a:graphic>
          <a:graphicData uri="http://schemas.openxmlformats.org/drawingml/2006/table">
            <a:tbl>
              <a:tblPr firstRow="1" bandRow="1">
                <a:tableStyleId>{5C22544A-7EE6-4342-B048-85BDC9FD1C3A}</a:tableStyleId>
              </a:tblPr>
              <a:tblGrid>
                <a:gridCol w="2761034">
                  <a:extLst>
                    <a:ext uri="{9D8B030D-6E8A-4147-A177-3AD203B41FA5}">
                      <a16:colId xmlns:a16="http://schemas.microsoft.com/office/drawing/2014/main" val="190477218"/>
                    </a:ext>
                  </a:extLst>
                </a:gridCol>
                <a:gridCol w="7754566">
                  <a:extLst>
                    <a:ext uri="{9D8B030D-6E8A-4147-A177-3AD203B41FA5}">
                      <a16:colId xmlns:a16="http://schemas.microsoft.com/office/drawing/2014/main" val="2263469291"/>
                    </a:ext>
                  </a:extLst>
                </a:gridCol>
              </a:tblGrid>
              <a:tr h="370840">
                <a:tc>
                  <a:txBody>
                    <a:bodyPr/>
                    <a:lstStyle/>
                    <a:p>
                      <a:endParaRPr lang="it-IT" dirty="0"/>
                    </a:p>
                    <a:p>
                      <a:r>
                        <a:rPr lang="it-IT" dirty="0"/>
                        <a:t>BRIEF CONTEXT:</a:t>
                      </a:r>
                    </a:p>
                  </a:txBody>
                  <a:tcPr/>
                </a:tc>
                <a:tc>
                  <a:txBody>
                    <a:bodyPr/>
                    <a:lstStyle/>
                    <a:p>
                      <a:r>
                        <a:rPr lang="en-GB" b="0" noProof="0" dirty="0"/>
                        <a:t>"Marko, a skilled labourer from a rural village in an economically underprivileged region of Eastern Europe, relocates to a metropolitan area in search of better employment opportunities."</a:t>
                      </a:r>
                    </a:p>
                  </a:txBody>
                  <a:tcPr/>
                </a:tc>
                <a:extLst>
                  <a:ext uri="{0D108BD9-81ED-4DB2-BD59-A6C34878D82A}">
                    <a16:rowId xmlns:a16="http://schemas.microsoft.com/office/drawing/2014/main" val="3995421101"/>
                  </a:ext>
                </a:extLst>
              </a:tr>
            </a:tbl>
          </a:graphicData>
        </a:graphic>
      </p:graphicFrame>
      <p:graphicFrame>
        <p:nvGraphicFramePr>
          <p:cNvPr id="30" name="Tabella 29">
            <a:extLst>
              <a:ext uri="{FF2B5EF4-FFF2-40B4-BE49-F238E27FC236}">
                <a16:creationId xmlns:a16="http://schemas.microsoft.com/office/drawing/2014/main" id="{929E487B-D02C-F0AA-73C5-409718178C31}"/>
              </a:ext>
            </a:extLst>
          </p:cNvPr>
          <p:cNvGraphicFramePr>
            <a:graphicFrameLocks noGrp="1"/>
          </p:cNvGraphicFramePr>
          <p:nvPr>
            <p:extLst>
              <p:ext uri="{D42A27DB-BD31-4B8C-83A1-F6EECF244321}">
                <p14:modId xmlns:p14="http://schemas.microsoft.com/office/powerpoint/2010/main" val="2233769897"/>
              </p:ext>
            </p:extLst>
          </p:nvPr>
        </p:nvGraphicFramePr>
        <p:xfrm>
          <a:off x="838200" y="2946897"/>
          <a:ext cx="10515600" cy="1188720"/>
        </p:xfrm>
        <a:graphic>
          <a:graphicData uri="http://schemas.openxmlformats.org/drawingml/2006/table">
            <a:tbl>
              <a:tblPr firstRow="1" bandRow="1">
                <a:tableStyleId>{5C22544A-7EE6-4342-B048-85BDC9FD1C3A}</a:tableStyleId>
              </a:tblPr>
              <a:tblGrid>
                <a:gridCol w="2761034">
                  <a:extLst>
                    <a:ext uri="{9D8B030D-6E8A-4147-A177-3AD203B41FA5}">
                      <a16:colId xmlns:a16="http://schemas.microsoft.com/office/drawing/2014/main" val="2795580103"/>
                    </a:ext>
                  </a:extLst>
                </a:gridCol>
                <a:gridCol w="7754566">
                  <a:extLst>
                    <a:ext uri="{9D8B030D-6E8A-4147-A177-3AD203B41FA5}">
                      <a16:colId xmlns:a16="http://schemas.microsoft.com/office/drawing/2014/main" val="3220528318"/>
                    </a:ext>
                  </a:extLst>
                </a:gridCol>
              </a:tblGrid>
              <a:tr h="370840">
                <a:tc>
                  <a:txBody>
                    <a:bodyPr/>
                    <a:lstStyle/>
                    <a:p>
                      <a:endParaRPr lang="it-IT" dirty="0"/>
                    </a:p>
                    <a:p>
                      <a:r>
                        <a:rPr lang="it-IT" dirty="0"/>
                        <a:t>SITUATION:</a:t>
                      </a:r>
                    </a:p>
                  </a:txBody>
                  <a:tcPr/>
                </a:tc>
                <a:tc>
                  <a:txBody>
                    <a:bodyPr/>
                    <a:lstStyle/>
                    <a:p>
                      <a:r>
                        <a:rPr lang="en-GB" b="0" noProof="0" dirty="0"/>
                        <a:t>Despite being highly experienced, Marko encounters biased perceptions during job interviews in the city.</a:t>
                      </a:r>
                    </a:p>
                    <a:p>
                      <a:r>
                        <a:rPr lang="en-GB" noProof="0" dirty="0"/>
                        <a:t>KEY QUOTE: </a:t>
                      </a:r>
                      <a:r>
                        <a:rPr lang="en-GB" b="0" noProof="0" dirty="0"/>
                        <a:t>"Given your rural background, are you comfortable working in a high-demand, professional environment?"</a:t>
                      </a:r>
                    </a:p>
                  </a:txBody>
                  <a:tcPr/>
                </a:tc>
                <a:extLst>
                  <a:ext uri="{0D108BD9-81ED-4DB2-BD59-A6C34878D82A}">
                    <a16:rowId xmlns:a16="http://schemas.microsoft.com/office/drawing/2014/main" val="2571305864"/>
                  </a:ext>
                </a:extLst>
              </a:tr>
            </a:tbl>
          </a:graphicData>
        </a:graphic>
      </p:graphicFrame>
      <p:graphicFrame>
        <p:nvGraphicFramePr>
          <p:cNvPr id="31" name="Tabella 30">
            <a:extLst>
              <a:ext uri="{FF2B5EF4-FFF2-40B4-BE49-F238E27FC236}">
                <a16:creationId xmlns:a16="http://schemas.microsoft.com/office/drawing/2014/main" id="{E1DC3C01-E42F-4A03-D4E3-4E96EEB483C1}"/>
              </a:ext>
            </a:extLst>
          </p:cNvPr>
          <p:cNvGraphicFramePr>
            <a:graphicFrameLocks noGrp="1"/>
          </p:cNvGraphicFramePr>
          <p:nvPr>
            <p:extLst>
              <p:ext uri="{D42A27DB-BD31-4B8C-83A1-F6EECF244321}">
                <p14:modId xmlns:p14="http://schemas.microsoft.com/office/powerpoint/2010/main" val="3677813303"/>
              </p:ext>
            </p:extLst>
          </p:nvPr>
        </p:nvGraphicFramePr>
        <p:xfrm>
          <a:off x="838200" y="4135617"/>
          <a:ext cx="10515600" cy="1737360"/>
        </p:xfrm>
        <a:graphic>
          <a:graphicData uri="http://schemas.openxmlformats.org/drawingml/2006/table">
            <a:tbl>
              <a:tblPr firstRow="1" bandRow="1">
                <a:tableStyleId>{5C22544A-7EE6-4342-B048-85BDC9FD1C3A}</a:tableStyleId>
              </a:tblPr>
              <a:tblGrid>
                <a:gridCol w="2761034">
                  <a:extLst>
                    <a:ext uri="{9D8B030D-6E8A-4147-A177-3AD203B41FA5}">
                      <a16:colId xmlns:a16="http://schemas.microsoft.com/office/drawing/2014/main" val="876772087"/>
                    </a:ext>
                  </a:extLst>
                </a:gridCol>
                <a:gridCol w="7754566">
                  <a:extLst>
                    <a:ext uri="{9D8B030D-6E8A-4147-A177-3AD203B41FA5}">
                      <a16:colId xmlns:a16="http://schemas.microsoft.com/office/drawing/2014/main" val="668528466"/>
                    </a:ext>
                  </a:extLst>
                </a:gridCol>
              </a:tblGrid>
              <a:tr h="259701">
                <a:tc>
                  <a:txBody>
                    <a:bodyPr/>
                    <a:lstStyle/>
                    <a:p>
                      <a:endParaRPr lang="it-IT" dirty="0"/>
                    </a:p>
                    <a:p>
                      <a:endParaRPr lang="it-IT" dirty="0"/>
                    </a:p>
                    <a:p>
                      <a:r>
                        <a:rPr lang="it-IT" dirty="0"/>
                        <a:t>POWER OF WORDS:</a:t>
                      </a:r>
                    </a:p>
                  </a:txBody>
                  <a:tcPr/>
                </a:tc>
                <a:tc>
                  <a:txBody>
                    <a:bodyPr/>
                    <a:lstStyle/>
                    <a:p>
                      <a:pPr marL="285750" indent="-285750">
                        <a:buFont typeface="Arial" panose="020B0604020202020204" pitchFamily="34" charset="0"/>
                        <a:buChar char="•"/>
                      </a:pPr>
                      <a:r>
                        <a:rPr lang="en-GB" b="0" noProof="0" dirty="0"/>
                        <a:t>Terminology used in professional settings can either open doors or reinforce existing barriers. Language that reflects stereotypes and prejudices can lead to unfair treatment and missed opportunities.</a:t>
                      </a:r>
                    </a:p>
                    <a:p>
                      <a:pPr marL="285750" indent="-285750">
                        <a:buFont typeface="Arial" panose="020B0604020202020204" pitchFamily="34" charset="0"/>
                        <a:buChar char="•"/>
                      </a:pPr>
                      <a:r>
                        <a:rPr lang="en-GB" b="0" noProof="0" dirty="0"/>
                        <a:t>Discriminatory terminology not only reflects existing biases but also perpetuates them, influencing perceptions and decisions at both individual and systemic levels."</a:t>
                      </a:r>
                    </a:p>
                  </a:txBody>
                  <a:tcPr/>
                </a:tc>
                <a:extLst>
                  <a:ext uri="{0D108BD9-81ED-4DB2-BD59-A6C34878D82A}">
                    <a16:rowId xmlns:a16="http://schemas.microsoft.com/office/drawing/2014/main" val="3522205728"/>
                  </a:ext>
                </a:extLst>
              </a:tr>
            </a:tbl>
          </a:graphicData>
        </a:graphic>
      </p:graphicFrame>
      <p:sp>
        <p:nvSpPr>
          <p:cNvPr id="5" name="Título 1">
            <a:extLst>
              <a:ext uri="{FF2B5EF4-FFF2-40B4-BE49-F238E27FC236}">
                <a16:creationId xmlns:a16="http://schemas.microsoft.com/office/drawing/2014/main" id="{4A419381-55F7-7BA6-2415-83FEF6F971E9}"/>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2. IMPACT OF DISCRIMINATION ON DIFFERENT GROUPS</a:t>
            </a:r>
          </a:p>
          <a:p>
            <a:r>
              <a:rPr lang="en-GB" sz="1600" dirty="0"/>
              <a:t>Section 3: Case Study</a:t>
            </a:r>
          </a:p>
          <a:p>
            <a:endParaRPr lang="en-GB" sz="1600" dirty="0"/>
          </a:p>
        </p:txBody>
      </p:sp>
    </p:spTree>
    <p:extLst>
      <p:ext uri="{BB962C8B-B14F-4D97-AF65-F5344CB8AC3E}">
        <p14:creationId xmlns:p14="http://schemas.microsoft.com/office/powerpoint/2010/main" val="1049656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51A19D4-AD76-40C0-B11A-DC30F04F5940}"/>
              </a:ext>
            </a:extLst>
          </p:cNvPr>
          <p:cNvSpPr/>
          <p:nvPr/>
        </p:nvSpPr>
        <p:spPr>
          <a:xfrm>
            <a:off x="283779" y="2049519"/>
            <a:ext cx="11908221" cy="26170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800" b="1" dirty="0"/>
          </a:p>
        </p:txBody>
      </p:sp>
      <p:sp>
        <p:nvSpPr>
          <p:cNvPr id="7" name="CasellaDiTesto 6">
            <a:extLst>
              <a:ext uri="{FF2B5EF4-FFF2-40B4-BE49-F238E27FC236}">
                <a16:creationId xmlns:a16="http://schemas.microsoft.com/office/drawing/2014/main" id="{58F7E387-7239-434A-B6F3-6A4266FDDFC4}"/>
              </a:ext>
            </a:extLst>
          </p:cNvPr>
          <p:cNvSpPr txBox="1"/>
          <p:nvPr/>
        </p:nvSpPr>
        <p:spPr>
          <a:xfrm>
            <a:off x="2774731" y="2691816"/>
            <a:ext cx="7115503" cy="135421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n-ea"/>
                <a:cs typeface="+mn-cs"/>
              </a:rPr>
              <a:t>Unit 3</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n-ea"/>
              <a:cs typeface="+mn-cs"/>
            </a:endParaRPr>
          </a:p>
          <a:p>
            <a:pPr marL="0" indent="0" algn="ctr">
              <a:lnSpc>
                <a:spcPct val="100000"/>
              </a:lnSpc>
              <a:spcBef>
                <a:spcPts val="0"/>
              </a:spcBef>
              <a:buNone/>
            </a:pPr>
            <a:r>
              <a:rPr lang="en-GB" sz="2800" b="1" dirty="0">
                <a:solidFill>
                  <a:schemeClr val="bg1"/>
                </a:solidFill>
                <a:latin typeface="+mj-lt"/>
              </a:rPr>
              <a:t>ENGAGING TARGET GROUPS EFFECTIVELY</a:t>
            </a:r>
            <a:endParaRPr lang="en-GB" sz="2800" b="1" dirty="0">
              <a:solidFill>
                <a:schemeClr val="bg1"/>
              </a:solidFill>
              <a:effectLst/>
              <a:latin typeface="+mj-lt"/>
            </a:endParaRPr>
          </a:p>
        </p:txBody>
      </p:sp>
      <p:pic>
        <p:nvPicPr>
          <p:cNvPr id="5" name="Imagen 22" descr="Imagen que contiene reloj, computadora, cuarto&#10;&#10;Descripción generada automáticamente">
            <a:extLst>
              <a:ext uri="{FF2B5EF4-FFF2-40B4-BE49-F238E27FC236}">
                <a16:creationId xmlns:a16="http://schemas.microsoft.com/office/drawing/2014/main" id="{1B7BD6D9-5DED-4E41-AABE-6B1C945A9F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6531" y="459114"/>
            <a:ext cx="2463800" cy="2232702"/>
          </a:xfrm>
          <a:prstGeom prst="rect">
            <a:avLst/>
          </a:prstGeom>
        </p:spPr>
      </p:pic>
    </p:spTree>
    <p:extLst>
      <p:ext uri="{BB962C8B-B14F-4D97-AF65-F5344CB8AC3E}">
        <p14:creationId xmlns:p14="http://schemas.microsoft.com/office/powerpoint/2010/main" val="3355393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CBB665C1-7209-0896-713F-4D30387676D4}"/>
              </a:ext>
            </a:extLst>
          </p:cNvPr>
          <p:cNvSpPr txBox="1"/>
          <p:nvPr/>
        </p:nvSpPr>
        <p:spPr>
          <a:xfrm>
            <a:off x="268841" y="4392661"/>
            <a:ext cx="11654317" cy="923330"/>
          </a:xfrm>
          <a:prstGeom prst="rect">
            <a:avLst/>
          </a:prstGeom>
          <a:noFill/>
        </p:spPr>
        <p:txBody>
          <a:bodyPr wrap="square" rtlCol="0">
            <a:spAutoFit/>
          </a:bodyPr>
          <a:lstStyle/>
          <a:p>
            <a:r>
              <a:rPr lang="en-GB" dirty="0"/>
              <a:t>When we deeply understand the feelings and experiences of another person, we automatically develop genuine respect for their individuality and experiences. Inducing empathy towards members of stigmatized groups not only reduces prejudice, but also leads to recognise and respect their differences, seeing the shared humanity that unites us.</a:t>
            </a:r>
          </a:p>
        </p:txBody>
      </p:sp>
      <p:sp>
        <p:nvSpPr>
          <p:cNvPr id="12" name="CasellaDiTesto 11">
            <a:extLst>
              <a:ext uri="{FF2B5EF4-FFF2-40B4-BE49-F238E27FC236}">
                <a16:creationId xmlns:a16="http://schemas.microsoft.com/office/drawing/2014/main" id="{225F9678-7398-7CAB-7ED6-3CE5726AFDD7}"/>
              </a:ext>
            </a:extLst>
          </p:cNvPr>
          <p:cNvSpPr txBox="1"/>
          <p:nvPr/>
        </p:nvSpPr>
        <p:spPr>
          <a:xfrm>
            <a:off x="914681" y="1157759"/>
            <a:ext cx="11766235" cy="369332"/>
          </a:xfrm>
          <a:prstGeom prst="rect">
            <a:avLst/>
          </a:prstGeom>
          <a:noFill/>
        </p:spPr>
        <p:txBody>
          <a:bodyPr wrap="square" rtlCol="0">
            <a:spAutoFit/>
          </a:bodyPr>
          <a:lstStyle/>
          <a:p>
            <a:pPr algn="just"/>
            <a:r>
              <a:rPr lang="en-GB" dirty="0"/>
              <a:t>To overcome the limits built from stereotypes and prejudices, it is necessary to start with two fundamental tools:</a:t>
            </a:r>
          </a:p>
        </p:txBody>
      </p:sp>
      <p:sp>
        <p:nvSpPr>
          <p:cNvPr id="5" name="Título 1">
            <a:extLst>
              <a:ext uri="{FF2B5EF4-FFF2-40B4-BE49-F238E27FC236}">
                <a16:creationId xmlns:a16="http://schemas.microsoft.com/office/drawing/2014/main" id="{2993EEE0-5600-DAC5-8BE6-44FCBF9D154C}"/>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3. ENGAGING TARGET GROUPS EFFECTIVELY</a:t>
            </a:r>
          </a:p>
          <a:p>
            <a:pPr>
              <a:lnSpc>
                <a:spcPct val="100000"/>
              </a:lnSpc>
              <a:spcBef>
                <a:spcPts val="0"/>
              </a:spcBef>
            </a:pPr>
            <a:r>
              <a:rPr lang="en-GB" sz="1600" dirty="0"/>
              <a:t>Section 1: Fostering Empathy and Respect</a:t>
            </a:r>
          </a:p>
          <a:p>
            <a:endParaRPr lang="en-GB" sz="1600" dirty="0"/>
          </a:p>
        </p:txBody>
      </p:sp>
      <p:graphicFrame>
        <p:nvGraphicFramePr>
          <p:cNvPr id="6" name="Tabella 5">
            <a:extLst>
              <a:ext uri="{FF2B5EF4-FFF2-40B4-BE49-F238E27FC236}">
                <a16:creationId xmlns:a16="http://schemas.microsoft.com/office/drawing/2014/main" id="{0651C7C6-0B91-B078-7C93-EB01AA9F332B}"/>
              </a:ext>
            </a:extLst>
          </p:cNvPr>
          <p:cNvGraphicFramePr>
            <a:graphicFrameLocks noGrp="1"/>
          </p:cNvGraphicFramePr>
          <p:nvPr>
            <p:extLst>
              <p:ext uri="{D42A27DB-BD31-4B8C-83A1-F6EECF244321}">
                <p14:modId xmlns:p14="http://schemas.microsoft.com/office/powerpoint/2010/main" val="1222270470"/>
              </p:ext>
            </p:extLst>
          </p:nvPr>
        </p:nvGraphicFramePr>
        <p:xfrm>
          <a:off x="2032000" y="1542009"/>
          <a:ext cx="8128000" cy="370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706419992"/>
                    </a:ext>
                  </a:extLst>
                </a:gridCol>
                <a:gridCol w="4064000">
                  <a:extLst>
                    <a:ext uri="{9D8B030D-6E8A-4147-A177-3AD203B41FA5}">
                      <a16:colId xmlns:a16="http://schemas.microsoft.com/office/drawing/2014/main" val="2256177194"/>
                    </a:ext>
                  </a:extLst>
                </a:gridCol>
              </a:tblGrid>
              <a:tr h="370840">
                <a:tc>
                  <a:txBody>
                    <a:bodyPr/>
                    <a:lstStyle/>
                    <a:p>
                      <a:pPr algn="ctr"/>
                      <a:r>
                        <a:rPr lang="it-IT" dirty="0"/>
                        <a:t>EMPATHY</a:t>
                      </a:r>
                    </a:p>
                  </a:txBody>
                  <a:tcPr/>
                </a:tc>
                <a:tc>
                  <a:txBody>
                    <a:bodyPr/>
                    <a:lstStyle/>
                    <a:p>
                      <a:pPr algn="ctr"/>
                      <a:r>
                        <a:rPr lang="it-IT" dirty="0"/>
                        <a:t>RESPECT</a:t>
                      </a:r>
                    </a:p>
                  </a:txBody>
                  <a:tcPr/>
                </a:tc>
                <a:extLst>
                  <a:ext uri="{0D108BD9-81ED-4DB2-BD59-A6C34878D82A}">
                    <a16:rowId xmlns:a16="http://schemas.microsoft.com/office/drawing/2014/main" val="1627199916"/>
                  </a:ext>
                </a:extLst>
              </a:tr>
            </a:tbl>
          </a:graphicData>
        </a:graphic>
      </p:graphicFrame>
      <p:sp>
        <p:nvSpPr>
          <p:cNvPr id="8" name="CasellaDiTesto 7">
            <a:extLst>
              <a:ext uri="{FF2B5EF4-FFF2-40B4-BE49-F238E27FC236}">
                <a16:creationId xmlns:a16="http://schemas.microsoft.com/office/drawing/2014/main" id="{FDD1A656-0A27-E26A-4943-68DB4AC8B438}"/>
              </a:ext>
            </a:extLst>
          </p:cNvPr>
          <p:cNvSpPr txBox="1"/>
          <p:nvPr/>
        </p:nvSpPr>
        <p:spPr>
          <a:xfrm>
            <a:off x="390293" y="2020157"/>
            <a:ext cx="11675327" cy="1200329"/>
          </a:xfrm>
          <a:prstGeom prst="rect">
            <a:avLst/>
          </a:prstGeom>
          <a:noFill/>
        </p:spPr>
        <p:txBody>
          <a:bodyPr wrap="square">
            <a:spAutoFit/>
          </a:bodyPr>
          <a:lstStyle/>
          <a:p>
            <a:pPr lvl="0" algn="just"/>
            <a:r>
              <a:rPr lang="en-GB" sz="1800" dirty="0"/>
              <a:t>It comes from the Greek </a:t>
            </a:r>
            <a:r>
              <a:rPr lang="en-GB" sz="1800" dirty="0" err="1"/>
              <a:t>empateia</a:t>
            </a:r>
            <a:r>
              <a:rPr lang="en-GB" sz="1800" dirty="0"/>
              <a:t> and it means </a:t>
            </a:r>
            <a:r>
              <a:rPr lang="en-GB" sz="1800" b="1" dirty="0">
                <a:solidFill>
                  <a:srgbClr val="FF0000"/>
                </a:solidFill>
              </a:rPr>
              <a:t>'feel within another</a:t>
            </a:r>
            <a:r>
              <a:rPr lang="en-GB" sz="1800" dirty="0"/>
              <a:t>’.</a:t>
            </a:r>
          </a:p>
          <a:p>
            <a:pPr lvl="0" algn="just"/>
            <a:r>
              <a:rPr lang="en-GB" dirty="0"/>
              <a:t>It</a:t>
            </a:r>
            <a:r>
              <a:rPr lang="en-GB" sz="1800" dirty="0"/>
              <a:t> is </a:t>
            </a:r>
            <a:r>
              <a:rPr lang="en-GB" i="1" dirty="0"/>
              <a:t>“</a:t>
            </a:r>
            <a:r>
              <a:rPr lang="en-GB" sz="1800" i="1" dirty="0"/>
              <a:t>an emotional response directed towards the other, consistent with the perception of his well-being” </a:t>
            </a:r>
            <a:r>
              <a:rPr lang="en-GB" sz="1800" dirty="0"/>
              <a:t>(Bateson). </a:t>
            </a:r>
          </a:p>
          <a:p>
            <a:pPr lvl="0" algn="just"/>
            <a:r>
              <a:rPr lang="en-GB" sz="1800" dirty="0"/>
              <a:t>This helps us to create a kind of invisible thread that connects us with the other individuals, regardless of its characteristics.
Empathy must therefore guide us in:</a:t>
            </a:r>
          </a:p>
        </p:txBody>
      </p:sp>
      <p:grpSp>
        <p:nvGrpSpPr>
          <p:cNvPr id="10" name="Gruppo 9">
            <a:extLst>
              <a:ext uri="{FF2B5EF4-FFF2-40B4-BE49-F238E27FC236}">
                <a16:creationId xmlns:a16="http://schemas.microsoft.com/office/drawing/2014/main" id="{64363DCB-D1E4-6AD1-68BF-C5DE6C39AE90}"/>
              </a:ext>
            </a:extLst>
          </p:cNvPr>
          <p:cNvGrpSpPr/>
          <p:nvPr/>
        </p:nvGrpSpPr>
        <p:grpSpPr>
          <a:xfrm>
            <a:off x="4388309" y="2975882"/>
            <a:ext cx="4338949" cy="335086"/>
            <a:chOff x="2953885" y="1616212"/>
            <a:chExt cx="4338949" cy="335086"/>
          </a:xfrm>
        </p:grpSpPr>
        <p:sp>
          <p:nvSpPr>
            <p:cNvPr id="13" name="Rettangolo con angoli arrotondati 12">
              <a:extLst>
                <a:ext uri="{FF2B5EF4-FFF2-40B4-BE49-F238E27FC236}">
                  <a16:creationId xmlns:a16="http://schemas.microsoft.com/office/drawing/2014/main" id="{B8815DD2-8EA6-B67D-CA05-607364C9D7F5}"/>
                </a:ext>
              </a:extLst>
            </p:cNvPr>
            <p:cNvSpPr/>
            <p:nvPr/>
          </p:nvSpPr>
          <p:spPr>
            <a:xfrm>
              <a:off x="2953885" y="1616212"/>
              <a:ext cx="4338949" cy="200748"/>
            </a:xfrm>
            <a:prstGeom prst="roundRect">
              <a:avLst>
                <a:gd name="adj" fmla="val 10000"/>
              </a:avLst>
            </a:prstGeom>
          </p:spPr>
          <p:style>
            <a:lnRef idx="2">
              <a:schemeClr val="accent1"/>
            </a:lnRef>
            <a:fillRef idx="1">
              <a:schemeClr val="lt1"/>
            </a:fillRef>
            <a:effectRef idx="0">
              <a:schemeClr val="accent1"/>
            </a:effectRef>
            <a:fontRef idx="minor">
              <a:schemeClr val="dk1"/>
            </a:fontRef>
          </p:style>
          <p:txBody>
            <a:bodyPr/>
            <a:lstStyle/>
            <a:p>
              <a:endParaRPr lang="en-GB"/>
            </a:p>
          </p:txBody>
        </p:sp>
        <p:sp>
          <p:nvSpPr>
            <p:cNvPr id="14" name="CasellaDiTesto 13">
              <a:extLst>
                <a:ext uri="{FF2B5EF4-FFF2-40B4-BE49-F238E27FC236}">
                  <a16:creationId xmlns:a16="http://schemas.microsoft.com/office/drawing/2014/main" id="{A2DC23AB-76BA-7632-E8E8-5CC569C6515F}"/>
                </a:ext>
              </a:extLst>
            </p:cNvPr>
            <p:cNvSpPr txBox="1"/>
            <p:nvPr/>
          </p:nvSpPr>
          <p:spPr>
            <a:xfrm>
              <a:off x="2959765" y="1622091"/>
              <a:ext cx="4327189" cy="329207"/>
            </a:xfrm>
            <a:prstGeom prst="rect">
              <a:avLst/>
            </a:prstGeom>
          </p:spPr>
          <p:style>
            <a:lnRef idx="2">
              <a:schemeClr val="accent1"/>
            </a:lnRef>
            <a:fillRef idx="1">
              <a:schemeClr val="lt1"/>
            </a:fillRef>
            <a:effectRef idx="0">
              <a:schemeClr val="accent1"/>
            </a:effectRef>
            <a:fontRef idx="minor">
              <a:schemeClr val="dk1"/>
            </a:fontRef>
          </p:style>
          <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rPr>
                <a:t>Taking the perspective of the other.</a:t>
              </a:r>
            </a:p>
          </p:txBody>
        </p:sp>
      </p:grpSp>
      <p:grpSp>
        <p:nvGrpSpPr>
          <p:cNvPr id="15" name="Gruppo 14">
            <a:extLst>
              <a:ext uri="{FF2B5EF4-FFF2-40B4-BE49-F238E27FC236}">
                <a16:creationId xmlns:a16="http://schemas.microsoft.com/office/drawing/2014/main" id="{12012129-4E0E-D427-5236-52EA654BAF25}"/>
              </a:ext>
            </a:extLst>
          </p:cNvPr>
          <p:cNvGrpSpPr/>
          <p:nvPr/>
        </p:nvGrpSpPr>
        <p:grpSpPr>
          <a:xfrm>
            <a:off x="4388309" y="3323189"/>
            <a:ext cx="4339835" cy="302010"/>
            <a:chOff x="2953885" y="1966401"/>
            <a:chExt cx="4339835" cy="302010"/>
          </a:xfrm>
        </p:grpSpPr>
        <p:sp>
          <p:nvSpPr>
            <p:cNvPr id="16" name="Rettangolo con angoli arrotondati 15">
              <a:extLst>
                <a:ext uri="{FF2B5EF4-FFF2-40B4-BE49-F238E27FC236}">
                  <a16:creationId xmlns:a16="http://schemas.microsoft.com/office/drawing/2014/main" id="{CCB0F311-8D07-A0EC-82D8-2B59ABEA3C05}"/>
                </a:ext>
              </a:extLst>
            </p:cNvPr>
            <p:cNvSpPr/>
            <p:nvPr/>
          </p:nvSpPr>
          <p:spPr>
            <a:xfrm>
              <a:off x="2953885" y="1966401"/>
              <a:ext cx="4339835" cy="211622"/>
            </a:xfrm>
            <a:prstGeom prst="roundRect">
              <a:avLst>
                <a:gd name="adj" fmla="val 10000"/>
              </a:avLst>
            </a:prstGeom>
          </p:spPr>
          <p:style>
            <a:lnRef idx="2">
              <a:schemeClr val="accent1"/>
            </a:lnRef>
            <a:fillRef idx="1">
              <a:schemeClr val="lt1"/>
            </a:fillRef>
            <a:effectRef idx="0">
              <a:schemeClr val="accent1"/>
            </a:effectRef>
            <a:fontRef idx="minor">
              <a:schemeClr val="dk1"/>
            </a:fontRef>
          </p:style>
          <p:txBody>
            <a:bodyPr/>
            <a:lstStyle/>
            <a:p>
              <a:endParaRPr lang="en-GB"/>
            </a:p>
          </p:txBody>
        </p:sp>
        <p:sp>
          <p:nvSpPr>
            <p:cNvPr id="17" name="CasellaDiTesto 16">
              <a:extLst>
                <a:ext uri="{FF2B5EF4-FFF2-40B4-BE49-F238E27FC236}">
                  <a16:creationId xmlns:a16="http://schemas.microsoft.com/office/drawing/2014/main" id="{A3615D2B-EB3B-A5FB-2F8C-2C3FDE1DA435}"/>
                </a:ext>
              </a:extLst>
            </p:cNvPr>
            <p:cNvSpPr txBox="1"/>
            <p:nvPr/>
          </p:nvSpPr>
          <p:spPr>
            <a:xfrm>
              <a:off x="2960083" y="1972599"/>
              <a:ext cx="4327439" cy="295812"/>
            </a:xfrm>
            <a:prstGeom prst="rect">
              <a:avLst/>
            </a:prstGeom>
          </p:spPr>
          <p:style>
            <a:lnRef idx="2">
              <a:schemeClr val="accent1"/>
            </a:lnRef>
            <a:fillRef idx="1">
              <a:schemeClr val="lt1"/>
            </a:fillRef>
            <a:effectRef idx="0">
              <a:schemeClr val="accent1"/>
            </a:effectRef>
            <a:fontRef idx="minor">
              <a:schemeClr val="dk1"/>
            </a:fontRef>
          </p:style>
          <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rPr>
                <a:t>Recognize the emotions of others.</a:t>
              </a:r>
            </a:p>
          </p:txBody>
        </p:sp>
      </p:grpSp>
      <p:grpSp>
        <p:nvGrpSpPr>
          <p:cNvPr id="18" name="Gruppo 17">
            <a:extLst>
              <a:ext uri="{FF2B5EF4-FFF2-40B4-BE49-F238E27FC236}">
                <a16:creationId xmlns:a16="http://schemas.microsoft.com/office/drawing/2014/main" id="{106EC0D9-6AE4-2CB4-876F-73E27EBEF79F}"/>
              </a:ext>
            </a:extLst>
          </p:cNvPr>
          <p:cNvGrpSpPr/>
          <p:nvPr/>
        </p:nvGrpSpPr>
        <p:grpSpPr>
          <a:xfrm>
            <a:off x="4381543" y="3612979"/>
            <a:ext cx="4961150" cy="417227"/>
            <a:chOff x="2953885" y="2344802"/>
            <a:chExt cx="4339835" cy="417227"/>
          </a:xfrm>
        </p:grpSpPr>
        <p:sp>
          <p:nvSpPr>
            <p:cNvPr id="19" name="Rettangolo con angoli arrotondati 18">
              <a:extLst>
                <a:ext uri="{FF2B5EF4-FFF2-40B4-BE49-F238E27FC236}">
                  <a16:creationId xmlns:a16="http://schemas.microsoft.com/office/drawing/2014/main" id="{F73CE744-6A2B-93A8-B3F9-C5654693ACC1}"/>
                </a:ext>
              </a:extLst>
            </p:cNvPr>
            <p:cNvSpPr/>
            <p:nvPr/>
          </p:nvSpPr>
          <p:spPr>
            <a:xfrm>
              <a:off x="2953885" y="2344802"/>
              <a:ext cx="4339835" cy="417227"/>
            </a:xfrm>
            <a:prstGeom prst="roundRect">
              <a:avLst>
                <a:gd name="adj" fmla="val 10000"/>
              </a:avLst>
            </a:prstGeom>
          </p:spPr>
          <p:style>
            <a:lnRef idx="2">
              <a:schemeClr val="accent1"/>
            </a:lnRef>
            <a:fillRef idx="1">
              <a:schemeClr val="lt1"/>
            </a:fillRef>
            <a:effectRef idx="0">
              <a:schemeClr val="accent1"/>
            </a:effectRef>
            <a:fontRef idx="minor">
              <a:schemeClr val="dk1"/>
            </a:fontRef>
          </p:style>
          <p:txBody>
            <a:bodyPr/>
            <a:lstStyle/>
            <a:p>
              <a:endParaRPr lang="it-IT"/>
            </a:p>
          </p:txBody>
        </p:sp>
        <p:sp>
          <p:nvSpPr>
            <p:cNvPr id="20" name="CasellaDiTesto 19">
              <a:extLst>
                <a:ext uri="{FF2B5EF4-FFF2-40B4-BE49-F238E27FC236}">
                  <a16:creationId xmlns:a16="http://schemas.microsoft.com/office/drawing/2014/main" id="{C6A44266-A052-D8E2-E8C8-0B0EA551AEBF}"/>
                </a:ext>
              </a:extLst>
            </p:cNvPr>
            <p:cNvSpPr txBox="1"/>
            <p:nvPr/>
          </p:nvSpPr>
          <p:spPr>
            <a:xfrm>
              <a:off x="2966105" y="2357022"/>
              <a:ext cx="4327615" cy="392787"/>
            </a:xfrm>
            <a:prstGeom prst="rect">
              <a:avLst/>
            </a:prstGeom>
          </p:spPr>
          <p:style>
            <a:lnRef idx="2">
              <a:schemeClr val="accent1"/>
            </a:lnRef>
            <a:fillRef idx="1">
              <a:schemeClr val="lt1"/>
            </a:fillRef>
            <a:effectRef idx="0">
              <a:schemeClr val="accent1"/>
            </a:effectRef>
            <a:fontRef idx="minor">
              <a:schemeClr val="dk1"/>
            </a:fontRef>
          </p:style>
          <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rPr>
                <a:t>Respond appropriately to the emotions of others.</a:t>
              </a:r>
            </a:p>
          </p:txBody>
        </p:sp>
      </p:grpSp>
      <p:cxnSp>
        <p:nvCxnSpPr>
          <p:cNvPr id="24" name="Connettore 4 23">
            <a:extLst>
              <a:ext uri="{FF2B5EF4-FFF2-40B4-BE49-F238E27FC236}">
                <a16:creationId xmlns:a16="http://schemas.microsoft.com/office/drawing/2014/main" id="{04C7D5D0-37E2-C161-7F42-35AB211C4940}"/>
              </a:ext>
            </a:extLst>
          </p:cNvPr>
          <p:cNvCxnSpPr/>
          <p:nvPr/>
        </p:nvCxnSpPr>
        <p:spPr>
          <a:xfrm rot="16200000" flipH="1">
            <a:off x="1444083" y="1721734"/>
            <a:ext cx="468352" cy="301083"/>
          </a:xfrm>
          <a:prstGeom prst="bentConnector3">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6" name="Connettore 1 25">
            <a:extLst>
              <a:ext uri="{FF2B5EF4-FFF2-40B4-BE49-F238E27FC236}">
                <a16:creationId xmlns:a16="http://schemas.microsoft.com/office/drawing/2014/main" id="{7593E489-9D7C-464C-D3E2-614508617720}"/>
              </a:ext>
            </a:extLst>
          </p:cNvPr>
          <p:cNvCxnSpPr/>
          <p:nvPr/>
        </p:nvCxnSpPr>
        <p:spPr>
          <a:xfrm>
            <a:off x="1527717" y="1638099"/>
            <a:ext cx="504283"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6270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Segnaposto contenuto 18">
            <a:extLst>
              <a:ext uri="{FF2B5EF4-FFF2-40B4-BE49-F238E27FC236}">
                <a16:creationId xmlns:a16="http://schemas.microsoft.com/office/drawing/2014/main" id="{9E39137E-B9CE-3D11-AA8D-F831D8A1CE1D}"/>
              </a:ext>
            </a:extLst>
          </p:cNvPr>
          <p:cNvGraphicFramePr>
            <a:graphicFrameLocks noGrp="1"/>
          </p:cNvGraphicFramePr>
          <p:nvPr>
            <p:ph idx="1"/>
            <p:extLst>
              <p:ext uri="{D42A27DB-BD31-4B8C-83A1-F6EECF244321}">
                <p14:modId xmlns:p14="http://schemas.microsoft.com/office/powerpoint/2010/main" val="1003048694"/>
              </p:ext>
            </p:extLst>
          </p:nvPr>
        </p:nvGraphicFramePr>
        <p:xfrm>
          <a:off x="2820692" y="2212622"/>
          <a:ext cx="9371308" cy="3357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4" name="Tabella 23">
            <a:extLst>
              <a:ext uri="{FF2B5EF4-FFF2-40B4-BE49-F238E27FC236}">
                <a16:creationId xmlns:a16="http://schemas.microsoft.com/office/drawing/2014/main" id="{2678A56C-7FCF-B8E9-6294-615CD3737EBA}"/>
              </a:ext>
            </a:extLst>
          </p:cNvPr>
          <p:cNvGraphicFramePr>
            <a:graphicFrameLocks noGrp="1"/>
          </p:cNvGraphicFramePr>
          <p:nvPr>
            <p:extLst>
              <p:ext uri="{D42A27DB-BD31-4B8C-83A1-F6EECF244321}">
                <p14:modId xmlns:p14="http://schemas.microsoft.com/office/powerpoint/2010/main" val="1403718451"/>
              </p:ext>
            </p:extLst>
          </p:nvPr>
        </p:nvGraphicFramePr>
        <p:xfrm>
          <a:off x="838198" y="1411266"/>
          <a:ext cx="10515599" cy="640080"/>
        </p:xfrm>
        <a:graphic>
          <a:graphicData uri="http://schemas.openxmlformats.org/drawingml/2006/table">
            <a:tbl>
              <a:tblPr firstRow="1" bandRow="1">
                <a:tableStyleId>{5C22544A-7EE6-4342-B048-85BDC9FD1C3A}</a:tableStyleId>
              </a:tblPr>
              <a:tblGrid>
                <a:gridCol w="10515599">
                  <a:extLst>
                    <a:ext uri="{9D8B030D-6E8A-4147-A177-3AD203B41FA5}">
                      <a16:colId xmlns:a16="http://schemas.microsoft.com/office/drawing/2014/main" val="814238187"/>
                    </a:ext>
                  </a:extLst>
                </a:gridCol>
              </a:tblGrid>
              <a:tr h="620834">
                <a:tc>
                  <a:txBody>
                    <a:bodyPr/>
                    <a:lstStyle/>
                    <a:p>
                      <a:r>
                        <a:rPr lang="en-GB" b="1" dirty="0">
                          <a:solidFill>
                            <a:schemeClr val="tx1"/>
                          </a:solidFill>
                        </a:rPr>
                        <a:t>Empathy</a:t>
                      </a:r>
                      <a:r>
                        <a:rPr lang="en-GB" b="0" dirty="0"/>
                        <a:t> and </a:t>
                      </a:r>
                      <a:r>
                        <a:rPr lang="en-GB" b="1" noProof="0" dirty="0">
                          <a:solidFill>
                            <a:schemeClr val="tx1"/>
                          </a:solidFill>
                        </a:rPr>
                        <a:t>Respect</a:t>
                      </a:r>
                      <a:r>
                        <a:rPr lang="en-GB" b="0" dirty="0"/>
                        <a:t> must therefore be the starting point for breaking the chain of stereotypes and embracing diversity. There are </a:t>
                      </a:r>
                      <a:r>
                        <a:rPr lang="en-GB" b="1" dirty="0">
                          <a:solidFill>
                            <a:schemeClr val="tx1"/>
                          </a:solidFill>
                        </a:rPr>
                        <a:t>3 basic points </a:t>
                      </a:r>
                      <a:r>
                        <a:rPr lang="en-GB" b="0" dirty="0"/>
                        <a:t>to start from to turn empathy into an integration weapon:</a:t>
                      </a:r>
                    </a:p>
                  </a:txBody>
                  <a:tcPr/>
                </a:tc>
                <a:extLst>
                  <a:ext uri="{0D108BD9-81ED-4DB2-BD59-A6C34878D82A}">
                    <a16:rowId xmlns:a16="http://schemas.microsoft.com/office/drawing/2014/main" val="1692426834"/>
                  </a:ext>
                </a:extLst>
              </a:tr>
            </a:tbl>
          </a:graphicData>
        </a:graphic>
      </p:graphicFrame>
      <p:pic>
        <p:nvPicPr>
          <p:cNvPr id="25" name="Imagen 8" descr="Dibujo animado de un personaje con la boca abierta&#10;&#10;Descripción generada automáticamente con confianza baja">
            <a:extLst>
              <a:ext uri="{FF2B5EF4-FFF2-40B4-BE49-F238E27FC236}">
                <a16:creationId xmlns:a16="http://schemas.microsoft.com/office/drawing/2014/main" id="{114B7303-4E2C-E577-9A88-4DB9D277B6D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6907" y="2666618"/>
            <a:ext cx="3290608" cy="2490616"/>
          </a:xfrm>
          <a:prstGeom prst="rect">
            <a:avLst/>
          </a:prstGeom>
        </p:spPr>
      </p:pic>
      <p:sp>
        <p:nvSpPr>
          <p:cNvPr id="5" name="Título 1">
            <a:extLst>
              <a:ext uri="{FF2B5EF4-FFF2-40B4-BE49-F238E27FC236}">
                <a16:creationId xmlns:a16="http://schemas.microsoft.com/office/drawing/2014/main" id="{98BC91E3-69C4-EEC6-28D1-A3D78D36D929}"/>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3. ENGAGING TARGET GROUPS EFFECTIVELY</a:t>
            </a:r>
          </a:p>
          <a:p>
            <a:pPr>
              <a:lnSpc>
                <a:spcPct val="100000"/>
              </a:lnSpc>
              <a:spcBef>
                <a:spcPts val="0"/>
              </a:spcBef>
            </a:pPr>
            <a:r>
              <a:rPr lang="en-GB" sz="1600" dirty="0"/>
              <a:t>Section 1: Fostering Empathy and Respect</a:t>
            </a:r>
          </a:p>
          <a:p>
            <a:endParaRPr lang="en-GB" sz="1600" dirty="0"/>
          </a:p>
        </p:txBody>
      </p:sp>
      <p:sp>
        <p:nvSpPr>
          <p:cNvPr id="6" name="Ovale 5">
            <a:extLst>
              <a:ext uri="{FF2B5EF4-FFF2-40B4-BE49-F238E27FC236}">
                <a16:creationId xmlns:a16="http://schemas.microsoft.com/office/drawing/2014/main" id="{82C3A876-5D26-9CC2-3F23-05BAA9C19B77}"/>
              </a:ext>
            </a:extLst>
          </p:cNvPr>
          <p:cNvSpPr/>
          <p:nvPr/>
        </p:nvSpPr>
        <p:spPr>
          <a:xfrm>
            <a:off x="3299450" y="3733861"/>
            <a:ext cx="356129" cy="356129"/>
          </a:xfrm>
          <a:prstGeom prst="ellipse">
            <a:avLst/>
          </a:prstGeom>
          <a:solidFill>
            <a:schemeClr val="accent1"/>
          </a:solidFill>
          <a:ln>
            <a:solidFill>
              <a:srgbClr val="FFFFFF"/>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it-IT"/>
          </a:p>
        </p:txBody>
      </p:sp>
      <p:sp>
        <p:nvSpPr>
          <p:cNvPr id="7" name="Ovale 6">
            <a:extLst>
              <a:ext uri="{FF2B5EF4-FFF2-40B4-BE49-F238E27FC236}">
                <a16:creationId xmlns:a16="http://schemas.microsoft.com/office/drawing/2014/main" id="{8261679E-3966-51B5-D9DA-54F387A64012}"/>
              </a:ext>
            </a:extLst>
          </p:cNvPr>
          <p:cNvSpPr/>
          <p:nvPr/>
        </p:nvSpPr>
        <p:spPr>
          <a:xfrm>
            <a:off x="3299449" y="4893884"/>
            <a:ext cx="356129" cy="356129"/>
          </a:xfrm>
          <a:prstGeom prst="ellipse">
            <a:avLst/>
          </a:prstGeom>
          <a:solidFill>
            <a:schemeClr val="accent1"/>
          </a:solidFill>
          <a:ln>
            <a:solidFill>
              <a:srgbClr val="FFFFFF"/>
            </a:solidFill>
          </a:ln>
        </p:spPr>
        <p:style>
          <a:lnRef idx="2">
            <a:scrgbClr r="0" g="0" b="0"/>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it-IT"/>
          </a:p>
        </p:txBody>
      </p:sp>
    </p:spTree>
    <p:extLst>
      <p:ext uri="{BB962C8B-B14F-4D97-AF65-F5344CB8AC3E}">
        <p14:creationId xmlns:p14="http://schemas.microsoft.com/office/powerpoint/2010/main" val="484421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F9D0A40-9D1B-790E-5251-A4FF6A584F72}"/>
              </a:ext>
            </a:extLst>
          </p:cNvPr>
          <p:cNvSpPr txBox="1"/>
          <p:nvPr/>
        </p:nvSpPr>
        <p:spPr>
          <a:xfrm>
            <a:off x="362028" y="1720840"/>
            <a:ext cx="11467944" cy="31393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GB" dirty="0">
                <a:solidFill>
                  <a:schemeClr val="tx1"/>
                </a:solidFill>
              </a:rPr>
              <a:t>In a world where differences can often become barriers, </a:t>
            </a:r>
            <a:r>
              <a:rPr lang="en-GB" b="1" dirty="0">
                <a:solidFill>
                  <a:srgbClr val="FF0000"/>
                </a:solidFill>
              </a:rPr>
              <a:t>active listening </a:t>
            </a:r>
            <a:r>
              <a:rPr lang="en-GB" dirty="0">
                <a:solidFill>
                  <a:schemeClr val="tx1"/>
                </a:solidFill>
              </a:rPr>
              <a:t>offers a path to overcoming divisions. It is a communication skill that goes beyond simply hearing words. It involves actively processing, understanding and responding to the speaker's message, both verbal and non-verbal.</a:t>
            </a:r>
          </a:p>
          <a:p>
            <a:pPr marL="285750" indent="-285750" algn="just">
              <a:buFont typeface="Arial" panose="020B0604020202020204" pitchFamily="34" charset="0"/>
              <a:buChar char="•"/>
            </a:pPr>
            <a:endParaRPr lang="en-GB" dirty="0">
              <a:solidFill>
                <a:schemeClr val="tx1"/>
              </a:solidFill>
            </a:endParaRPr>
          </a:p>
          <a:p>
            <a:pPr algn="just"/>
            <a:r>
              <a:rPr lang="en-GB" dirty="0">
                <a:solidFill>
                  <a:schemeClr val="tx1"/>
                </a:solidFill>
              </a:rPr>
              <a:t>By being fully present and aware during conversations, active listening allows us to deeply connect with others, understanding their emotions and perspectives. This fosters </a:t>
            </a:r>
            <a:r>
              <a:rPr lang="en-GB" b="1" dirty="0">
                <a:solidFill>
                  <a:srgbClr val="FF0000"/>
                </a:solidFill>
              </a:rPr>
              <a:t>empathy</a:t>
            </a:r>
            <a:r>
              <a:rPr lang="en-GB" dirty="0">
                <a:solidFill>
                  <a:schemeClr val="tx1"/>
                </a:solidFill>
              </a:rPr>
              <a:t>.</a:t>
            </a:r>
          </a:p>
          <a:p>
            <a:pPr algn="just"/>
            <a:endParaRPr lang="en-GB" dirty="0">
              <a:solidFill>
                <a:schemeClr val="tx1"/>
              </a:solidFill>
            </a:endParaRPr>
          </a:p>
          <a:p>
            <a:pPr algn="just"/>
            <a:r>
              <a:rPr lang="en-GB" dirty="0">
                <a:solidFill>
                  <a:schemeClr val="tx1"/>
                </a:solidFill>
              </a:rPr>
              <a:t>Active listening also enables us to show respect by valuing the other person's words, ideas, and emotions. This helps the speaker feel understood and close to us, regardless of the factors that unite or separate us, thereby bridging the gap created by diversity.</a:t>
            </a:r>
          </a:p>
          <a:p>
            <a:endParaRPr lang="en-GB" dirty="0">
              <a:solidFill>
                <a:schemeClr val="tx1"/>
              </a:solidFill>
            </a:endParaRPr>
          </a:p>
        </p:txBody>
      </p:sp>
      <p:sp>
        <p:nvSpPr>
          <p:cNvPr id="6" name="Título 1">
            <a:extLst>
              <a:ext uri="{FF2B5EF4-FFF2-40B4-BE49-F238E27FC236}">
                <a16:creationId xmlns:a16="http://schemas.microsoft.com/office/drawing/2014/main" id="{9F4826C8-E458-4544-50FF-E47342CCBAD3}"/>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3. ENGAGING TARGET GROUPS EFFECTIVELY</a:t>
            </a:r>
          </a:p>
          <a:p>
            <a:pPr>
              <a:lnSpc>
                <a:spcPct val="100000"/>
              </a:lnSpc>
              <a:spcBef>
                <a:spcPts val="0"/>
              </a:spcBef>
            </a:pPr>
            <a:r>
              <a:rPr lang="en-GB" sz="1600" dirty="0"/>
              <a:t>Section 2: Active Listening Skills</a:t>
            </a:r>
            <a:endParaRPr lang="en-GB" sz="1600" b="1" dirty="0"/>
          </a:p>
          <a:p>
            <a:endParaRPr lang="en-GB" sz="1600" dirty="0"/>
          </a:p>
        </p:txBody>
      </p:sp>
    </p:spTree>
    <p:extLst>
      <p:ext uri="{BB962C8B-B14F-4D97-AF65-F5344CB8AC3E}">
        <p14:creationId xmlns:p14="http://schemas.microsoft.com/office/powerpoint/2010/main" val="196702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F7DFEB-A1F3-CF86-A033-98F741581979}"/>
              </a:ext>
            </a:extLst>
          </p:cNvPr>
          <p:cNvSpPr>
            <a:spLocks noGrp="1"/>
          </p:cNvSpPr>
          <p:nvPr>
            <p:ph type="title"/>
          </p:nvPr>
        </p:nvSpPr>
        <p:spPr/>
        <p:txBody>
          <a:bodyPr/>
          <a:lstStyle/>
          <a:p>
            <a:r>
              <a:rPr lang="en-GB" dirty="0"/>
              <a:t>Index</a:t>
            </a:r>
          </a:p>
        </p:txBody>
      </p:sp>
      <p:sp>
        <p:nvSpPr>
          <p:cNvPr id="22" name="Elipse 21">
            <a:extLst>
              <a:ext uri="{FF2B5EF4-FFF2-40B4-BE49-F238E27FC236}">
                <a16:creationId xmlns:a16="http://schemas.microsoft.com/office/drawing/2014/main" id="{02D42FEA-E002-0B2E-9B54-9685E03D64CB}"/>
              </a:ext>
            </a:extLst>
          </p:cNvPr>
          <p:cNvSpPr/>
          <p:nvPr/>
        </p:nvSpPr>
        <p:spPr>
          <a:xfrm>
            <a:off x="569411" y="1742570"/>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Elipse 23">
            <a:extLst>
              <a:ext uri="{FF2B5EF4-FFF2-40B4-BE49-F238E27FC236}">
                <a16:creationId xmlns:a16="http://schemas.microsoft.com/office/drawing/2014/main" id="{D0192FC3-5B93-7562-C715-459D195D6808}"/>
              </a:ext>
            </a:extLst>
          </p:cNvPr>
          <p:cNvSpPr/>
          <p:nvPr/>
        </p:nvSpPr>
        <p:spPr>
          <a:xfrm>
            <a:off x="569411" y="2820379"/>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Elipse 25">
            <a:extLst>
              <a:ext uri="{FF2B5EF4-FFF2-40B4-BE49-F238E27FC236}">
                <a16:creationId xmlns:a16="http://schemas.microsoft.com/office/drawing/2014/main" id="{C8145934-CEC0-A9BA-F1C6-AD0077C3C0F6}"/>
              </a:ext>
            </a:extLst>
          </p:cNvPr>
          <p:cNvSpPr/>
          <p:nvPr/>
        </p:nvSpPr>
        <p:spPr>
          <a:xfrm>
            <a:off x="589949" y="3898188"/>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Marcador de texto 2">
            <a:extLst>
              <a:ext uri="{FF2B5EF4-FFF2-40B4-BE49-F238E27FC236}">
                <a16:creationId xmlns:a16="http://schemas.microsoft.com/office/drawing/2014/main" id="{6E001EE5-327D-DC11-15BB-4C853E86C853}"/>
              </a:ext>
            </a:extLst>
          </p:cNvPr>
          <p:cNvSpPr txBox="1">
            <a:spLocks/>
          </p:cNvSpPr>
          <p:nvPr/>
        </p:nvSpPr>
        <p:spPr>
          <a:xfrm>
            <a:off x="1015546" y="1710962"/>
            <a:ext cx="8132556" cy="40171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GB" sz="1800" b="1" dirty="0"/>
              <a:t>Unit 1. UNDERSTANDING STEREOTYPES AND PREJUDICES</a:t>
            </a:r>
            <a:endParaRPr lang="en-GB" sz="1800" b="1" dirty="0">
              <a:effectLst/>
            </a:endParaRPr>
          </a:p>
          <a:p>
            <a:pPr>
              <a:spcBef>
                <a:spcPts val="0"/>
              </a:spcBef>
            </a:pPr>
            <a:r>
              <a:rPr lang="en-GB" sz="1400" kern="100" dirty="0">
                <a:ea typeface="Aptos" panose="020B0004020202020204" pitchFamily="34" charset="0"/>
                <a:cs typeface="Times New Roman" panose="02020603050405020304" pitchFamily="18" charset="0"/>
              </a:rPr>
              <a:t>Section 1: </a:t>
            </a:r>
            <a:r>
              <a:rPr lang="en-GB" sz="1400" dirty="0"/>
              <a:t>Overview of what stereotypes and prejudices are</a:t>
            </a:r>
          </a:p>
          <a:p>
            <a:pPr>
              <a:spcBef>
                <a:spcPts val="0"/>
              </a:spcBef>
            </a:pPr>
            <a:r>
              <a:rPr lang="en-GB" sz="1400" kern="100" dirty="0">
                <a:ea typeface="Aptos" panose="020B0004020202020204" pitchFamily="34" charset="0"/>
                <a:cs typeface="Times New Roman" panose="02020603050405020304" pitchFamily="18" charset="0"/>
              </a:rPr>
              <a:t>Section 2: </a:t>
            </a:r>
            <a:r>
              <a:rPr lang="en-GB" sz="1400" dirty="0"/>
              <a:t>Impact of Stereotypes and Prejudices</a:t>
            </a:r>
            <a:endParaRPr lang="en-GB" sz="1400" b="1" dirty="0"/>
          </a:p>
          <a:p>
            <a:pPr>
              <a:lnSpc>
                <a:spcPct val="100000"/>
              </a:lnSpc>
              <a:spcBef>
                <a:spcPts val="0"/>
              </a:spcBef>
            </a:pPr>
            <a:r>
              <a:rPr lang="en-GB" sz="1400" kern="100" dirty="0">
                <a:ea typeface="Aptos" panose="020B0004020202020204" pitchFamily="34" charset="0"/>
                <a:cs typeface="Times New Roman" panose="02020603050405020304" pitchFamily="18" charset="0"/>
              </a:rPr>
              <a:t>Section 3: </a:t>
            </a:r>
            <a:r>
              <a:rPr lang="en-GB" sz="1400" dirty="0"/>
              <a:t>Case Study</a:t>
            </a:r>
          </a:p>
          <a:p>
            <a:pPr marL="0" indent="0">
              <a:lnSpc>
                <a:spcPct val="100000"/>
              </a:lnSpc>
              <a:spcBef>
                <a:spcPts val="0"/>
              </a:spcBef>
              <a:buNone/>
            </a:pPr>
            <a:endParaRPr lang="en-GB" sz="1400" dirty="0"/>
          </a:p>
          <a:p>
            <a:pPr marL="0" indent="0">
              <a:lnSpc>
                <a:spcPct val="100000"/>
              </a:lnSpc>
              <a:spcBef>
                <a:spcPts val="0"/>
              </a:spcBef>
              <a:buNone/>
            </a:pPr>
            <a:r>
              <a:rPr lang="en-GB" sz="1800" b="1" dirty="0"/>
              <a:t>Unit 2. IMPACT OF DISCRIMINATION ON DIFFERENT GROUPS</a:t>
            </a:r>
            <a:endParaRPr lang="en-GB" sz="1800" b="1" dirty="0">
              <a:effectLst/>
            </a:endParaRPr>
          </a:p>
          <a:p>
            <a:pPr>
              <a:lnSpc>
                <a:spcPct val="100000"/>
              </a:lnSpc>
              <a:spcBef>
                <a:spcPts val="0"/>
              </a:spcBef>
            </a:pPr>
            <a:r>
              <a:rPr lang="en-GB" sz="1400" kern="100" dirty="0">
                <a:ea typeface="Aptos" panose="020B0004020202020204" pitchFamily="34" charset="0"/>
                <a:cs typeface="Times New Roman" panose="02020603050405020304" pitchFamily="18" charset="0"/>
              </a:rPr>
              <a:t>Section 1: </a:t>
            </a:r>
            <a:r>
              <a:rPr lang="en-GB" sz="1400" dirty="0"/>
              <a:t>Understanding the Impact on Different Groups </a:t>
            </a:r>
          </a:p>
          <a:p>
            <a:pPr>
              <a:lnSpc>
                <a:spcPct val="100000"/>
              </a:lnSpc>
              <a:spcBef>
                <a:spcPts val="0"/>
              </a:spcBef>
            </a:pPr>
            <a:r>
              <a:rPr lang="en-GB" sz="1400" kern="100" dirty="0">
                <a:ea typeface="Aptos" panose="020B0004020202020204" pitchFamily="34" charset="0"/>
                <a:cs typeface="Times New Roman" panose="02020603050405020304" pitchFamily="18" charset="0"/>
              </a:rPr>
              <a:t>Section 2:</a:t>
            </a:r>
            <a:r>
              <a:rPr lang="en-GB" sz="1400" dirty="0"/>
              <a:t> Terminology and its Effects</a:t>
            </a:r>
          </a:p>
          <a:p>
            <a:pPr>
              <a:lnSpc>
                <a:spcPct val="100000"/>
              </a:lnSpc>
              <a:spcBef>
                <a:spcPts val="0"/>
              </a:spcBef>
            </a:pPr>
            <a:r>
              <a:rPr lang="en-GB" sz="1400" kern="100" dirty="0">
                <a:ea typeface="Aptos" panose="020B0004020202020204" pitchFamily="34" charset="0"/>
                <a:cs typeface="Times New Roman" panose="02020603050405020304" pitchFamily="18" charset="0"/>
              </a:rPr>
              <a:t>Section 3:</a:t>
            </a:r>
            <a:r>
              <a:rPr lang="en-GB" sz="1400" b="1" dirty="0"/>
              <a:t> </a:t>
            </a:r>
            <a:r>
              <a:rPr lang="en-GB" sz="1400" dirty="0"/>
              <a:t>Case Study</a:t>
            </a:r>
          </a:p>
          <a:p>
            <a:pPr marL="0" indent="0">
              <a:lnSpc>
                <a:spcPct val="100000"/>
              </a:lnSpc>
              <a:spcBef>
                <a:spcPts val="0"/>
              </a:spcBef>
              <a:buNone/>
            </a:pPr>
            <a:endParaRPr lang="en-GB" sz="1400" dirty="0"/>
          </a:p>
          <a:p>
            <a:pPr marL="0" indent="0">
              <a:lnSpc>
                <a:spcPct val="100000"/>
              </a:lnSpc>
              <a:spcBef>
                <a:spcPts val="0"/>
              </a:spcBef>
              <a:buNone/>
            </a:pPr>
            <a:r>
              <a:rPr lang="en-GB" sz="1800" b="1" dirty="0"/>
              <a:t>Unit 3. ENGAGING TARGET GROUPS EFFECTIVELY</a:t>
            </a:r>
            <a:endParaRPr lang="en-GB" sz="1800" b="1" dirty="0">
              <a:effectLst/>
            </a:endParaRPr>
          </a:p>
          <a:p>
            <a:pPr>
              <a:lnSpc>
                <a:spcPct val="100000"/>
              </a:lnSpc>
              <a:spcBef>
                <a:spcPts val="0"/>
              </a:spcBef>
            </a:pPr>
            <a:r>
              <a:rPr lang="en-GB" sz="1400" kern="100" dirty="0">
                <a:ea typeface="Aptos" panose="020B0004020202020204" pitchFamily="34" charset="0"/>
                <a:cs typeface="Times New Roman" panose="02020603050405020304" pitchFamily="18" charset="0"/>
              </a:rPr>
              <a:t>Section 1: </a:t>
            </a:r>
            <a:r>
              <a:rPr lang="en-GB" sz="1400" dirty="0"/>
              <a:t>Fostering Empathy and Respect</a:t>
            </a:r>
          </a:p>
          <a:p>
            <a:pPr>
              <a:lnSpc>
                <a:spcPct val="100000"/>
              </a:lnSpc>
              <a:spcBef>
                <a:spcPts val="0"/>
              </a:spcBef>
            </a:pPr>
            <a:r>
              <a:rPr lang="en-GB" sz="1400" kern="100" dirty="0">
                <a:ea typeface="Aptos" panose="020B0004020202020204" pitchFamily="34" charset="0"/>
                <a:cs typeface="Times New Roman" panose="02020603050405020304" pitchFamily="18" charset="0"/>
              </a:rPr>
              <a:t>Section 2:</a:t>
            </a:r>
            <a:r>
              <a:rPr lang="en-GB" sz="1400" b="1" dirty="0"/>
              <a:t> </a:t>
            </a:r>
            <a:r>
              <a:rPr lang="en-GB" sz="1400" dirty="0"/>
              <a:t>Active Listening Skills</a:t>
            </a:r>
            <a:endParaRPr lang="en-GB" sz="1400" b="1" dirty="0"/>
          </a:p>
          <a:p>
            <a:pPr>
              <a:lnSpc>
                <a:spcPct val="100000"/>
              </a:lnSpc>
              <a:spcBef>
                <a:spcPts val="0"/>
              </a:spcBef>
            </a:pPr>
            <a:r>
              <a:rPr lang="en-GB" sz="1400" kern="100" dirty="0">
                <a:ea typeface="Aptos" panose="020B0004020202020204" pitchFamily="34" charset="0"/>
                <a:cs typeface="Times New Roman" panose="02020603050405020304" pitchFamily="18" charset="0"/>
              </a:rPr>
              <a:t>Section 3:</a:t>
            </a:r>
            <a:r>
              <a:rPr lang="en-GB" sz="1400" b="1" dirty="0"/>
              <a:t> </a:t>
            </a:r>
            <a:r>
              <a:rPr lang="en-GB" sz="1400" dirty="0"/>
              <a:t>Applying Concepts in Real-Life Situations</a:t>
            </a:r>
            <a:endParaRPr lang="en-GB" sz="1400" b="1" dirty="0"/>
          </a:p>
        </p:txBody>
      </p:sp>
      <p:pic>
        <p:nvPicPr>
          <p:cNvPr id="4" name="Imagen 22" descr="Imagen que contiene reloj, computadora, cuarto&#10;&#10;Descripción generada automáticamente">
            <a:extLst>
              <a:ext uri="{FF2B5EF4-FFF2-40B4-BE49-F238E27FC236}">
                <a16:creationId xmlns:a16="http://schemas.microsoft.com/office/drawing/2014/main" id="{FE39ED00-A7D3-04A3-4FC9-E68FA972CB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9973" y="2182029"/>
            <a:ext cx="2752078" cy="2493941"/>
          </a:xfrm>
          <a:prstGeom prst="rect">
            <a:avLst/>
          </a:prstGeom>
        </p:spPr>
      </p:pic>
    </p:spTree>
    <p:extLst>
      <p:ext uri="{BB962C8B-B14F-4D97-AF65-F5344CB8AC3E}">
        <p14:creationId xmlns:p14="http://schemas.microsoft.com/office/powerpoint/2010/main" val="361917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egnaposto contenuto 6">
            <a:extLst>
              <a:ext uri="{FF2B5EF4-FFF2-40B4-BE49-F238E27FC236}">
                <a16:creationId xmlns:a16="http://schemas.microsoft.com/office/drawing/2014/main" id="{6F68AEE5-2818-1A3A-84CD-369E6926CA4E}"/>
              </a:ext>
            </a:extLst>
          </p:cNvPr>
          <p:cNvGraphicFramePr>
            <a:graphicFrameLocks noGrp="1"/>
          </p:cNvGraphicFramePr>
          <p:nvPr>
            <p:ph idx="1"/>
            <p:extLst>
              <p:ext uri="{D42A27DB-BD31-4B8C-83A1-F6EECF244321}">
                <p14:modId xmlns:p14="http://schemas.microsoft.com/office/powerpoint/2010/main" val="3028258983"/>
              </p:ext>
            </p:extLst>
          </p:nvPr>
        </p:nvGraphicFramePr>
        <p:xfrm>
          <a:off x="586200" y="2207328"/>
          <a:ext cx="11260469" cy="3363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sellaDiTesto 5">
            <a:extLst>
              <a:ext uri="{FF2B5EF4-FFF2-40B4-BE49-F238E27FC236}">
                <a16:creationId xmlns:a16="http://schemas.microsoft.com/office/drawing/2014/main" id="{75D6DCFC-0AE9-BB24-47EE-5292F6098AFD}"/>
              </a:ext>
            </a:extLst>
          </p:cNvPr>
          <p:cNvSpPr txBox="1"/>
          <p:nvPr/>
        </p:nvSpPr>
        <p:spPr>
          <a:xfrm>
            <a:off x="313480" y="1243962"/>
            <a:ext cx="11805903" cy="646331"/>
          </a:xfrm>
          <a:prstGeom prst="rect">
            <a:avLst/>
          </a:prstGeom>
          <a:noFill/>
        </p:spPr>
        <p:txBody>
          <a:bodyPr wrap="square" rtlCol="0">
            <a:spAutoFit/>
          </a:bodyPr>
          <a:lstStyle/>
          <a:p>
            <a:r>
              <a:rPr lang="en-GB" dirty="0"/>
              <a:t>Active listening techniques help bridge gaps between people by fostering empathy and respect. They enable connection with the speaker's emotions, validate their experiences and build respectful dialogue through careful listening and responses. </a:t>
            </a:r>
          </a:p>
        </p:txBody>
      </p:sp>
      <p:sp>
        <p:nvSpPr>
          <p:cNvPr id="8" name="CasellaDiTesto 7">
            <a:extLst>
              <a:ext uri="{FF2B5EF4-FFF2-40B4-BE49-F238E27FC236}">
                <a16:creationId xmlns:a16="http://schemas.microsoft.com/office/drawing/2014/main" id="{21020438-4796-6901-E657-5F20C9818DE4}"/>
              </a:ext>
            </a:extLst>
          </p:cNvPr>
          <p:cNvSpPr txBox="1"/>
          <p:nvPr/>
        </p:nvSpPr>
        <p:spPr>
          <a:xfrm>
            <a:off x="1280220" y="4188551"/>
            <a:ext cx="9872421" cy="1292662"/>
          </a:xfrm>
          <a:prstGeom prst="rect">
            <a:avLst/>
          </a:prstGeom>
          <a:noFill/>
        </p:spPr>
        <p:txBody>
          <a:bodyPr wrap="square" rtlCol="0">
            <a:spAutoFit/>
          </a:bodyPr>
          <a:lstStyle/>
          <a:p>
            <a:endParaRPr lang="en-GB" sz="1800" b="1" dirty="0"/>
          </a:p>
          <a:p>
            <a:r>
              <a:rPr lang="en-GB" sz="1400" b="1" dirty="0">
                <a:solidFill>
                  <a:schemeClr val="bg1"/>
                </a:solidFill>
              </a:rPr>
              <a:t>C. </a:t>
            </a:r>
            <a:r>
              <a:rPr lang="en-GB" sz="1400" b="1" dirty="0"/>
              <a:t>Ask open-ended questions </a:t>
            </a:r>
            <a:r>
              <a:rPr lang="en-GB" sz="1400" dirty="0">
                <a:solidFill>
                  <a:schemeClr val="bg1"/>
                </a:solidFill>
              </a:rPr>
              <a:t>instead of limiting yourself to questions that require just a "yes" or "no" answer. This approach demonstrates genuine interest in the thoughts and feelings of others, helping to bridge gaps between people and reduce the distance caused by differences.</a:t>
            </a:r>
          </a:p>
          <a:p>
            <a:endParaRPr lang="it-IT" dirty="0"/>
          </a:p>
        </p:txBody>
      </p:sp>
      <p:sp>
        <p:nvSpPr>
          <p:cNvPr id="5" name="Título 1">
            <a:extLst>
              <a:ext uri="{FF2B5EF4-FFF2-40B4-BE49-F238E27FC236}">
                <a16:creationId xmlns:a16="http://schemas.microsoft.com/office/drawing/2014/main" id="{CABF1C2B-5963-3AFD-765A-8B65EEC5E8FE}"/>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3. ENGAGING TARGET GROUPS EFFECTIVELY</a:t>
            </a:r>
          </a:p>
          <a:p>
            <a:pPr>
              <a:lnSpc>
                <a:spcPct val="100000"/>
              </a:lnSpc>
              <a:spcBef>
                <a:spcPts val="0"/>
              </a:spcBef>
            </a:pPr>
            <a:r>
              <a:rPr lang="en-GB" sz="1600" dirty="0"/>
              <a:t>Section 2: Active Listening Skills</a:t>
            </a:r>
            <a:endParaRPr lang="en-GB" sz="1600" b="1" dirty="0"/>
          </a:p>
          <a:p>
            <a:endParaRPr lang="en-GB" sz="1600" dirty="0"/>
          </a:p>
        </p:txBody>
      </p:sp>
    </p:spTree>
    <p:extLst>
      <p:ext uri="{BB962C8B-B14F-4D97-AF65-F5344CB8AC3E}">
        <p14:creationId xmlns:p14="http://schemas.microsoft.com/office/powerpoint/2010/main" val="2626151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egnaposto contenuto 2">
            <a:extLst>
              <a:ext uri="{FF2B5EF4-FFF2-40B4-BE49-F238E27FC236}">
                <a16:creationId xmlns:a16="http://schemas.microsoft.com/office/drawing/2014/main" id="{C2CCE8AD-6E4B-DCD8-1DB6-A7FB5C187793}"/>
              </a:ext>
            </a:extLst>
          </p:cNvPr>
          <p:cNvGraphicFramePr>
            <a:graphicFrameLocks noGrp="1"/>
          </p:cNvGraphicFramePr>
          <p:nvPr>
            <p:ph idx="1"/>
            <p:extLst>
              <p:ext uri="{D42A27DB-BD31-4B8C-83A1-F6EECF244321}">
                <p14:modId xmlns:p14="http://schemas.microsoft.com/office/powerpoint/2010/main" val="658423345"/>
              </p:ext>
            </p:extLst>
          </p:nvPr>
        </p:nvGraphicFramePr>
        <p:xfrm>
          <a:off x="838200" y="1633538"/>
          <a:ext cx="10515600" cy="64008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3253714936"/>
                    </a:ext>
                  </a:extLst>
                </a:gridCol>
              </a:tblGrid>
              <a:tr h="478597">
                <a:tc>
                  <a:txBody>
                    <a:bodyPr/>
                    <a:lstStyle/>
                    <a:p>
                      <a:pPr algn="ctr"/>
                      <a:r>
                        <a:rPr lang="en-GB" noProof="0" dirty="0"/>
                        <a:t>SCENARIO: Addressing Stereotypes and Prejudices in Rural Communities Facing Socio-Economic Challenges</a:t>
                      </a:r>
                    </a:p>
                    <a:p>
                      <a:pPr algn="ctr"/>
                      <a:endParaRPr lang="it-IT" dirty="0"/>
                    </a:p>
                  </a:txBody>
                  <a:tcPr/>
                </a:tc>
                <a:extLst>
                  <a:ext uri="{0D108BD9-81ED-4DB2-BD59-A6C34878D82A}">
                    <a16:rowId xmlns:a16="http://schemas.microsoft.com/office/drawing/2014/main" val="1283487737"/>
                  </a:ext>
                </a:extLst>
              </a:tr>
            </a:tbl>
          </a:graphicData>
        </a:graphic>
      </p:graphicFrame>
      <p:graphicFrame>
        <p:nvGraphicFramePr>
          <p:cNvPr id="6" name="Tabella 5">
            <a:extLst>
              <a:ext uri="{FF2B5EF4-FFF2-40B4-BE49-F238E27FC236}">
                <a16:creationId xmlns:a16="http://schemas.microsoft.com/office/drawing/2014/main" id="{A09EA7C1-D751-1B64-B059-949D17C14C0E}"/>
              </a:ext>
            </a:extLst>
          </p:cNvPr>
          <p:cNvGraphicFramePr>
            <a:graphicFrameLocks noGrp="1"/>
          </p:cNvGraphicFramePr>
          <p:nvPr>
            <p:extLst>
              <p:ext uri="{D42A27DB-BD31-4B8C-83A1-F6EECF244321}">
                <p14:modId xmlns:p14="http://schemas.microsoft.com/office/powerpoint/2010/main" val="3912291914"/>
              </p:ext>
            </p:extLst>
          </p:nvPr>
        </p:nvGraphicFramePr>
        <p:xfrm>
          <a:off x="838199" y="2273617"/>
          <a:ext cx="10515599" cy="756000"/>
        </p:xfrm>
        <a:graphic>
          <a:graphicData uri="http://schemas.openxmlformats.org/drawingml/2006/table">
            <a:tbl>
              <a:tblPr firstRow="1" bandRow="1">
                <a:tableStyleId>{5C22544A-7EE6-4342-B048-85BDC9FD1C3A}</a:tableStyleId>
              </a:tblPr>
              <a:tblGrid>
                <a:gridCol w="1557271">
                  <a:extLst>
                    <a:ext uri="{9D8B030D-6E8A-4147-A177-3AD203B41FA5}">
                      <a16:colId xmlns:a16="http://schemas.microsoft.com/office/drawing/2014/main" val="3483261964"/>
                    </a:ext>
                  </a:extLst>
                </a:gridCol>
                <a:gridCol w="8958328">
                  <a:extLst>
                    <a:ext uri="{9D8B030D-6E8A-4147-A177-3AD203B41FA5}">
                      <a16:colId xmlns:a16="http://schemas.microsoft.com/office/drawing/2014/main" val="3897715523"/>
                    </a:ext>
                  </a:extLst>
                </a:gridCol>
              </a:tblGrid>
              <a:tr h="756000">
                <a:tc>
                  <a:txBody>
                    <a:bodyPr/>
                    <a:lstStyle/>
                    <a:p>
                      <a:pPr algn="ctr"/>
                      <a:r>
                        <a:rPr lang="en-GB" noProof="0" dirty="0"/>
                        <a:t>CONTEXT:</a:t>
                      </a:r>
                    </a:p>
                  </a:txBody>
                  <a:tcPr/>
                </a:tc>
                <a:tc>
                  <a:txBody>
                    <a:bodyPr/>
                    <a:lstStyle/>
                    <a:p>
                      <a:r>
                        <a:rPr lang="en-GB" sz="1600" noProof="0" dirty="0"/>
                        <a:t>A rural EU community project supports families in economic hardship, addressing stereotypes of being "backward" or "uneducated" and promoting inclusion through volunteer and social worker efforts.</a:t>
                      </a:r>
                    </a:p>
                  </a:txBody>
                  <a:tcPr/>
                </a:tc>
                <a:extLst>
                  <a:ext uri="{0D108BD9-81ED-4DB2-BD59-A6C34878D82A}">
                    <a16:rowId xmlns:a16="http://schemas.microsoft.com/office/drawing/2014/main" val="1518057621"/>
                  </a:ext>
                </a:extLst>
              </a:tr>
            </a:tbl>
          </a:graphicData>
        </a:graphic>
      </p:graphicFrame>
      <p:graphicFrame>
        <p:nvGraphicFramePr>
          <p:cNvPr id="7" name="Tabella 6">
            <a:extLst>
              <a:ext uri="{FF2B5EF4-FFF2-40B4-BE49-F238E27FC236}">
                <a16:creationId xmlns:a16="http://schemas.microsoft.com/office/drawing/2014/main" id="{E8D7E79F-80CF-E3D8-E189-ADDB1779226D}"/>
              </a:ext>
            </a:extLst>
          </p:cNvPr>
          <p:cNvGraphicFramePr>
            <a:graphicFrameLocks noGrp="1"/>
          </p:cNvGraphicFramePr>
          <p:nvPr>
            <p:extLst>
              <p:ext uri="{D42A27DB-BD31-4B8C-83A1-F6EECF244321}">
                <p14:modId xmlns:p14="http://schemas.microsoft.com/office/powerpoint/2010/main" val="3744302405"/>
              </p:ext>
            </p:extLst>
          </p:nvPr>
        </p:nvGraphicFramePr>
        <p:xfrm>
          <a:off x="838197" y="3096577"/>
          <a:ext cx="1570148" cy="2885906"/>
        </p:xfrm>
        <a:graphic>
          <a:graphicData uri="http://schemas.openxmlformats.org/drawingml/2006/table">
            <a:tbl>
              <a:tblPr firstRow="1" bandRow="1">
                <a:tableStyleId>{5C22544A-7EE6-4342-B048-85BDC9FD1C3A}</a:tableStyleId>
              </a:tblPr>
              <a:tblGrid>
                <a:gridCol w="1570148">
                  <a:extLst>
                    <a:ext uri="{9D8B030D-6E8A-4147-A177-3AD203B41FA5}">
                      <a16:colId xmlns:a16="http://schemas.microsoft.com/office/drawing/2014/main" val="208590428"/>
                    </a:ext>
                  </a:extLst>
                </a:gridCol>
              </a:tblGrid>
              <a:tr h="2885906">
                <a:tc>
                  <a:txBody>
                    <a:bodyPr/>
                    <a:lstStyle/>
                    <a:p>
                      <a:pPr algn="ctr"/>
                      <a:endParaRPr lang="it-IT" dirty="0"/>
                    </a:p>
                    <a:p>
                      <a:pPr algn="ctr"/>
                      <a:endParaRPr lang="it-IT" dirty="0"/>
                    </a:p>
                    <a:p>
                      <a:pPr algn="ctr"/>
                      <a:r>
                        <a:rPr lang="it-IT" dirty="0"/>
                        <a:t>APPLICATION OF CONCEPTS:</a:t>
                      </a:r>
                    </a:p>
                  </a:txBody>
                  <a:tcPr/>
                </a:tc>
                <a:extLst>
                  <a:ext uri="{0D108BD9-81ED-4DB2-BD59-A6C34878D82A}">
                    <a16:rowId xmlns:a16="http://schemas.microsoft.com/office/drawing/2014/main" val="4112851115"/>
                  </a:ext>
                </a:extLst>
              </a:tr>
            </a:tbl>
          </a:graphicData>
        </a:graphic>
      </p:graphicFrame>
      <p:graphicFrame>
        <p:nvGraphicFramePr>
          <p:cNvPr id="10" name="Tabella 9">
            <a:extLst>
              <a:ext uri="{FF2B5EF4-FFF2-40B4-BE49-F238E27FC236}">
                <a16:creationId xmlns:a16="http://schemas.microsoft.com/office/drawing/2014/main" id="{348DA0C1-0C13-6ABF-5B7E-6219F1052430}"/>
              </a:ext>
            </a:extLst>
          </p:cNvPr>
          <p:cNvGraphicFramePr>
            <a:graphicFrameLocks noGrp="1"/>
          </p:cNvGraphicFramePr>
          <p:nvPr>
            <p:extLst>
              <p:ext uri="{D42A27DB-BD31-4B8C-83A1-F6EECF244321}">
                <p14:modId xmlns:p14="http://schemas.microsoft.com/office/powerpoint/2010/main" val="2356340875"/>
              </p:ext>
            </p:extLst>
          </p:nvPr>
        </p:nvGraphicFramePr>
        <p:xfrm>
          <a:off x="2408345" y="3096577"/>
          <a:ext cx="8945450" cy="968902"/>
        </p:xfrm>
        <a:graphic>
          <a:graphicData uri="http://schemas.openxmlformats.org/drawingml/2006/table">
            <a:tbl>
              <a:tblPr firstRow="1" bandRow="1">
                <a:tableStyleId>{5C22544A-7EE6-4342-B048-85BDC9FD1C3A}</a:tableStyleId>
              </a:tblPr>
              <a:tblGrid>
                <a:gridCol w="2125015">
                  <a:extLst>
                    <a:ext uri="{9D8B030D-6E8A-4147-A177-3AD203B41FA5}">
                      <a16:colId xmlns:a16="http://schemas.microsoft.com/office/drawing/2014/main" val="866772636"/>
                    </a:ext>
                  </a:extLst>
                </a:gridCol>
                <a:gridCol w="6820435">
                  <a:extLst>
                    <a:ext uri="{9D8B030D-6E8A-4147-A177-3AD203B41FA5}">
                      <a16:colId xmlns:a16="http://schemas.microsoft.com/office/drawing/2014/main" val="653821898"/>
                    </a:ext>
                  </a:extLst>
                </a:gridCol>
              </a:tblGrid>
              <a:tr h="968902">
                <a:tc>
                  <a:txBody>
                    <a:bodyPr/>
                    <a:lstStyle/>
                    <a:p>
                      <a:pPr algn="just"/>
                      <a:endParaRPr lang="en-GB" sz="1400" noProof="0" dirty="0"/>
                    </a:p>
                    <a:p>
                      <a:pPr algn="l"/>
                      <a:r>
                        <a:rPr lang="en-GB" sz="1600" noProof="0" dirty="0"/>
                        <a:t>1. Empathy and    Respect</a:t>
                      </a:r>
                    </a:p>
                  </a:txBody>
                  <a:tcPr/>
                </a:tc>
                <a:tc>
                  <a:txBody>
                    <a:bodyPr/>
                    <a:lstStyle/>
                    <a:p>
                      <a:pPr marL="171450" indent="-171450">
                        <a:buFont typeface="Arial" panose="020B0604020202020204" pitchFamily="34" charset="0"/>
                        <a:buChar char="•"/>
                      </a:pPr>
                      <a:r>
                        <a:rPr lang="en-GB" sz="1400" noProof="0" dirty="0"/>
                        <a:t>Social workers recognize harmful stereotypes, like </a:t>
                      </a:r>
                      <a:r>
                        <a:rPr lang="en-GB" sz="1400" noProof="0" dirty="0" err="1"/>
                        <a:t>labeling</a:t>
                      </a:r>
                      <a:r>
                        <a:rPr lang="en-GB" sz="1400" noProof="0" dirty="0"/>
                        <a:t> rural communities as "uneducated" or "incapable." By empathizing with their experiences and respecting their resilience, they shift the narrative from deficits to potential.</a:t>
                      </a:r>
                    </a:p>
                  </a:txBody>
                  <a:tcPr/>
                </a:tc>
                <a:extLst>
                  <a:ext uri="{0D108BD9-81ED-4DB2-BD59-A6C34878D82A}">
                    <a16:rowId xmlns:a16="http://schemas.microsoft.com/office/drawing/2014/main" val="393724791"/>
                  </a:ext>
                </a:extLst>
              </a:tr>
            </a:tbl>
          </a:graphicData>
        </a:graphic>
      </p:graphicFrame>
      <p:graphicFrame>
        <p:nvGraphicFramePr>
          <p:cNvPr id="11" name="Tabella 10">
            <a:extLst>
              <a:ext uri="{FF2B5EF4-FFF2-40B4-BE49-F238E27FC236}">
                <a16:creationId xmlns:a16="http://schemas.microsoft.com/office/drawing/2014/main" id="{868AB8B7-C229-55A9-F7EA-A0DC1E81D348}"/>
              </a:ext>
            </a:extLst>
          </p:cNvPr>
          <p:cNvGraphicFramePr>
            <a:graphicFrameLocks noGrp="1"/>
          </p:cNvGraphicFramePr>
          <p:nvPr>
            <p:extLst>
              <p:ext uri="{D42A27DB-BD31-4B8C-83A1-F6EECF244321}">
                <p14:modId xmlns:p14="http://schemas.microsoft.com/office/powerpoint/2010/main" val="2537870270"/>
              </p:ext>
            </p:extLst>
          </p:nvPr>
        </p:nvGraphicFramePr>
        <p:xfrm>
          <a:off x="2408345" y="4047101"/>
          <a:ext cx="8945450" cy="1112422"/>
        </p:xfrm>
        <a:graphic>
          <a:graphicData uri="http://schemas.openxmlformats.org/drawingml/2006/table">
            <a:tbl>
              <a:tblPr firstRow="1" bandRow="1">
                <a:tableStyleId>{5C22544A-7EE6-4342-B048-85BDC9FD1C3A}</a:tableStyleId>
              </a:tblPr>
              <a:tblGrid>
                <a:gridCol w="2137896">
                  <a:extLst>
                    <a:ext uri="{9D8B030D-6E8A-4147-A177-3AD203B41FA5}">
                      <a16:colId xmlns:a16="http://schemas.microsoft.com/office/drawing/2014/main" val="491751959"/>
                    </a:ext>
                  </a:extLst>
                </a:gridCol>
                <a:gridCol w="6807554">
                  <a:extLst>
                    <a:ext uri="{9D8B030D-6E8A-4147-A177-3AD203B41FA5}">
                      <a16:colId xmlns:a16="http://schemas.microsoft.com/office/drawing/2014/main" val="901536377"/>
                    </a:ext>
                  </a:extLst>
                </a:gridCol>
              </a:tblGrid>
              <a:tr h="1112422">
                <a:tc>
                  <a:txBody>
                    <a:bodyPr/>
                    <a:lstStyle/>
                    <a:p>
                      <a:endParaRPr lang="en-GB" sz="1400" noProof="0" dirty="0"/>
                    </a:p>
                    <a:p>
                      <a:r>
                        <a:rPr lang="en-GB" sz="1600" noProof="0" dirty="0"/>
                        <a:t>2. Active Listening and Inclusive Language</a:t>
                      </a:r>
                    </a:p>
                  </a:txBody>
                  <a:tcPr/>
                </a:tc>
                <a:tc>
                  <a:txBody>
                    <a:bodyPr/>
                    <a:lstStyle/>
                    <a:p>
                      <a:pPr marL="171450" indent="-171450">
                        <a:buFont typeface="Arial" panose="020B0604020202020204" pitchFamily="34" charset="0"/>
                        <a:buChar char="•"/>
                      </a:pPr>
                      <a:r>
                        <a:rPr lang="en-GB" sz="1400" noProof="0" dirty="0"/>
                        <a:t>Social workers hold active listening sessions, giving marginalized voices a platform to share concerns and aspirations. Volunteers use inclusive, respectful language to avoid stereotypes and foster a positive self-image within the community.</a:t>
                      </a:r>
                    </a:p>
                    <a:p>
                      <a:endParaRPr lang="en-GB" sz="1400" noProof="0" dirty="0"/>
                    </a:p>
                  </a:txBody>
                  <a:tcPr/>
                </a:tc>
                <a:extLst>
                  <a:ext uri="{0D108BD9-81ED-4DB2-BD59-A6C34878D82A}">
                    <a16:rowId xmlns:a16="http://schemas.microsoft.com/office/drawing/2014/main" val="3294115774"/>
                  </a:ext>
                </a:extLst>
              </a:tr>
            </a:tbl>
          </a:graphicData>
        </a:graphic>
      </p:graphicFrame>
      <p:graphicFrame>
        <p:nvGraphicFramePr>
          <p:cNvPr id="12" name="Tabella 11">
            <a:extLst>
              <a:ext uri="{FF2B5EF4-FFF2-40B4-BE49-F238E27FC236}">
                <a16:creationId xmlns:a16="http://schemas.microsoft.com/office/drawing/2014/main" id="{090E25A8-3500-2276-3E8D-013248951655}"/>
              </a:ext>
            </a:extLst>
          </p:cNvPr>
          <p:cNvGraphicFramePr>
            <a:graphicFrameLocks noGrp="1"/>
          </p:cNvGraphicFramePr>
          <p:nvPr>
            <p:extLst>
              <p:ext uri="{D42A27DB-BD31-4B8C-83A1-F6EECF244321}">
                <p14:modId xmlns:p14="http://schemas.microsoft.com/office/powerpoint/2010/main" val="1290404173"/>
              </p:ext>
            </p:extLst>
          </p:nvPr>
        </p:nvGraphicFramePr>
        <p:xfrm>
          <a:off x="2408345" y="5159523"/>
          <a:ext cx="8945450" cy="822960"/>
        </p:xfrm>
        <a:graphic>
          <a:graphicData uri="http://schemas.openxmlformats.org/drawingml/2006/table">
            <a:tbl>
              <a:tblPr firstRow="1" bandRow="1">
                <a:tableStyleId>{5C22544A-7EE6-4342-B048-85BDC9FD1C3A}</a:tableStyleId>
              </a:tblPr>
              <a:tblGrid>
                <a:gridCol w="2150775">
                  <a:extLst>
                    <a:ext uri="{9D8B030D-6E8A-4147-A177-3AD203B41FA5}">
                      <a16:colId xmlns:a16="http://schemas.microsoft.com/office/drawing/2014/main" val="184704173"/>
                    </a:ext>
                  </a:extLst>
                </a:gridCol>
                <a:gridCol w="6794675">
                  <a:extLst>
                    <a:ext uri="{9D8B030D-6E8A-4147-A177-3AD203B41FA5}">
                      <a16:colId xmlns:a16="http://schemas.microsoft.com/office/drawing/2014/main" val="1040886683"/>
                    </a:ext>
                  </a:extLst>
                </a:gridCol>
              </a:tblGrid>
              <a:tr h="7924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noProof="0" dirty="0"/>
                        <a:t>3. </a:t>
                      </a:r>
                      <a:r>
                        <a:rPr lang="en-GB" sz="1600" b="1" noProof="0" dirty="0"/>
                        <a:t>Overcoming Diversity Through Dialogue</a:t>
                      </a:r>
                      <a:endParaRPr lang="en-GB" sz="1600" noProof="0" dirty="0"/>
                    </a:p>
                  </a:txBody>
                  <a:tcPr/>
                </a:tc>
                <a:tc>
                  <a:txBody>
                    <a:bodyPr/>
                    <a:lstStyle/>
                    <a:p>
                      <a:pPr marL="171450" indent="-171450">
                        <a:buFont typeface="Arial" panose="020B0604020202020204" pitchFamily="34" charset="0"/>
                        <a:buChar char="•"/>
                      </a:pPr>
                      <a:r>
                        <a:rPr lang="en-GB" sz="1400" noProof="0" dirty="0"/>
                        <a:t>The team organizes workshops fostering dialogue between community members and outsiders to challenge stereotypes and promote mutual respect. By emphasizing shared goals, these sessions build unity across socio-economic and cultural divides.</a:t>
                      </a:r>
                    </a:p>
                  </a:txBody>
                  <a:tcPr/>
                </a:tc>
                <a:extLst>
                  <a:ext uri="{0D108BD9-81ED-4DB2-BD59-A6C34878D82A}">
                    <a16:rowId xmlns:a16="http://schemas.microsoft.com/office/drawing/2014/main" val="984780809"/>
                  </a:ext>
                </a:extLst>
              </a:tr>
            </a:tbl>
          </a:graphicData>
        </a:graphic>
      </p:graphicFrame>
      <p:sp>
        <p:nvSpPr>
          <p:cNvPr id="8" name="Título 1">
            <a:extLst>
              <a:ext uri="{FF2B5EF4-FFF2-40B4-BE49-F238E27FC236}">
                <a16:creationId xmlns:a16="http://schemas.microsoft.com/office/drawing/2014/main" id="{D330A4AB-D0B1-907B-43B1-D6F34FB7FCC0}"/>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3. ENGAGING TARGET GROUPS EFFECTIVELY</a:t>
            </a:r>
          </a:p>
          <a:p>
            <a:pPr>
              <a:lnSpc>
                <a:spcPct val="100000"/>
              </a:lnSpc>
              <a:spcBef>
                <a:spcPts val="0"/>
              </a:spcBef>
            </a:pPr>
            <a:r>
              <a:rPr lang="en-GB" sz="1600" dirty="0"/>
              <a:t>Section 3: Applying Concepts in Real-Life Situations</a:t>
            </a:r>
          </a:p>
        </p:txBody>
      </p:sp>
    </p:spTree>
    <p:extLst>
      <p:ext uri="{BB962C8B-B14F-4D97-AF65-F5344CB8AC3E}">
        <p14:creationId xmlns:p14="http://schemas.microsoft.com/office/powerpoint/2010/main" val="2102648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egnaposto contenuto 2">
            <a:extLst>
              <a:ext uri="{FF2B5EF4-FFF2-40B4-BE49-F238E27FC236}">
                <a16:creationId xmlns:a16="http://schemas.microsoft.com/office/drawing/2014/main" id="{C2CCE8AD-6E4B-DCD8-1DB6-A7FB5C187793}"/>
              </a:ext>
            </a:extLst>
          </p:cNvPr>
          <p:cNvGraphicFramePr>
            <a:graphicFrameLocks noGrp="1"/>
          </p:cNvGraphicFramePr>
          <p:nvPr>
            <p:ph idx="1"/>
            <p:extLst>
              <p:ext uri="{D42A27DB-BD31-4B8C-83A1-F6EECF244321}">
                <p14:modId xmlns:p14="http://schemas.microsoft.com/office/powerpoint/2010/main" val="2819528355"/>
              </p:ext>
            </p:extLst>
          </p:nvPr>
        </p:nvGraphicFramePr>
        <p:xfrm>
          <a:off x="838200" y="1633538"/>
          <a:ext cx="10515600" cy="64008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3253714936"/>
                    </a:ext>
                  </a:extLst>
                </a:gridCol>
              </a:tblGrid>
              <a:tr h="478597">
                <a:tc>
                  <a:txBody>
                    <a:bodyPr/>
                    <a:lstStyle/>
                    <a:p>
                      <a:pPr algn="ctr"/>
                      <a:r>
                        <a:rPr lang="en-GB" noProof="0" dirty="0"/>
                        <a:t>SCENARIO: Addressing Stereotypes and Prejudices in Rural Communities Facing Socio-Economic Challenges</a:t>
                      </a:r>
                    </a:p>
                    <a:p>
                      <a:pPr algn="ctr"/>
                      <a:endParaRPr lang="it-IT" dirty="0"/>
                    </a:p>
                  </a:txBody>
                  <a:tcPr/>
                </a:tc>
                <a:extLst>
                  <a:ext uri="{0D108BD9-81ED-4DB2-BD59-A6C34878D82A}">
                    <a16:rowId xmlns:a16="http://schemas.microsoft.com/office/drawing/2014/main" val="1283487737"/>
                  </a:ext>
                </a:extLst>
              </a:tr>
            </a:tbl>
          </a:graphicData>
        </a:graphic>
      </p:graphicFrame>
      <p:graphicFrame>
        <p:nvGraphicFramePr>
          <p:cNvPr id="6" name="Tabella 5">
            <a:extLst>
              <a:ext uri="{FF2B5EF4-FFF2-40B4-BE49-F238E27FC236}">
                <a16:creationId xmlns:a16="http://schemas.microsoft.com/office/drawing/2014/main" id="{A09EA7C1-D751-1B64-B059-949D17C14C0E}"/>
              </a:ext>
            </a:extLst>
          </p:cNvPr>
          <p:cNvGraphicFramePr>
            <a:graphicFrameLocks noGrp="1"/>
          </p:cNvGraphicFramePr>
          <p:nvPr>
            <p:extLst>
              <p:ext uri="{D42A27DB-BD31-4B8C-83A1-F6EECF244321}">
                <p14:modId xmlns:p14="http://schemas.microsoft.com/office/powerpoint/2010/main" val="3254709448"/>
              </p:ext>
            </p:extLst>
          </p:nvPr>
        </p:nvGraphicFramePr>
        <p:xfrm>
          <a:off x="838199" y="2273615"/>
          <a:ext cx="10515599" cy="3264299"/>
        </p:xfrm>
        <a:graphic>
          <a:graphicData uri="http://schemas.openxmlformats.org/drawingml/2006/table">
            <a:tbl>
              <a:tblPr firstRow="1" bandRow="1">
                <a:tableStyleId>{5C22544A-7EE6-4342-B048-85BDC9FD1C3A}</a:tableStyleId>
              </a:tblPr>
              <a:tblGrid>
                <a:gridCol w="1557271">
                  <a:extLst>
                    <a:ext uri="{9D8B030D-6E8A-4147-A177-3AD203B41FA5}">
                      <a16:colId xmlns:a16="http://schemas.microsoft.com/office/drawing/2014/main" val="3483261964"/>
                    </a:ext>
                  </a:extLst>
                </a:gridCol>
                <a:gridCol w="8958328">
                  <a:extLst>
                    <a:ext uri="{9D8B030D-6E8A-4147-A177-3AD203B41FA5}">
                      <a16:colId xmlns:a16="http://schemas.microsoft.com/office/drawing/2014/main" val="3897715523"/>
                    </a:ext>
                  </a:extLst>
                </a:gridCol>
              </a:tblGrid>
              <a:tr h="3264299">
                <a:tc>
                  <a:txBody>
                    <a:bodyPr/>
                    <a:lstStyle/>
                    <a:p>
                      <a:pPr algn="ctr"/>
                      <a:endParaRPr lang="it-IT" dirty="0"/>
                    </a:p>
                    <a:p>
                      <a:pPr algn="ctr"/>
                      <a:endParaRPr lang="it-IT" dirty="0"/>
                    </a:p>
                    <a:p>
                      <a:pPr algn="ctr"/>
                      <a:endParaRPr lang="it-IT" dirty="0"/>
                    </a:p>
                    <a:p>
                      <a:pPr algn="ctr"/>
                      <a:endParaRPr lang="it-IT" dirty="0"/>
                    </a:p>
                    <a:p>
                      <a:pPr algn="ctr"/>
                      <a:endParaRPr lang="it-IT" dirty="0"/>
                    </a:p>
                    <a:p>
                      <a:pPr algn="ctr"/>
                      <a:r>
                        <a:rPr lang="it-IT" dirty="0"/>
                        <a:t>OUTCOME:</a:t>
                      </a:r>
                    </a:p>
                  </a:txBody>
                  <a:tcPr/>
                </a:tc>
                <a:tc>
                  <a:txBody>
                    <a:bodyPr/>
                    <a:lstStyle/>
                    <a:p>
                      <a:pPr marL="285750" indent="-285750" algn="just">
                        <a:buFont typeface="Arial" panose="020B0604020202020204" pitchFamily="34" charset="0"/>
                        <a:buChar char="•"/>
                      </a:pPr>
                      <a:endParaRPr lang="en-GB" sz="1600" noProof="0" dirty="0"/>
                    </a:p>
                    <a:p>
                      <a:pPr marL="285750" indent="-285750" algn="just">
                        <a:buFont typeface="Arial" panose="020B0604020202020204" pitchFamily="34" charset="0"/>
                        <a:buChar char="•"/>
                      </a:pPr>
                      <a:r>
                        <a:rPr lang="en-GB" sz="1600" noProof="0" dirty="0"/>
                        <a:t>By fostering empathy, respect, active listening, and mindful language, the project challenges stereotypes, promotes coexistence and raises awareness of diversity. The rural community gains self-esteem, empowerment and stronger connections with society, showcasing how thoughtful communication can overcome prejudice and build a more equitable environment.</a:t>
                      </a:r>
                    </a:p>
                    <a:p>
                      <a:pPr marL="285750" indent="-285750" algn="just">
                        <a:buFont typeface="Arial" panose="020B0604020202020204" pitchFamily="34" charset="0"/>
                        <a:buChar char="•"/>
                      </a:pPr>
                      <a:endParaRPr lang="en-GB" sz="1600" noProof="0" dirty="0"/>
                    </a:p>
                    <a:p>
                      <a:pPr marL="285750" indent="-285750" algn="just">
                        <a:buFont typeface="Arial" panose="020B0604020202020204" pitchFamily="34" charset="0"/>
                        <a:buChar char="•"/>
                      </a:pPr>
                      <a:endParaRPr lang="en-GB" sz="1600" noProof="0" dirty="0"/>
                    </a:p>
                    <a:p>
                      <a:pPr marL="285750" indent="-285750" algn="just">
                        <a:buFont typeface="Arial" panose="020B0604020202020204" pitchFamily="34" charset="0"/>
                        <a:buChar char="•"/>
                      </a:pPr>
                      <a:endParaRPr lang="en-GB" sz="1600" noProof="0" dirty="0"/>
                    </a:p>
                    <a:p>
                      <a:pPr marL="285750" indent="-285750" algn="just">
                        <a:buFont typeface="Arial" panose="020B0604020202020204" pitchFamily="34" charset="0"/>
                        <a:buChar char="•"/>
                      </a:pPr>
                      <a:r>
                        <a:rPr lang="en-GB" sz="1600" noProof="0" dirty="0"/>
                        <a:t>The scenario shows how empathy, respect, active listening, and inclusive language can overcome stereotypes, turning diversity from a challenge into a source of enrichment and positive change.</a:t>
                      </a:r>
                    </a:p>
                  </a:txBody>
                  <a:tcPr/>
                </a:tc>
                <a:extLst>
                  <a:ext uri="{0D108BD9-81ED-4DB2-BD59-A6C34878D82A}">
                    <a16:rowId xmlns:a16="http://schemas.microsoft.com/office/drawing/2014/main" val="1518057621"/>
                  </a:ext>
                </a:extLst>
              </a:tr>
            </a:tbl>
          </a:graphicData>
        </a:graphic>
      </p:graphicFrame>
      <p:sp>
        <p:nvSpPr>
          <p:cNvPr id="8" name="Título 1">
            <a:extLst>
              <a:ext uri="{FF2B5EF4-FFF2-40B4-BE49-F238E27FC236}">
                <a16:creationId xmlns:a16="http://schemas.microsoft.com/office/drawing/2014/main" id="{E5282F2E-A185-0E49-51EE-C45F80D5D854}"/>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3. ENGAGING TARGET GROUPS EFFECTIVELY</a:t>
            </a:r>
          </a:p>
          <a:p>
            <a:pPr>
              <a:lnSpc>
                <a:spcPct val="100000"/>
              </a:lnSpc>
              <a:spcBef>
                <a:spcPts val="0"/>
              </a:spcBef>
            </a:pPr>
            <a:r>
              <a:rPr lang="en-GB" sz="1600" dirty="0"/>
              <a:t>Section 3: Applying Concepts in Real-Life Situations</a:t>
            </a:r>
          </a:p>
        </p:txBody>
      </p:sp>
    </p:spTree>
    <p:extLst>
      <p:ext uri="{BB962C8B-B14F-4D97-AF65-F5344CB8AC3E}">
        <p14:creationId xmlns:p14="http://schemas.microsoft.com/office/powerpoint/2010/main" val="1190138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198" y="1633140"/>
            <a:ext cx="10388877" cy="3937927"/>
          </a:xfrm>
        </p:spPr>
        <p:txBody>
          <a:bodyPr/>
          <a:lstStyle/>
          <a:p>
            <a:r>
              <a:rPr lang="en-GB" b="1" dirty="0"/>
              <a:t>Question 1</a:t>
            </a:r>
            <a:r>
              <a:rPr lang="en-GB" dirty="0"/>
              <a:t>. </a:t>
            </a:r>
            <a:r>
              <a:rPr lang="en-GB" b="0" i="0" u="none" strike="noStrike" dirty="0">
                <a:solidFill>
                  <a:srgbClr val="000000"/>
                </a:solidFill>
                <a:effectLst/>
              </a:rPr>
              <a:t>What is the origin of stereotypes and prejudices, according to the provided images?</a:t>
            </a:r>
            <a:endParaRPr lang="en-GB" dirty="0"/>
          </a:p>
          <a:p>
            <a:r>
              <a:rPr lang="en-GB" dirty="0"/>
              <a:t>	</a:t>
            </a:r>
          </a:p>
          <a:p>
            <a:r>
              <a:rPr lang="en-GB" dirty="0"/>
              <a:t>Option a: </a:t>
            </a:r>
            <a:r>
              <a:rPr lang="en-GB" b="0" i="0" u="none" strike="noStrike" dirty="0">
                <a:solidFill>
                  <a:srgbClr val="000000"/>
                </a:solidFill>
                <a:effectLst/>
              </a:rPr>
              <a:t>They are random thoughts that individuals form over time.</a:t>
            </a:r>
          </a:p>
          <a:p>
            <a:endParaRPr lang="en-GB" dirty="0"/>
          </a:p>
          <a:p>
            <a:r>
              <a:rPr lang="en-GB" dirty="0"/>
              <a:t>Option b: </a:t>
            </a:r>
            <a:r>
              <a:rPr lang="en-GB" b="0" i="0" u="none" strike="noStrike" dirty="0">
                <a:solidFill>
                  <a:srgbClr val="000000"/>
                </a:solidFill>
                <a:effectLst/>
              </a:rPr>
              <a:t>They stem from a cultural background, are passed down and crystallized through socialization.</a:t>
            </a:r>
          </a:p>
          <a:p>
            <a:endParaRPr lang="en-GB" b="0" i="0" u="none" strike="noStrike" dirty="0">
              <a:solidFill>
                <a:srgbClr val="000000"/>
              </a:solidFill>
              <a:effectLst/>
            </a:endParaRPr>
          </a:p>
          <a:p>
            <a:r>
              <a:rPr lang="en-GB" dirty="0"/>
              <a:t>Option c: </a:t>
            </a:r>
            <a:r>
              <a:rPr lang="en-GB" b="0" i="0" u="none" strike="noStrike" dirty="0">
                <a:solidFill>
                  <a:srgbClr val="000000"/>
                </a:solidFill>
                <a:effectLst/>
              </a:rPr>
              <a:t>They are inherent characteristics of individuals. </a:t>
            </a:r>
            <a:endParaRPr lang="en-GB" dirty="0"/>
          </a:p>
          <a:p>
            <a:endParaRPr lang="en-GB" dirty="0"/>
          </a:p>
          <a:p>
            <a:r>
              <a:rPr lang="en-GB" dirty="0"/>
              <a:t>Option d: </a:t>
            </a:r>
            <a:r>
              <a:rPr lang="en-GB" b="0" i="0" u="none" strike="noStrike" dirty="0">
                <a:solidFill>
                  <a:srgbClr val="000000"/>
                </a:solidFill>
                <a:effectLst/>
              </a:rPr>
              <a:t>They are learned exclusively during adulthood through personal experiences.</a:t>
            </a:r>
            <a:endParaRPr lang="en-GB" dirty="0"/>
          </a:p>
        </p:txBody>
      </p:sp>
      <p:pic>
        <p:nvPicPr>
          <p:cNvPr id="7" name="Imagen 6" descr="Un dibujo de un muñeco de peluche&#10;&#10;Descripción generada automáticamente con confianza baja">
            <a:extLst>
              <a:ext uri="{FF2B5EF4-FFF2-40B4-BE49-F238E27FC236}">
                <a16:creationId xmlns:a16="http://schemas.microsoft.com/office/drawing/2014/main" id="{173B9805-9204-0FBE-EA5A-3F803C8E4C58}"/>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460329" y="3427950"/>
            <a:ext cx="1766746" cy="2143117"/>
          </a:xfrm>
          <a:prstGeom prst="rect">
            <a:avLst/>
          </a:prstGeom>
        </p:spPr>
      </p:pic>
      <p:sp>
        <p:nvSpPr>
          <p:cNvPr id="4" name="Elipse 3">
            <a:extLst>
              <a:ext uri="{FF2B5EF4-FFF2-40B4-BE49-F238E27FC236}">
                <a16:creationId xmlns:a16="http://schemas.microsoft.com/office/drawing/2014/main" id="{6BF4BC12-C134-2410-568C-485DFA65D5B7}"/>
              </a:ext>
            </a:extLst>
          </p:cNvPr>
          <p:cNvSpPr/>
          <p:nvPr/>
        </p:nvSpPr>
        <p:spPr>
          <a:xfrm>
            <a:off x="577100" y="2369922"/>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586198" y="317700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586198" y="3913782"/>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577100" y="4650564"/>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0512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n-GB" dirty="0"/>
              <a:t>Self-assessment test</a:t>
            </a:r>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643982" y="1633140"/>
            <a:ext cx="10904035" cy="3937927"/>
          </a:xfrm>
        </p:spPr>
        <p:txBody>
          <a:bodyPr/>
          <a:lstStyle/>
          <a:p>
            <a:r>
              <a:rPr lang="en-GB" b="1" dirty="0"/>
              <a:t>Question 1</a:t>
            </a:r>
            <a:r>
              <a:rPr lang="en-GB" dirty="0"/>
              <a:t>. </a:t>
            </a:r>
            <a:r>
              <a:rPr lang="en-GB" b="0" i="0" u="none" strike="noStrike" dirty="0">
                <a:solidFill>
                  <a:srgbClr val="000000"/>
                </a:solidFill>
                <a:effectLst/>
              </a:rPr>
              <a:t>What is the origin of stereotypes and prejudices, according to the provided images?</a:t>
            </a:r>
            <a:endParaRPr lang="en-GB" dirty="0"/>
          </a:p>
          <a:p>
            <a:endParaRPr lang="en-GB" dirty="0"/>
          </a:p>
          <a:p>
            <a:r>
              <a:rPr lang="en-GB" b="1" dirty="0"/>
              <a:t>Correct option</a:t>
            </a:r>
            <a:r>
              <a:rPr lang="en-GB" dirty="0"/>
              <a:t>: [b] </a:t>
            </a:r>
            <a:r>
              <a:rPr lang="en-GB" b="0" i="0" u="none" strike="noStrike" dirty="0">
                <a:solidFill>
                  <a:srgbClr val="000000"/>
                </a:solidFill>
                <a:effectLst/>
              </a:rPr>
              <a:t>They stem from a cultural background, are passed down and crystallized through socialization.</a:t>
            </a:r>
          </a:p>
          <a:p>
            <a:r>
              <a:rPr lang="en-GB" sz="2400" dirty="0"/>
              <a:t> </a:t>
            </a:r>
          </a:p>
        </p:txBody>
      </p:sp>
      <p:pic>
        <p:nvPicPr>
          <p:cNvPr id="10" name="Imagen 9" descr="Una caricatura de una persona&#10;&#10;Descripción generada automáticamente con confianza media">
            <a:extLst>
              <a:ext uri="{FF2B5EF4-FFF2-40B4-BE49-F238E27FC236}">
                <a16:creationId xmlns:a16="http://schemas.microsoft.com/office/drawing/2014/main" id="{6B85BA36-BBD7-8A90-335A-01F8E1A733AF}"/>
              </a:ext>
            </a:extLst>
          </p:cNvPr>
          <p:cNvPicPr>
            <a:picLocks noChangeAspect="1"/>
          </p:cNvPicPr>
          <p:nvPr/>
        </p:nvPicPr>
        <p:blipFill rotWithShape="1">
          <a:blip r:embed="rId3">
            <a:extLst>
              <a:ext uri="{28A0092B-C50C-407E-A947-70E740481C1C}">
                <a14:useLocalDpi xmlns:a14="http://schemas.microsoft.com/office/drawing/2010/main" val="0"/>
              </a:ext>
            </a:extLst>
          </a:blip>
          <a:srcRect l="31602" t="15274" r="34611" b="12622"/>
          <a:stretch/>
        </p:blipFill>
        <p:spPr>
          <a:xfrm>
            <a:off x="9479582" y="3810718"/>
            <a:ext cx="1466431" cy="1760349"/>
          </a:xfrm>
          <a:prstGeom prst="rect">
            <a:avLst/>
          </a:prstGeom>
        </p:spPr>
      </p:pic>
    </p:spTree>
    <p:extLst>
      <p:ext uri="{BB962C8B-B14F-4D97-AF65-F5344CB8AC3E}">
        <p14:creationId xmlns:p14="http://schemas.microsoft.com/office/powerpoint/2010/main" val="27561746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n-GB"/>
              <a:t>Self-assessment test</a:t>
            </a:r>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199" y="1633140"/>
            <a:ext cx="8829907" cy="3937927"/>
          </a:xfrm>
        </p:spPr>
        <p:txBody>
          <a:bodyPr/>
          <a:lstStyle/>
          <a:p>
            <a:r>
              <a:rPr lang="en-GB" b="1" dirty="0"/>
              <a:t>Question 2</a:t>
            </a:r>
            <a:r>
              <a:rPr lang="en-GB" dirty="0"/>
              <a:t>. </a:t>
            </a:r>
            <a:r>
              <a:rPr lang="en-GB" b="0" i="0" u="none" strike="noStrike" dirty="0">
                <a:solidFill>
                  <a:srgbClr val="000000"/>
                </a:solidFill>
                <a:effectLst/>
              </a:rPr>
              <a:t>What is the highest level of prejudice on the Allport Scale?</a:t>
            </a:r>
          </a:p>
          <a:p>
            <a:endParaRPr lang="en-GB" dirty="0"/>
          </a:p>
          <a:p>
            <a:r>
              <a:rPr lang="en-GB" dirty="0"/>
              <a:t>Option a: </a:t>
            </a:r>
            <a:r>
              <a:rPr lang="en-GB" b="0" i="0" u="none" strike="noStrike" dirty="0">
                <a:solidFill>
                  <a:srgbClr val="000000"/>
                </a:solidFill>
                <a:effectLst/>
              </a:rPr>
              <a:t>Antilocution</a:t>
            </a:r>
          </a:p>
          <a:p>
            <a:endParaRPr lang="en-GB" dirty="0"/>
          </a:p>
          <a:p>
            <a:r>
              <a:rPr lang="en-GB" dirty="0"/>
              <a:t>Option b: </a:t>
            </a:r>
            <a:r>
              <a:rPr lang="en-GB" b="0" i="0" u="none" strike="noStrike" dirty="0">
                <a:solidFill>
                  <a:srgbClr val="000000"/>
                </a:solidFill>
                <a:effectLst/>
              </a:rPr>
              <a:t>Avoidance</a:t>
            </a:r>
            <a:endParaRPr lang="en-GB" dirty="0"/>
          </a:p>
          <a:p>
            <a:endParaRPr lang="en-GB" dirty="0"/>
          </a:p>
          <a:p>
            <a:r>
              <a:rPr lang="en-GB" dirty="0"/>
              <a:t>Option c: </a:t>
            </a:r>
            <a:r>
              <a:rPr lang="en-GB" b="0" i="0" u="none" strike="noStrike" dirty="0">
                <a:solidFill>
                  <a:srgbClr val="000000"/>
                </a:solidFill>
                <a:effectLst/>
              </a:rPr>
              <a:t>Discrimination</a:t>
            </a:r>
            <a:endParaRPr lang="en-GB" dirty="0"/>
          </a:p>
          <a:p>
            <a:endParaRPr lang="en-GB" dirty="0"/>
          </a:p>
          <a:p>
            <a:r>
              <a:rPr lang="en-GB" dirty="0"/>
              <a:t>Option d: </a:t>
            </a:r>
            <a:r>
              <a:rPr lang="en-GB" b="0" i="0" u="none" strike="noStrike" dirty="0">
                <a:solidFill>
                  <a:srgbClr val="000000"/>
                </a:solidFill>
                <a:effectLst/>
              </a:rPr>
              <a:t>Extermination</a:t>
            </a:r>
            <a:endParaRPr lang="en-GB" dirty="0"/>
          </a:p>
        </p:txBody>
      </p:sp>
      <p:sp>
        <p:nvSpPr>
          <p:cNvPr id="4" name="Elipse 3">
            <a:extLst>
              <a:ext uri="{FF2B5EF4-FFF2-40B4-BE49-F238E27FC236}">
                <a16:creationId xmlns:a16="http://schemas.microsoft.com/office/drawing/2014/main" id="{6BF4BC12-C134-2410-568C-485DFA65D5B7}"/>
              </a:ext>
            </a:extLst>
          </p:cNvPr>
          <p:cNvSpPr/>
          <p:nvPr/>
        </p:nvSpPr>
        <p:spPr>
          <a:xfrm>
            <a:off x="586200" y="2392224"/>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586200" y="317595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586200" y="3954994"/>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586200" y="4734038"/>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6" descr="Un dibujo de un muñeco de peluche&#10;&#10;Descripción generada automáticamente con confianza baja">
            <a:extLst>
              <a:ext uri="{FF2B5EF4-FFF2-40B4-BE49-F238E27FC236}">
                <a16:creationId xmlns:a16="http://schemas.microsoft.com/office/drawing/2014/main" id="{79FAD906-FEF4-5201-F48F-1BA76F6189C1}"/>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460329" y="3427950"/>
            <a:ext cx="1766746" cy="2143117"/>
          </a:xfrm>
          <a:prstGeom prst="rect">
            <a:avLst/>
          </a:prstGeom>
        </p:spPr>
      </p:pic>
    </p:spTree>
    <p:extLst>
      <p:ext uri="{BB962C8B-B14F-4D97-AF65-F5344CB8AC3E}">
        <p14:creationId xmlns:p14="http://schemas.microsoft.com/office/powerpoint/2010/main" val="2579518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pic>
        <p:nvPicPr>
          <p:cNvPr id="4" name="Imagen 9" descr="Una caricatura de una persona&#10;&#10;Descripción generada automáticamente con confianza media">
            <a:extLst>
              <a:ext uri="{FF2B5EF4-FFF2-40B4-BE49-F238E27FC236}">
                <a16:creationId xmlns:a16="http://schemas.microsoft.com/office/drawing/2014/main" id="{6974DE7A-4194-34E5-3283-1307553EAB0F}"/>
              </a:ext>
            </a:extLst>
          </p:cNvPr>
          <p:cNvPicPr>
            <a:picLocks noChangeAspect="1"/>
          </p:cNvPicPr>
          <p:nvPr/>
        </p:nvPicPr>
        <p:blipFill rotWithShape="1">
          <a:blip r:embed="rId2">
            <a:extLst>
              <a:ext uri="{28A0092B-C50C-407E-A947-70E740481C1C}">
                <a14:useLocalDpi xmlns:a14="http://schemas.microsoft.com/office/drawing/2010/main" val="0"/>
              </a:ext>
            </a:extLst>
          </a:blip>
          <a:srcRect l="31602" t="15274" r="34611" b="12622"/>
          <a:stretch/>
        </p:blipFill>
        <p:spPr>
          <a:xfrm>
            <a:off x="9479582" y="3810718"/>
            <a:ext cx="1466431" cy="1760349"/>
          </a:xfrm>
          <a:prstGeom prst="rect">
            <a:avLst/>
          </a:prstGeom>
        </p:spPr>
      </p:pic>
      <p:sp>
        <p:nvSpPr>
          <p:cNvPr id="7" name="Marcador de contenido 2">
            <a:extLst>
              <a:ext uri="{FF2B5EF4-FFF2-40B4-BE49-F238E27FC236}">
                <a16:creationId xmlns:a16="http://schemas.microsoft.com/office/drawing/2014/main" id="{8B64E4E3-8C7D-69E0-C2F6-B89DD12EEBFA}"/>
              </a:ext>
            </a:extLst>
          </p:cNvPr>
          <p:cNvSpPr>
            <a:spLocks noGrp="1"/>
          </p:cNvSpPr>
          <p:nvPr>
            <p:ph idx="1"/>
          </p:nvPr>
        </p:nvSpPr>
        <p:spPr>
          <a:xfrm>
            <a:off x="643982" y="1633140"/>
            <a:ext cx="10904035" cy="3937927"/>
          </a:xfrm>
        </p:spPr>
        <p:txBody>
          <a:bodyPr/>
          <a:lstStyle/>
          <a:p>
            <a:r>
              <a:rPr lang="en-GB" b="1" dirty="0"/>
              <a:t>Question 2</a:t>
            </a:r>
            <a:r>
              <a:rPr lang="en-GB" dirty="0"/>
              <a:t>. </a:t>
            </a:r>
            <a:r>
              <a:rPr lang="en-GB" b="0" i="0" u="none" strike="noStrike" dirty="0">
                <a:solidFill>
                  <a:srgbClr val="000000"/>
                </a:solidFill>
                <a:effectLst/>
              </a:rPr>
              <a:t>What is the highest level of prejudice on the Allport Scale?</a:t>
            </a:r>
          </a:p>
          <a:p>
            <a:endParaRPr lang="en-GB" dirty="0"/>
          </a:p>
          <a:p>
            <a:r>
              <a:rPr lang="en-GB" b="1" dirty="0"/>
              <a:t>Correct option</a:t>
            </a:r>
            <a:r>
              <a:rPr lang="en-GB" dirty="0"/>
              <a:t>: [d] </a:t>
            </a:r>
            <a:r>
              <a:rPr lang="en-GB" b="0" i="0" u="none" strike="noStrike" dirty="0">
                <a:solidFill>
                  <a:srgbClr val="000000"/>
                </a:solidFill>
                <a:effectLst/>
              </a:rPr>
              <a:t>Extermination</a:t>
            </a:r>
            <a:endParaRPr lang="en-GB" dirty="0"/>
          </a:p>
        </p:txBody>
      </p:sp>
    </p:spTree>
    <p:extLst>
      <p:ext uri="{BB962C8B-B14F-4D97-AF65-F5344CB8AC3E}">
        <p14:creationId xmlns:p14="http://schemas.microsoft.com/office/powerpoint/2010/main" val="3433595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n-GB"/>
              <a:t>Self-assessment test</a:t>
            </a:r>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199" y="1633140"/>
            <a:ext cx="8622129" cy="3937927"/>
          </a:xfrm>
        </p:spPr>
        <p:txBody>
          <a:bodyPr/>
          <a:lstStyle/>
          <a:p>
            <a:r>
              <a:rPr lang="en-GB" b="1" dirty="0"/>
              <a:t>Question 3</a:t>
            </a:r>
            <a:r>
              <a:rPr lang="en-GB" dirty="0"/>
              <a:t>. </a:t>
            </a:r>
            <a:r>
              <a:rPr lang="en-GB" b="0" i="0" u="none" strike="noStrike" dirty="0">
                <a:solidFill>
                  <a:srgbClr val="000000"/>
                </a:solidFill>
                <a:effectLst/>
                <a:latin typeface="-webkit-standard"/>
              </a:rPr>
              <a:t>What is the meaning of "empathy"?</a:t>
            </a:r>
            <a:endParaRPr lang="en-GB" dirty="0"/>
          </a:p>
          <a:p>
            <a:r>
              <a:rPr lang="en-GB" dirty="0"/>
              <a:t>	</a:t>
            </a:r>
          </a:p>
          <a:p>
            <a:r>
              <a:rPr lang="en-GB" dirty="0"/>
              <a:t>Option a: </a:t>
            </a:r>
            <a:r>
              <a:rPr lang="en-GB" b="0" i="0" u="none" strike="noStrike" dirty="0">
                <a:solidFill>
                  <a:srgbClr val="000000"/>
                </a:solidFill>
                <a:effectLst/>
                <a:latin typeface="-webkit-standard"/>
              </a:rPr>
              <a:t>The ability to sympathize with others' struggles.</a:t>
            </a:r>
          </a:p>
          <a:p>
            <a:endParaRPr lang="en-GB" dirty="0"/>
          </a:p>
          <a:p>
            <a:r>
              <a:rPr lang="en-GB" dirty="0"/>
              <a:t>Option b: </a:t>
            </a:r>
            <a:r>
              <a:rPr lang="en-GB" b="0" i="0" u="none" strike="noStrike" dirty="0">
                <a:solidFill>
                  <a:srgbClr val="000000"/>
                </a:solidFill>
                <a:effectLst/>
                <a:latin typeface="-webkit-standard"/>
              </a:rPr>
              <a:t>A logical response to understand another's perspective.</a:t>
            </a:r>
          </a:p>
          <a:p>
            <a:endParaRPr lang="en-GB" dirty="0"/>
          </a:p>
          <a:p>
            <a:r>
              <a:rPr lang="en-GB" dirty="0"/>
              <a:t>Option c: </a:t>
            </a:r>
            <a:r>
              <a:rPr lang="en-GB" b="0" i="0" u="none" strike="noStrike" dirty="0">
                <a:solidFill>
                  <a:srgbClr val="000000"/>
                </a:solidFill>
                <a:effectLst/>
                <a:latin typeface="-webkit-standard"/>
              </a:rPr>
              <a:t>An emotional response consistent with perceiving another's well-being.</a:t>
            </a:r>
          </a:p>
          <a:p>
            <a:endParaRPr lang="en-GB" dirty="0"/>
          </a:p>
          <a:p>
            <a:r>
              <a:rPr lang="en-GB" dirty="0"/>
              <a:t>Option d: </a:t>
            </a:r>
            <a:r>
              <a:rPr lang="en-GB" b="0" i="0" u="none" strike="noStrike" dirty="0">
                <a:solidFill>
                  <a:srgbClr val="000000"/>
                </a:solidFill>
                <a:effectLst/>
                <a:latin typeface="-webkit-standard"/>
              </a:rPr>
              <a:t>Recognizing and fixing others' problems.</a:t>
            </a:r>
            <a:endParaRPr lang="en-GB" dirty="0"/>
          </a:p>
        </p:txBody>
      </p:sp>
      <p:sp>
        <p:nvSpPr>
          <p:cNvPr id="4" name="Elipse 3">
            <a:extLst>
              <a:ext uri="{FF2B5EF4-FFF2-40B4-BE49-F238E27FC236}">
                <a16:creationId xmlns:a16="http://schemas.microsoft.com/office/drawing/2014/main" id="{6BF4BC12-C134-2410-568C-485DFA65D5B7}"/>
              </a:ext>
            </a:extLst>
          </p:cNvPr>
          <p:cNvSpPr/>
          <p:nvPr/>
        </p:nvSpPr>
        <p:spPr>
          <a:xfrm>
            <a:off x="586200" y="2403375"/>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586200" y="317361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586200" y="3943845"/>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586200" y="4675841"/>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6" descr="Un dibujo de un muñeco de peluche&#10;&#10;Descripción generada automáticamente con confianza baja">
            <a:extLst>
              <a:ext uri="{FF2B5EF4-FFF2-40B4-BE49-F238E27FC236}">
                <a16:creationId xmlns:a16="http://schemas.microsoft.com/office/drawing/2014/main" id="{371A2790-E041-5701-57DF-E5AC1781C166}"/>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460329" y="3427950"/>
            <a:ext cx="1766746" cy="2143117"/>
          </a:xfrm>
          <a:prstGeom prst="rect">
            <a:avLst/>
          </a:prstGeom>
        </p:spPr>
      </p:pic>
    </p:spTree>
    <p:extLst>
      <p:ext uri="{BB962C8B-B14F-4D97-AF65-F5344CB8AC3E}">
        <p14:creationId xmlns:p14="http://schemas.microsoft.com/office/powerpoint/2010/main" val="928271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n-GB"/>
              <a:t>Self-assessment test</a:t>
            </a:r>
          </a:p>
        </p:txBody>
      </p:sp>
      <p:pic>
        <p:nvPicPr>
          <p:cNvPr id="4" name="Imagen 9" descr="Una caricatura de una persona&#10;&#10;Descripción generada automáticamente con confianza media">
            <a:extLst>
              <a:ext uri="{FF2B5EF4-FFF2-40B4-BE49-F238E27FC236}">
                <a16:creationId xmlns:a16="http://schemas.microsoft.com/office/drawing/2014/main" id="{AD5529E9-4984-A383-EC20-27A85958DD06}"/>
              </a:ext>
            </a:extLst>
          </p:cNvPr>
          <p:cNvPicPr>
            <a:picLocks noChangeAspect="1"/>
          </p:cNvPicPr>
          <p:nvPr/>
        </p:nvPicPr>
        <p:blipFill rotWithShape="1">
          <a:blip r:embed="rId2">
            <a:extLst>
              <a:ext uri="{28A0092B-C50C-407E-A947-70E740481C1C}">
                <a14:useLocalDpi xmlns:a14="http://schemas.microsoft.com/office/drawing/2010/main" val="0"/>
              </a:ext>
            </a:extLst>
          </a:blip>
          <a:srcRect l="31602" t="15274" r="34611" b="12622"/>
          <a:stretch/>
        </p:blipFill>
        <p:spPr>
          <a:xfrm>
            <a:off x="9479582" y="3810718"/>
            <a:ext cx="1466431" cy="1760349"/>
          </a:xfrm>
          <a:prstGeom prst="rect">
            <a:avLst/>
          </a:prstGeom>
        </p:spPr>
      </p:pic>
      <p:sp>
        <p:nvSpPr>
          <p:cNvPr id="7" name="Marcador de contenido 2">
            <a:extLst>
              <a:ext uri="{FF2B5EF4-FFF2-40B4-BE49-F238E27FC236}">
                <a16:creationId xmlns:a16="http://schemas.microsoft.com/office/drawing/2014/main" id="{26FC155B-64E3-D2C8-46AF-B0C204833DA2}"/>
              </a:ext>
            </a:extLst>
          </p:cNvPr>
          <p:cNvSpPr>
            <a:spLocks noGrp="1"/>
          </p:cNvSpPr>
          <p:nvPr>
            <p:ph idx="1"/>
          </p:nvPr>
        </p:nvSpPr>
        <p:spPr>
          <a:xfrm>
            <a:off x="643982" y="1633140"/>
            <a:ext cx="10904035" cy="3937927"/>
          </a:xfrm>
        </p:spPr>
        <p:txBody>
          <a:bodyPr/>
          <a:lstStyle/>
          <a:p>
            <a:r>
              <a:rPr lang="en-GB" b="1" dirty="0"/>
              <a:t>Question 3</a:t>
            </a:r>
            <a:r>
              <a:rPr lang="en-GB" dirty="0"/>
              <a:t>. </a:t>
            </a:r>
            <a:r>
              <a:rPr lang="en-GB" b="0" i="0" u="none" strike="noStrike" dirty="0">
                <a:solidFill>
                  <a:srgbClr val="000000"/>
                </a:solidFill>
                <a:effectLst/>
              </a:rPr>
              <a:t>What is the meaning of "empathy"?</a:t>
            </a:r>
            <a:endParaRPr lang="en-GB" dirty="0"/>
          </a:p>
          <a:p>
            <a:endParaRPr lang="en-GB" dirty="0"/>
          </a:p>
          <a:p>
            <a:r>
              <a:rPr lang="en-GB" b="1" dirty="0"/>
              <a:t>Correct option</a:t>
            </a:r>
            <a:r>
              <a:rPr lang="en-GB" dirty="0"/>
              <a:t>: [c] </a:t>
            </a:r>
            <a:r>
              <a:rPr lang="en-GB" b="0" i="0" u="none" strike="noStrike" dirty="0">
                <a:solidFill>
                  <a:srgbClr val="000000"/>
                </a:solidFill>
                <a:effectLst/>
              </a:rPr>
              <a:t>An emotional response consistent with perceiving another's well-being.</a:t>
            </a:r>
          </a:p>
          <a:p>
            <a:r>
              <a:rPr lang="en-GB" sz="2400" dirty="0"/>
              <a:t> </a:t>
            </a:r>
          </a:p>
        </p:txBody>
      </p:sp>
    </p:spTree>
    <p:extLst>
      <p:ext uri="{BB962C8B-B14F-4D97-AF65-F5344CB8AC3E}">
        <p14:creationId xmlns:p14="http://schemas.microsoft.com/office/powerpoint/2010/main" val="2291965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s-ES"/>
              <a:t>Self-assessment test</a:t>
            </a:r>
            <a:endParaRPr lang="en-GB"/>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11082454" cy="3937927"/>
          </a:xfrm>
        </p:spPr>
        <p:txBody>
          <a:bodyPr/>
          <a:lstStyle/>
          <a:p>
            <a:r>
              <a:rPr lang="en-GB" b="1" dirty="0"/>
              <a:t>Question 4</a:t>
            </a:r>
            <a:r>
              <a:rPr lang="en-GB" dirty="0"/>
              <a:t>. </a:t>
            </a:r>
            <a:r>
              <a:rPr lang="en-GB" b="0" i="0" u="none" strike="noStrike" dirty="0">
                <a:solidFill>
                  <a:srgbClr val="000000"/>
                </a:solidFill>
                <a:effectLst/>
              </a:rPr>
              <a:t>Which of the following is NOT one of the three basic points to foster empathy and break stereotypes?</a:t>
            </a:r>
          </a:p>
          <a:p>
            <a:endParaRPr lang="en-GB" dirty="0"/>
          </a:p>
          <a:p>
            <a:r>
              <a:rPr lang="en-GB" dirty="0"/>
              <a:t>Option a: </a:t>
            </a:r>
            <a:r>
              <a:rPr lang="en-GB" b="0" i="0" u="none" strike="noStrike" dirty="0">
                <a:solidFill>
                  <a:srgbClr val="000000"/>
                </a:solidFill>
                <a:effectLst/>
              </a:rPr>
              <a:t>Intercultural Empathy</a:t>
            </a:r>
          </a:p>
          <a:p>
            <a:endParaRPr lang="en-GB" dirty="0"/>
          </a:p>
          <a:p>
            <a:r>
              <a:rPr lang="en-GB" dirty="0"/>
              <a:t>Option b: </a:t>
            </a:r>
            <a:r>
              <a:rPr lang="en-GB" b="0" i="0" u="none" strike="noStrike" dirty="0">
                <a:solidFill>
                  <a:srgbClr val="000000"/>
                </a:solidFill>
                <a:effectLst/>
              </a:rPr>
              <a:t>Dialogue and Respect</a:t>
            </a:r>
          </a:p>
          <a:p>
            <a:endParaRPr lang="en-GB" dirty="0"/>
          </a:p>
          <a:p>
            <a:r>
              <a:rPr lang="en-GB" dirty="0"/>
              <a:t>Option c: </a:t>
            </a:r>
            <a:r>
              <a:rPr lang="en-GB" b="0" i="0" u="none" strike="noStrike" dirty="0">
                <a:solidFill>
                  <a:srgbClr val="000000"/>
                </a:solidFill>
                <a:effectLst/>
              </a:rPr>
              <a:t>Self-Reflection on Biases</a:t>
            </a:r>
          </a:p>
          <a:p>
            <a:endParaRPr lang="en-GB" dirty="0"/>
          </a:p>
          <a:p>
            <a:r>
              <a:rPr lang="en-GB" dirty="0"/>
              <a:t>Option d: </a:t>
            </a:r>
            <a:r>
              <a:rPr lang="en-GB" b="0" i="0" u="none" strike="noStrike" dirty="0">
                <a:solidFill>
                  <a:srgbClr val="000000"/>
                </a:solidFill>
                <a:effectLst/>
              </a:rPr>
              <a:t>Promoting Uniformity</a:t>
            </a:r>
            <a:endParaRPr lang="en-GB" dirty="0"/>
          </a:p>
        </p:txBody>
      </p:sp>
      <p:sp>
        <p:nvSpPr>
          <p:cNvPr id="4" name="Elipse 3">
            <a:extLst>
              <a:ext uri="{FF2B5EF4-FFF2-40B4-BE49-F238E27FC236}">
                <a16:creationId xmlns:a16="http://schemas.microsoft.com/office/drawing/2014/main" id="{6BF4BC12-C134-2410-568C-485DFA65D5B7}"/>
              </a:ext>
            </a:extLst>
          </p:cNvPr>
          <p:cNvSpPr/>
          <p:nvPr/>
        </p:nvSpPr>
        <p:spPr>
          <a:xfrm>
            <a:off x="586200" y="2419004"/>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586200" y="3175950"/>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586200" y="3932896"/>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586200" y="4689842"/>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6" descr="Un dibujo de un muñeco de peluche&#10;&#10;Descripción generada automáticamente con confianza baja">
            <a:extLst>
              <a:ext uri="{FF2B5EF4-FFF2-40B4-BE49-F238E27FC236}">
                <a16:creationId xmlns:a16="http://schemas.microsoft.com/office/drawing/2014/main" id="{89135676-432F-9823-B374-F75707F10808}"/>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460329" y="3427950"/>
            <a:ext cx="1766746" cy="2143117"/>
          </a:xfrm>
          <a:prstGeom prst="rect">
            <a:avLst/>
          </a:prstGeom>
        </p:spPr>
      </p:pic>
    </p:spTree>
    <p:extLst>
      <p:ext uri="{BB962C8B-B14F-4D97-AF65-F5344CB8AC3E}">
        <p14:creationId xmlns:p14="http://schemas.microsoft.com/office/powerpoint/2010/main" val="3191833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F7DFEB-A1F3-CF86-A033-98F741581979}"/>
              </a:ext>
            </a:extLst>
          </p:cNvPr>
          <p:cNvSpPr>
            <a:spLocks noGrp="1"/>
          </p:cNvSpPr>
          <p:nvPr>
            <p:ph type="title"/>
          </p:nvPr>
        </p:nvSpPr>
        <p:spPr/>
        <p:txBody>
          <a:bodyPr/>
          <a:lstStyle/>
          <a:p>
            <a:r>
              <a:rPr lang="en-GB"/>
              <a:t>Learning outcomes</a:t>
            </a:r>
          </a:p>
        </p:txBody>
      </p:sp>
      <p:pic>
        <p:nvPicPr>
          <p:cNvPr id="5" name="Imagen 4" descr="Imagen que contiene reloj, dibujo&#10;&#10;Descripción generada automáticamente">
            <a:extLst>
              <a:ext uri="{FF2B5EF4-FFF2-40B4-BE49-F238E27FC236}">
                <a16:creationId xmlns:a16="http://schemas.microsoft.com/office/drawing/2014/main" id="{3CA0CBF5-C5DE-9CCB-DEA5-A5C870CB40B8}"/>
              </a:ext>
            </a:extLst>
          </p:cNvPr>
          <p:cNvPicPr>
            <a:picLocks noChangeAspect="1"/>
          </p:cNvPicPr>
          <p:nvPr/>
        </p:nvPicPr>
        <p:blipFill rotWithShape="1">
          <a:blip r:embed="rId2">
            <a:extLst>
              <a:ext uri="{28A0092B-C50C-407E-A947-70E740481C1C}">
                <a14:useLocalDpi xmlns:a14="http://schemas.microsoft.com/office/drawing/2010/main" val="0"/>
              </a:ext>
            </a:extLst>
          </a:blip>
          <a:srcRect l="34296" t="16182" r="32209" b="15340"/>
          <a:stretch/>
        </p:blipFill>
        <p:spPr>
          <a:xfrm>
            <a:off x="8374377" y="1782192"/>
            <a:ext cx="2864013" cy="3293616"/>
          </a:xfrm>
          <a:prstGeom prst="rect">
            <a:avLst/>
          </a:prstGeom>
        </p:spPr>
      </p:pic>
      <p:sp>
        <p:nvSpPr>
          <p:cNvPr id="20" name="Marcador de contenido 2">
            <a:extLst>
              <a:ext uri="{FF2B5EF4-FFF2-40B4-BE49-F238E27FC236}">
                <a16:creationId xmlns:a16="http://schemas.microsoft.com/office/drawing/2014/main" id="{D9EEA468-3383-7E55-7F0A-DB99F75C3452}"/>
              </a:ext>
            </a:extLst>
          </p:cNvPr>
          <p:cNvSpPr>
            <a:spLocks noGrp="1"/>
          </p:cNvSpPr>
          <p:nvPr>
            <p:ph idx="1"/>
          </p:nvPr>
        </p:nvSpPr>
        <p:spPr>
          <a:xfrm>
            <a:off x="838200" y="1633141"/>
            <a:ext cx="6601287" cy="477334"/>
          </a:xfrm>
        </p:spPr>
        <p:txBody>
          <a:bodyPr/>
          <a:lstStyle/>
          <a:p>
            <a:r>
              <a:rPr lang="en-GB" dirty="0"/>
              <a:t>In this module, you will learn:</a:t>
            </a:r>
          </a:p>
        </p:txBody>
      </p:sp>
      <p:sp>
        <p:nvSpPr>
          <p:cNvPr id="21" name="Marcador de contenido 2">
            <a:extLst>
              <a:ext uri="{FF2B5EF4-FFF2-40B4-BE49-F238E27FC236}">
                <a16:creationId xmlns:a16="http://schemas.microsoft.com/office/drawing/2014/main" id="{643AF466-E5EE-417F-F2F0-F7BE7099D79F}"/>
              </a:ext>
            </a:extLst>
          </p:cNvPr>
          <p:cNvSpPr txBox="1">
            <a:spLocks/>
          </p:cNvSpPr>
          <p:nvPr/>
        </p:nvSpPr>
        <p:spPr>
          <a:xfrm>
            <a:off x="1805593" y="2376779"/>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22" name="Elipse 21">
            <a:extLst>
              <a:ext uri="{FF2B5EF4-FFF2-40B4-BE49-F238E27FC236}">
                <a16:creationId xmlns:a16="http://schemas.microsoft.com/office/drawing/2014/main" id="{02D42FEA-E002-0B2E-9B54-9685E03D64CB}"/>
              </a:ext>
            </a:extLst>
          </p:cNvPr>
          <p:cNvSpPr/>
          <p:nvPr/>
        </p:nvSpPr>
        <p:spPr>
          <a:xfrm>
            <a:off x="1255451" y="2418936"/>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Marcador de contenido 2">
            <a:extLst>
              <a:ext uri="{FF2B5EF4-FFF2-40B4-BE49-F238E27FC236}">
                <a16:creationId xmlns:a16="http://schemas.microsoft.com/office/drawing/2014/main" id="{5CCBF050-62A0-1D1B-5070-8AA2E791E518}"/>
              </a:ext>
            </a:extLst>
          </p:cNvPr>
          <p:cNvSpPr txBox="1">
            <a:spLocks/>
          </p:cNvSpPr>
          <p:nvPr/>
        </p:nvSpPr>
        <p:spPr>
          <a:xfrm>
            <a:off x="1805593" y="3372416"/>
            <a:ext cx="5065724"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24" name="Elipse 23">
            <a:extLst>
              <a:ext uri="{FF2B5EF4-FFF2-40B4-BE49-F238E27FC236}">
                <a16:creationId xmlns:a16="http://schemas.microsoft.com/office/drawing/2014/main" id="{D0192FC3-5B93-7562-C715-459D195D6808}"/>
              </a:ext>
            </a:extLst>
          </p:cNvPr>
          <p:cNvSpPr/>
          <p:nvPr/>
        </p:nvSpPr>
        <p:spPr>
          <a:xfrm>
            <a:off x="1254430" y="3469826"/>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5" name="Marcador de contenido 2">
            <a:extLst>
              <a:ext uri="{FF2B5EF4-FFF2-40B4-BE49-F238E27FC236}">
                <a16:creationId xmlns:a16="http://schemas.microsoft.com/office/drawing/2014/main" id="{0543DE93-D76F-D9AA-6865-2C8C7906ADF2}"/>
              </a:ext>
            </a:extLst>
          </p:cNvPr>
          <p:cNvSpPr txBox="1">
            <a:spLocks/>
          </p:cNvSpPr>
          <p:nvPr/>
        </p:nvSpPr>
        <p:spPr>
          <a:xfrm>
            <a:off x="1944706" y="4520717"/>
            <a:ext cx="6429669" cy="9144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How to develop skills to promote empathy, respect, and active listening, and apply these principles to overcome prejudices and foster inclusive environments.</a:t>
            </a:r>
          </a:p>
        </p:txBody>
      </p:sp>
      <p:sp>
        <p:nvSpPr>
          <p:cNvPr id="26" name="Elipse 25">
            <a:extLst>
              <a:ext uri="{FF2B5EF4-FFF2-40B4-BE49-F238E27FC236}">
                <a16:creationId xmlns:a16="http://schemas.microsoft.com/office/drawing/2014/main" id="{C8145934-CEC0-A9BA-F1C6-AD0077C3C0F6}"/>
              </a:ext>
            </a:extLst>
          </p:cNvPr>
          <p:cNvSpPr/>
          <p:nvPr/>
        </p:nvSpPr>
        <p:spPr>
          <a:xfrm>
            <a:off x="1255451" y="4520717"/>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CasellaDiTesto 2">
            <a:extLst>
              <a:ext uri="{FF2B5EF4-FFF2-40B4-BE49-F238E27FC236}">
                <a16:creationId xmlns:a16="http://schemas.microsoft.com/office/drawing/2014/main" id="{C62DC60F-B13C-1FC4-3ACA-33DD167F67C6}"/>
              </a:ext>
            </a:extLst>
          </p:cNvPr>
          <p:cNvSpPr txBox="1"/>
          <p:nvPr/>
        </p:nvSpPr>
        <p:spPr>
          <a:xfrm>
            <a:off x="1944710" y="2279780"/>
            <a:ext cx="5494777" cy="923330"/>
          </a:xfrm>
          <a:prstGeom prst="rect">
            <a:avLst/>
          </a:prstGeom>
          <a:noFill/>
        </p:spPr>
        <p:txBody>
          <a:bodyPr wrap="square" rtlCol="0">
            <a:spAutoFit/>
          </a:bodyPr>
          <a:lstStyle/>
          <a:p>
            <a:r>
              <a:rPr lang="en-GB" dirty="0"/>
              <a:t>How to gain insight into the origins and impacts of stereotypes and prejudices, and how they shape societal interactions.</a:t>
            </a:r>
          </a:p>
        </p:txBody>
      </p:sp>
      <p:sp>
        <p:nvSpPr>
          <p:cNvPr id="4" name="CasellaDiTesto 3">
            <a:extLst>
              <a:ext uri="{FF2B5EF4-FFF2-40B4-BE49-F238E27FC236}">
                <a16:creationId xmlns:a16="http://schemas.microsoft.com/office/drawing/2014/main" id="{B55077CF-BAB4-FFF5-C800-CC88F61AFBCB}"/>
              </a:ext>
            </a:extLst>
          </p:cNvPr>
          <p:cNvSpPr txBox="1"/>
          <p:nvPr/>
        </p:nvSpPr>
        <p:spPr>
          <a:xfrm>
            <a:off x="1944706" y="3278022"/>
            <a:ext cx="6284892" cy="923330"/>
          </a:xfrm>
          <a:prstGeom prst="rect">
            <a:avLst/>
          </a:prstGeom>
          <a:noFill/>
        </p:spPr>
        <p:txBody>
          <a:bodyPr wrap="square" rtlCol="0">
            <a:spAutoFit/>
          </a:bodyPr>
          <a:lstStyle/>
          <a:p>
            <a:r>
              <a:rPr lang="en-GB" dirty="0"/>
              <a:t>How to understand the impact of stereotypes and prejudices on different social groups, and how the barrier between perceived differences is reinforced by the use of language and terminology.</a:t>
            </a:r>
          </a:p>
        </p:txBody>
      </p:sp>
    </p:spTree>
    <p:extLst>
      <p:ext uri="{BB962C8B-B14F-4D97-AF65-F5344CB8AC3E}">
        <p14:creationId xmlns:p14="http://schemas.microsoft.com/office/powerpoint/2010/main" val="1699155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n-GB"/>
              <a:t>Self-assessment test</a:t>
            </a:r>
          </a:p>
        </p:txBody>
      </p:sp>
      <p:pic>
        <p:nvPicPr>
          <p:cNvPr id="4" name="Imagen 9" descr="Una caricatura de una persona&#10;&#10;Descripción generada automáticamente con confianza media">
            <a:extLst>
              <a:ext uri="{FF2B5EF4-FFF2-40B4-BE49-F238E27FC236}">
                <a16:creationId xmlns:a16="http://schemas.microsoft.com/office/drawing/2014/main" id="{2CE7296F-18FC-11EC-2F51-5A4188E9D42B}"/>
              </a:ext>
            </a:extLst>
          </p:cNvPr>
          <p:cNvPicPr>
            <a:picLocks noChangeAspect="1"/>
          </p:cNvPicPr>
          <p:nvPr/>
        </p:nvPicPr>
        <p:blipFill rotWithShape="1">
          <a:blip r:embed="rId2">
            <a:extLst>
              <a:ext uri="{28A0092B-C50C-407E-A947-70E740481C1C}">
                <a14:useLocalDpi xmlns:a14="http://schemas.microsoft.com/office/drawing/2010/main" val="0"/>
              </a:ext>
            </a:extLst>
          </a:blip>
          <a:srcRect l="31602" t="15274" r="34611" b="12622"/>
          <a:stretch/>
        </p:blipFill>
        <p:spPr>
          <a:xfrm>
            <a:off x="9479582" y="3810718"/>
            <a:ext cx="1466431" cy="1760349"/>
          </a:xfrm>
          <a:prstGeom prst="rect">
            <a:avLst/>
          </a:prstGeom>
        </p:spPr>
      </p:pic>
      <p:sp>
        <p:nvSpPr>
          <p:cNvPr id="7" name="Marcador de contenido 2">
            <a:extLst>
              <a:ext uri="{FF2B5EF4-FFF2-40B4-BE49-F238E27FC236}">
                <a16:creationId xmlns:a16="http://schemas.microsoft.com/office/drawing/2014/main" id="{A79FC441-0DA3-420A-8E38-358F11F64DD2}"/>
              </a:ext>
            </a:extLst>
          </p:cNvPr>
          <p:cNvSpPr>
            <a:spLocks noGrp="1"/>
          </p:cNvSpPr>
          <p:nvPr>
            <p:ph idx="1"/>
          </p:nvPr>
        </p:nvSpPr>
        <p:spPr>
          <a:xfrm>
            <a:off x="643982" y="1633140"/>
            <a:ext cx="10904035" cy="3937927"/>
          </a:xfrm>
        </p:spPr>
        <p:txBody>
          <a:bodyPr/>
          <a:lstStyle/>
          <a:p>
            <a:r>
              <a:rPr lang="en-GB" b="1" dirty="0"/>
              <a:t>Question 4</a:t>
            </a:r>
            <a:r>
              <a:rPr lang="en-GB" dirty="0"/>
              <a:t>. </a:t>
            </a:r>
            <a:r>
              <a:rPr lang="en-GB" b="0" i="0" u="none" strike="noStrike" dirty="0">
                <a:solidFill>
                  <a:srgbClr val="000000"/>
                </a:solidFill>
                <a:effectLst/>
              </a:rPr>
              <a:t>Which of the following is NOT one of the three basic points to foster empathy and break stereotypes?</a:t>
            </a:r>
          </a:p>
          <a:p>
            <a:endParaRPr lang="en-GB" dirty="0"/>
          </a:p>
          <a:p>
            <a:r>
              <a:rPr lang="en-GB" b="1" dirty="0"/>
              <a:t>Correct option</a:t>
            </a:r>
            <a:r>
              <a:rPr lang="en-GB" dirty="0"/>
              <a:t>: [d] </a:t>
            </a:r>
            <a:r>
              <a:rPr lang="en-GB" b="0" i="0" u="none" strike="noStrike" dirty="0">
                <a:solidFill>
                  <a:srgbClr val="000000"/>
                </a:solidFill>
                <a:effectLst/>
              </a:rPr>
              <a:t>Promoting Uniformity.</a:t>
            </a:r>
            <a:r>
              <a:rPr lang="en-GB" sz="2400" dirty="0"/>
              <a:t> </a:t>
            </a:r>
          </a:p>
        </p:txBody>
      </p:sp>
    </p:spTree>
    <p:extLst>
      <p:ext uri="{BB962C8B-B14F-4D97-AF65-F5344CB8AC3E}">
        <p14:creationId xmlns:p14="http://schemas.microsoft.com/office/powerpoint/2010/main" val="1918965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n-GB"/>
              <a:t>Self-assessment test</a:t>
            </a:r>
          </a:p>
        </p:txBody>
      </p:sp>
      <p:sp>
        <p:nvSpPr>
          <p:cNvPr id="3" name="Marcador de contenido 2">
            <a:extLst>
              <a:ext uri="{FF2B5EF4-FFF2-40B4-BE49-F238E27FC236}">
                <a16:creationId xmlns:a16="http://schemas.microsoft.com/office/drawing/2014/main" id="{179F20C5-A4A3-7083-B4FC-7841E47DBA0E}"/>
              </a:ext>
            </a:extLst>
          </p:cNvPr>
          <p:cNvSpPr>
            <a:spLocks noGrp="1"/>
          </p:cNvSpPr>
          <p:nvPr>
            <p:ph idx="1"/>
          </p:nvPr>
        </p:nvSpPr>
        <p:spPr>
          <a:xfrm>
            <a:off x="838200" y="1633140"/>
            <a:ext cx="10190356" cy="3937927"/>
          </a:xfrm>
        </p:spPr>
        <p:txBody>
          <a:bodyPr/>
          <a:lstStyle/>
          <a:p>
            <a:r>
              <a:rPr lang="en-GB" b="1" dirty="0"/>
              <a:t>Question 5</a:t>
            </a:r>
            <a:r>
              <a:rPr lang="en-GB" dirty="0"/>
              <a:t>. </a:t>
            </a:r>
            <a:r>
              <a:rPr lang="en-GB" b="0" i="0" u="none" strike="noStrike" dirty="0">
                <a:solidFill>
                  <a:srgbClr val="000000"/>
                </a:solidFill>
                <a:effectLst/>
              </a:rPr>
              <a:t>Which of the following is NOT an active listening technique?</a:t>
            </a:r>
            <a:r>
              <a:rPr lang="en-GB" dirty="0"/>
              <a:t> </a:t>
            </a:r>
          </a:p>
          <a:p>
            <a:endParaRPr lang="en-GB" dirty="0"/>
          </a:p>
          <a:p>
            <a:r>
              <a:rPr lang="en-GB" dirty="0"/>
              <a:t>Option a: </a:t>
            </a:r>
            <a:r>
              <a:rPr lang="en-GB" b="0" i="0" u="none" strike="noStrike" dirty="0">
                <a:solidFill>
                  <a:srgbClr val="000000"/>
                </a:solidFill>
                <a:effectLst/>
              </a:rPr>
              <a:t>Suspend judgment and show open-mindedness.</a:t>
            </a:r>
          </a:p>
          <a:p>
            <a:endParaRPr lang="en-GB" dirty="0"/>
          </a:p>
          <a:p>
            <a:r>
              <a:rPr lang="en-GB" dirty="0"/>
              <a:t>Option b: </a:t>
            </a:r>
            <a:r>
              <a:rPr lang="en-GB" b="0" i="0" u="none" strike="noStrike" dirty="0">
                <a:solidFill>
                  <a:srgbClr val="000000"/>
                </a:solidFill>
                <a:effectLst/>
              </a:rPr>
              <a:t>Interrupt the speaker to offer advice or solutions.</a:t>
            </a:r>
          </a:p>
          <a:p>
            <a:endParaRPr lang="en-GB" dirty="0"/>
          </a:p>
          <a:p>
            <a:r>
              <a:rPr lang="en-GB" dirty="0"/>
              <a:t>Option c: </a:t>
            </a:r>
            <a:r>
              <a:rPr lang="en-GB" b="0" i="0" u="none" strike="noStrike" dirty="0">
                <a:solidFill>
                  <a:srgbClr val="000000"/>
                </a:solidFill>
                <a:effectLst/>
              </a:rPr>
              <a:t>Discuss experiences related to diversity to build connections.</a:t>
            </a:r>
          </a:p>
          <a:p>
            <a:endParaRPr lang="en-GB" dirty="0"/>
          </a:p>
          <a:p>
            <a:r>
              <a:rPr lang="en-GB" dirty="0"/>
              <a:t>Option d: </a:t>
            </a:r>
            <a:r>
              <a:rPr lang="en-GB" b="0" i="0" u="none" strike="noStrike" dirty="0">
                <a:solidFill>
                  <a:srgbClr val="000000"/>
                </a:solidFill>
                <a:effectLst/>
              </a:rPr>
              <a:t>Ask open-ended questions to show genuine interest.</a:t>
            </a:r>
            <a:endParaRPr lang="en-GB" dirty="0"/>
          </a:p>
        </p:txBody>
      </p:sp>
      <p:sp>
        <p:nvSpPr>
          <p:cNvPr id="4" name="Elipse 3">
            <a:extLst>
              <a:ext uri="{FF2B5EF4-FFF2-40B4-BE49-F238E27FC236}">
                <a16:creationId xmlns:a16="http://schemas.microsoft.com/office/drawing/2014/main" id="{6BF4BC12-C134-2410-568C-485DFA65D5B7}"/>
              </a:ext>
            </a:extLst>
          </p:cNvPr>
          <p:cNvSpPr/>
          <p:nvPr/>
        </p:nvSpPr>
        <p:spPr>
          <a:xfrm>
            <a:off x="586200" y="2414526"/>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ipse 4">
            <a:extLst>
              <a:ext uri="{FF2B5EF4-FFF2-40B4-BE49-F238E27FC236}">
                <a16:creationId xmlns:a16="http://schemas.microsoft.com/office/drawing/2014/main" id="{A0000BDF-B91B-D2A6-1178-37F06D7DD725}"/>
              </a:ext>
            </a:extLst>
          </p:cNvPr>
          <p:cNvSpPr/>
          <p:nvPr/>
        </p:nvSpPr>
        <p:spPr>
          <a:xfrm>
            <a:off x="586200" y="3174799"/>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Elipse 5">
            <a:extLst>
              <a:ext uri="{FF2B5EF4-FFF2-40B4-BE49-F238E27FC236}">
                <a16:creationId xmlns:a16="http://schemas.microsoft.com/office/drawing/2014/main" id="{25AD7051-2C3E-DECF-D9B7-12122BB2ACAF}"/>
              </a:ext>
            </a:extLst>
          </p:cNvPr>
          <p:cNvSpPr/>
          <p:nvPr/>
        </p:nvSpPr>
        <p:spPr>
          <a:xfrm>
            <a:off x="586200" y="3930390"/>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Elipse 7">
            <a:extLst>
              <a:ext uri="{FF2B5EF4-FFF2-40B4-BE49-F238E27FC236}">
                <a16:creationId xmlns:a16="http://schemas.microsoft.com/office/drawing/2014/main" id="{BF202D52-5A7A-7E97-FA90-3BE87A330927}"/>
              </a:ext>
            </a:extLst>
          </p:cNvPr>
          <p:cNvSpPr/>
          <p:nvPr/>
        </p:nvSpPr>
        <p:spPr>
          <a:xfrm>
            <a:off x="586200" y="4685981"/>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6" descr="Un dibujo de un muñeco de peluche&#10;&#10;Descripción generada automáticamente con confianza baja">
            <a:extLst>
              <a:ext uri="{FF2B5EF4-FFF2-40B4-BE49-F238E27FC236}">
                <a16:creationId xmlns:a16="http://schemas.microsoft.com/office/drawing/2014/main" id="{B4CA124B-55BA-58C9-4DEE-630AE56BED59}"/>
              </a:ext>
            </a:extLst>
          </p:cNvPr>
          <p:cNvPicPr>
            <a:picLocks noChangeAspect="1"/>
          </p:cNvPicPr>
          <p:nvPr/>
        </p:nvPicPr>
        <p:blipFill rotWithShape="1">
          <a:blip r:embed="rId2">
            <a:extLst>
              <a:ext uri="{28A0092B-C50C-407E-A947-70E740481C1C}">
                <a14:useLocalDpi xmlns:a14="http://schemas.microsoft.com/office/drawing/2010/main" val="0"/>
              </a:ext>
            </a:extLst>
          </a:blip>
          <a:srcRect l="35102" t="17406" r="34879" b="17858"/>
          <a:stretch/>
        </p:blipFill>
        <p:spPr>
          <a:xfrm>
            <a:off x="9460329" y="3427950"/>
            <a:ext cx="1766746" cy="2143117"/>
          </a:xfrm>
          <a:prstGeom prst="rect">
            <a:avLst/>
          </a:prstGeom>
        </p:spPr>
      </p:pic>
    </p:spTree>
    <p:extLst>
      <p:ext uri="{BB962C8B-B14F-4D97-AF65-F5344CB8AC3E}">
        <p14:creationId xmlns:p14="http://schemas.microsoft.com/office/powerpoint/2010/main" val="4103569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77D8E-CF0E-937C-81CF-104651B7195E}"/>
              </a:ext>
            </a:extLst>
          </p:cNvPr>
          <p:cNvSpPr>
            <a:spLocks noGrp="1"/>
          </p:cNvSpPr>
          <p:nvPr>
            <p:ph type="title"/>
          </p:nvPr>
        </p:nvSpPr>
        <p:spPr/>
        <p:txBody>
          <a:bodyPr/>
          <a:lstStyle/>
          <a:p>
            <a:r>
              <a:rPr lang="en-GB"/>
              <a:t>Self-assessment test</a:t>
            </a:r>
          </a:p>
        </p:txBody>
      </p:sp>
      <p:pic>
        <p:nvPicPr>
          <p:cNvPr id="4" name="Imagen 9" descr="Una caricatura de una persona&#10;&#10;Descripción generada automáticamente con confianza media">
            <a:extLst>
              <a:ext uri="{FF2B5EF4-FFF2-40B4-BE49-F238E27FC236}">
                <a16:creationId xmlns:a16="http://schemas.microsoft.com/office/drawing/2014/main" id="{7ABA7492-AA7F-7310-E2BC-86E2099D1F21}"/>
              </a:ext>
            </a:extLst>
          </p:cNvPr>
          <p:cNvPicPr>
            <a:picLocks noChangeAspect="1"/>
          </p:cNvPicPr>
          <p:nvPr/>
        </p:nvPicPr>
        <p:blipFill rotWithShape="1">
          <a:blip r:embed="rId2">
            <a:extLst>
              <a:ext uri="{28A0092B-C50C-407E-A947-70E740481C1C}">
                <a14:useLocalDpi xmlns:a14="http://schemas.microsoft.com/office/drawing/2010/main" val="0"/>
              </a:ext>
            </a:extLst>
          </a:blip>
          <a:srcRect l="31602" t="15274" r="34611" b="12622"/>
          <a:stretch/>
        </p:blipFill>
        <p:spPr>
          <a:xfrm>
            <a:off x="9479582" y="3810718"/>
            <a:ext cx="1466431" cy="1760349"/>
          </a:xfrm>
          <a:prstGeom prst="rect">
            <a:avLst/>
          </a:prstGeom>
        </p:spPr>
      </p:pic>
      <p:sp>
        <p:nvSpPr>
          <p:cNvPr id="7" name="Marcador de contenido 2">
            <a:extLst>
              <a:ext uri="{FF2B5EF4-FFF2-40B4-BE49-F238E27FC236}">
                <a16:creationId xmlns:a16="http://schemas.microsoft.com/office/drawing/2014/main" id="{56361494-3021-F4FB-F76C-5A18F021EE97}"/>
              </a:ext>
            </a:extLst>
          </p:cNvPr>
          <p:cNvSpPr>
            <a:spLocks noGrp="1"/>
          </p:cNvSpPr>
          <p:nvPr>
            <p:ph idx="1"/>
          </p:nvPr>
        </p:nvSpPr>
        <p:spPr>
          <a:xfrm>
            <a:off x="643982" y="1633140"/>
            <a:ext cx="10904035" cy="3937927"/>
          </a:xfrm>
        </p:spPr>
        <p:txBody>
          <a:bodyPr/>
          <a:lstStyle/>
          <a:p>
            <a:r>
              <a:rPr lang="en-GB" b="1" dirty="0"/>
              <a:t>Question 5</a:t>
            </a:r>
            <a:r>
              <a:rPr lang="en-GB" dirty="0"/>
              <a:t>. </a:t>
            </a:r>
            <a:r>
              <a:rPr lang="en-GB" b="0" i="0" u="none" strike="noStrike" dirty="0">
                <a:solidFill>
                  <a:srgbClr val="000000"/>
                </a:solidFill>
                <a:effectLst/>
              </a:rPr>
              <a:t>Which of the following is NOT an active listening technique?</a:t>
            </a:r>
            <a:r>
              <a:rPr lang="en-GB" dirty="0"/>
              <a:t> </a:t>
            </a:r>
          </a:p>
          <a:p>
            <a:endParaRPr lang="en-GB" dirty="0"/>
          </a:p>
          <a:p>
            <a:r>
              <a:rPr lang="en-GB" b="1" dirty="0"/>
              <a:t>Correct option</a:t>
            </a:r>
            <a:r>
              <a:rPr lang="en-GB" dirty="0"/>
              <a:t>: [b] </a:t>
            </a:r>
            <a:r>
              <a:rPr lang="en-GB" b="0" i="0" u="none" strike="noStrike" dirty="0">
                <a:solidFill>
                  <a:srgbClr val="000000"/>
                </a:solidFill>
                <a:effectLst/>
              </a:rPr>
              <a:t>Interrupt the speaker to offer advice or solutions.</a:t>
            </a:r>
          </a:p>
          <a:p>
            <a:r>
              <a:rPr lang="en-GB" sz="2400" dirty="0"/>
              <a:t> </a:t>
            </a:r>
          </a:p>
        </p:txBody>
      </p:sp>
    </p:spTree>
    <p:extLst>
      <p:ext uri="{BB962C8B-B14F-4D97-AF65-F5344CB8AC3E}">
        <p14:creationId xmlns:p14="http://schemas.microsoft.com/office/powerpoint/2010/main" val="7835700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A2E51F-5493-B44A-23B6-7FEBAEE85FB3}"/>
              </a:ext>
            </a:extLst>
          </p:cNvPr>
          <p:cNvSpPr>
            <a:spLocks noGrp="1"/>
          </p:cNvSpPr>
          <p:nvPr>
            <p:ph type="title"/>
          </p:nvPr>
        </p:nvSpPr>
        <p:spPr/>
        <p:txBody>
          <a:bodyPr/>
          <a:lstStyle/>
          <a:p>
            <a:r>
              <a:rPr lang="en-GB" dirty="0"/>
              <a:t>Summing up</a:t>
            </a:r>
          </a:p>
        </p:txBody>
      </p:sp>
      <p:sp>
        <p:nvSpPr>
          <p:cNvPr id="3" name="Marcador de contenido 2">
            <a:extLst>
              <a:ext uri="{FF2B5EF4-FFF2-40B4-BE49-F238E27FC236}">
                <a16:creationId xmlns:a16="http://schemas.microsoft.com/office/drawing/2014/main" id="{59514EE3-FD70-6071-ADE6-F9D191983C92}"/>
              </a:ext>
            </a:extLst>
          </p:cNvPr>
          <p:cNvSpPr>
            <a:spLocks noGrp="1"/>
          </p:cNvSpPr>
          <p:nvPr>
            <p:ph idx="1"/>
          </p:nvPr>
        </p:nvSpPr>
        <p:spPr>
          <a:xfrm>
            <a:off x="1109685" y="1730797"/>
            <a:ext cx="3269810" cy="1420777"/>
          </a:xfrm>
        </p:spPr>
        <p:txBody>
          <a:bodyPr/>
          <a:lstStyle/>
          <a:p>
            <a:r>
              <a:rPr lang="en-GB" b="0" i="0" u="none" strike="noStrike" dirty="0">
                <a:solidFill>
                  <a:srgbClr val="000000"/>
                </a:solidFill>
                <a:effectLst/>
              </a:rPr>
              <a:t>Stereotypes and prejudices are shaped by cultural and social influences, passed down through socialisation and can lead to discrimination if unchallenged.</a:t>
            </a:r>
            <a:endParaRPr lang="en-GB" dirty="0"/>
          </a:p>
        </p:txBody>
      </p:sp>
      <p:pic>
        <p:nvPicPr>
          <p:cNvPr id="4" name="Imagen 3" descr="Interfaz de usuario gráfica&#10;&#10;Descripción generada automáticamente">
            <a:extLst>
              <a:ext uri="{FF2B5EF4-FFF2-40B4-BE49-F238E27FC236}">
                <a16:creationId xmlns:a16="http://schemas.microsoft.com/office/drawing/2014/main" id="{DFAA5F4C-070F-6AA0-545A-4AB8A87475E6}"/>
              </a:ext>
            </a:extLst>
          </p:cNvPr>
          <p:cNvPicPr>
            <a:picLocks noChangeAspect="1"/>
          </p:cNvPicPr>
          <p:nvPr/>
        </p:nvPicPr>
        <p:blipFill rotWithShape="1">
          <a:blip r:embed="rId2">
            <a:extLst>
              <a:ext uri="{28A0092B-C50C-407E-A947-70E740481C1C}">
                <a14:useLocalDpi xmlns:a14="http://schemas.microsoft.com/office/drawing/2010/main" val="0"/>
              </a:ext>
            </a:extLst>
          </a:blip>
          <a:srcRect l="27597" t="11715" r="27985" b="16569"/>
          <a:stretch/>
        </p:blipFill>
        <p:spPr>
          <a:xfrm>
            <a:off x="4618462" y="2184761"/>
            <a:ext cx="2955075" cy="2683789"/>
          </a:xfrm>
          <a:prstGeom prst="rect">
            <a:avLst/>
          </a:prstGeom>
        </p:spPr>
      </p:pic>
      <p:sp>
        <p:nvSpPr>
          <p:cNvPr id="5" name="Marcador de contenido 2">
            <a:extLst>
              <a:ext uri="{FF2B5EF4-FFF2-40B4-BE49-F238E27FC236}">
                <a16:creationId xmlns:a16="http://schemas.microsoft.com/office/drawing/2014/main" id="{74670DF1-2F13-9BF2-9D13-76E516C5B064}"/>
              </a:ext>
            </a:extLst>
          </p:cNvPr>
          <p:cNvSpPr txBox="1">
            <a:spLocks/>
          </p:cNvSpPr>
          <p:nvPr/>
        </p:nvSpPr>
        <p:spPr>
          <a:xfrm>
            <a:off x="1109685" y="3901738"/>
            <a:ext cx="3269810"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i="0" u="none" strike="noStrike" dirty="0">
                <a:solidFill>
                  <a:srgbClr val="000000"/>
                </a:solidFill>
                <a:effectLst/>
              </a:rPr>
              <a:t>Prejudice escalates through five levels: </a:t>
            </a:r>
            <a:r>
              <a:rPr lang="en-GB" dirty="0">
                <a:solidFill>
                  <a:srgbClr val="000000"/>
                </a:solidFill>
              </a:rPr>
              <a:t>a</a:t>
            </a:r>
            <a:r>
              <a:rPr lang="en-GB" i="0" u="none" strike="noStrike" dirty="0">
                <a:solidFill>
                  <a:srgbClr val="000000"/>
                </a:solidFill>
                <a:effectLst/>
              </a:rPr>
              <a:t>ntilocution, avoidance, discrimination, physical attack and extermination, showing the dangers of unchecked biases.</a:t>
            </a:r>
            <a:endParaRPr lang="en-GB" dirty="0"/>
          </a:p>
        </p:txBody>
      </p:sp>
      <p:sp>
        <p:nvSpPr>
          <p:cNvPr id="6" name="Marcador de contenido 2">
            <a:extLst>
              <a:ext uri="{FF2B5EF4-FFF2-40B4-BE49-F238E27FC236}">
                <a16:creationId xmlns:a16="http://schemas.microsoft.com/office/drawing/2014/main" id="{039385F7-9BB7-8A46-0277-074996EFD34D}"/>
              </a:ext>
            </a:extLst>
          </p:cNvPr>
          <p:cNvSpPr txBox="1">
            <a:spLocks/>
          </p:cNvSpPr>
          <p:nvPr/>
        </p:nvSpPr>
        <p:spPr>
          <a:xfrm>
            <a:off x="8513201" y="1730797"/>
            <a:ext cx="3269810"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i="0" u="none" strike="noStrike" dirty="0">
                <a:solidFill>
                  <a:srgbClr val="000000"/>
                </a:solidFill>
                <a:effectLst/>
              </a:rPr>
              <a:t>Breaking stereotypes starts with intercultural </a:t>
            </a:r>
            <a:r>
              <a:rPr lang="en-GB" dirty="0">
                <a:solidFill>
                  <a:srgbClr val="000000"/>
                </a:solidFill>
              </a:rPr>
              <a:t>e</a:t>
            </a:r>
            <a:r>
              <a:rPr lang="en-GB" i="0" u="none" strike="noStrike" dirty="0">
                <a:solidFill>
                  <a:srgbClr val="000000"/>
                </a:solidFill>
                <a:effectLst/>
              </a:rPr>
              <a:t>mpathy, dialogue and respect and self-reflection on biases to foster inclusion and diversity.</a:t>
            </a:r>
            <a:endParaRPr lang="en-GB" dirty="0"/>
          </a:p>
        </p:txBody>
      </p:sp>
      <p:sp>
        <p:nvSpPr>
          <p:cNvPr id="7" name="Marcador de contenido 2">
            <a:extLst>
              <a:ext uri="{FF2B5EF4-FFF2-40B4-BE49-F238E27FC236}">
                <a16:creationId xmlns:a16="http://schemas.microsoft.com/office/drawing/2014/main" id="{777D9560-CABB-71CA-F4F2-13C9A3892372}"/>
              </a:ext>
            </a:extLst>
          </p:cNvPr>
          <p:cNvSpPr txBox="1">
            <a:spLocks/>
          </p:cNvSpPr>
          <p:nvPr/>
        </p:nvSpPr>
        <p:spPr>
          <a:xfrm>
            <a:off x="8513201" y="3901738"/>
            <a:ext cx="3269810" cy="142077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i="0" u="none" strike="noStrike" dirty="0">
                <a:solidFill>
                  <a:srgbClr val="000000"/>
                </a:solidFill>
                <a:effectLst/>
              </a:rPr>
              <a:t>Techniques like suspending judgment, discussing diversity experiences and asking open-ended questions help bridge gaps, validate emotions and promote respectful dialogue.</a:t>
            </a:r>
            <a:endParaRPr lang="en-GB" dirty="0"/>
          </a:p>
        </p:txBody>
      </p:sp>
      <p:sp>
        <p:nvSpPr>
          <p:cNvPr id="8" name="Elipse 7">
            <a:extLst>
              <a:ext uri="{FF2B5EF4-FFF2-40B4-BE49-F238E27FC236}">
                <a16:creationId xmlns:a16="http://schemas.microsoft.com/office/drawing/2014/main" id="{943A0804-2109-8635-9879-3CE7A300992D}"/>
              </a:ext>
            </a:extLst>
          </p:cNvPr>
          <p:cNvSpPr/>
          <p:nvPr/>
        </p:nvSpPr>
        <p:spPr>
          <a:xfrm>
            <a:off x="857685" y="1764182"/>
            <a:ext cx="252000" cy="252000"/>
          </a:xfrm>
          <a:prstGeom prst="ellipse">
            <a:avLst/>
          </a:prstGeom>
          <a:solidFill>
            <a:srgbClr val="E634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1E7732B1-3700-8F66-0FEE-99AC1F92FC68}"/>
              </a:ext>
            </a:extLst>
          </p:cNvPr>
          <p:cNvSpPr/>
          <p:nvPr/>
        </p:nvSpPr>
        <p:spPr>
          <a:xfrm>
            <a:off x="8271791" y="3946314"/>
            <a:ext cx="252000" cy="252000"/>
          </a:xfrm>
          <a:prstGeom prst="ellipse">
            <a:avLst/>
          </a:prstGeom>
          <a:solidFill>
            <a:srgbClr val="FEE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356436B9-B4D7-2A13-3EB1-99BBF77476EC}"/>
              </a:ext>
            </a:extLst>
          </p:cNvPr>
          <p:cNvSpPr/>
          <p:nvPr/>
        </p:nvSpPr>
        <p:spPr>
          <a:xfrm>
            <a:off x="8271791" y="1761707"/>
            <a:ext cx="252000" cy="252000"/>
          </a:xfrm>
          <a:prstGeom prst="ellipse">
            <a:avLst/>
          </a:prstGeom>
          <a:solidFill>
            <a:srgbClr val="36A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F00B2C2B-0EFE-83DB-FEA6-4432ED60470B}"/>
              </a:ext>
            </a:extLst>
          </p:cNvPr>
          <p:cNvSpPr/>
          <p:nvPr/>
        </p:nvSpPr>
        <p:spPr>
          <a:xfrm>
            <a:off x="857685" y="3946313"/>
            <a:ext cx="252000" cy="252000"/>
          </a:xfrm>
          <a:prstGeom prst="ellipse">
            <a:avLst/>
          </a:prstGeom>
          <a:solidFill>
            <a:srgbClr val="94C1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52511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8989507F-D92C-0B1F-0D83-290BC6DED821}"/>
              </a:ext>
            </a:extLst>
          </p:cNvPr>
          <p:cNvSpPr>
            <a:spLocks noGrp="1"/>
          </p:cNvSpPr>
          <p:nvPr>
            <p:ph type="subTitle" idx="1"/>
          </p:nvPr>
        </p:nvSpPr>
        <p:spPr/>
        <p:txBody>
          <a:bodyPr/>
          <a:lstStyle/>
          <a:p>
            <a:r>
              <a:rPr lang="es-ES"/>
              <a:t>Thanks for your attention!</a:t>
            </a:r>
          </a:p>
          <a:p>
            <a:endParaRPr lang="es-ES"/>
          </a:p>
          <a:p>
            <a:r>
              <a:rPr lang="es-ES" sz="2400" b="0"/>
              <a:t>Explore more resources at </a:t>
            </a:r>
            <a:r>
              <a:rPr lang="es-ES" sz="2400" b="0">
                <a:hlinkClick r:id="rId2"/>
              </a:rPr>
              <a:t>www.allin-inclusion.eu</a:t>
            </a:r>
            <a:r>
              <a:rPr lang="es-ES" sz="2400" b="0"/>
              <a:t> </a:t>
            </a:r>
            <a:endParaRPr lang="en-GB" sz="2400" b="0"/>
          </a:p>
        </p:txBody>
      </p:sp>
    </p:spTree>
    <p:extLst>
      <p:ext uri="{BB962C8B-B14F-4D97-AF65-F5344CB8AC3E}">
        <p14:creationId xmlns:p14="http://schemas.microsoft.com/office/powerpoint/2010/main" val="1972961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51A19D4-AD76-40C0-B11A-DC30F04F5940}"/>
              </a:ext>
            </a:extLst>
          </p:cNvPr>
          <p:cNvSpPr/>
          <p:nvPr/>
        </p:nvSpPr>
        <p:spPr>
          <a:xfrm>
            <a:off x="283779" y="2049519"/>
            <a:ext cx="11908221" cy="26170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CasellaDiTesto 6">
            <a:extLst>
              <a:ext uri="{FF2B5EF4-FFF2-40B4-BE49-F238E27FC236}">
                <a16:creationId xmlns:a16="http://schemas.microsoft.com/office/drawing/2014/main" id="{58F7E387-7239-434A-B6F3-6A4266FDDFC4}"/>
              </a:ext>
            </a:extLst>
          </p:cNvPr>
          <p:cNvSpPr txBox="1"/>
          <p:nvPr/>
        </p:nvSpPr>
        <p:spPr>
          <a:xfrm>
            <a:off x="1208689" y="2680948"/>
            <a:ext cx="10058400" cy="135421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4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j-lt"/>
                <a:ea typeface="+mn-ea"/>
                <a:cs typeface="+mn-cs"/>
              </a:rPr>
              <a:t>Unit 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j-lt"/>
              <a:ea typeface="+mn-ea"/>
              <a:cs typeface="+mn-cs"/>
            </a:endParaRPr>
          </a:p>
          <a:p>
            <a:pPr marL="0" indent="0" algn="ctr">
              <a:spcBef>
                <a:spcPts val="0"/>
              </a:spcBef>
              <a:buNone/>
            </a:pPr>
            <a:r>
              <a:rPr lang="en-GB" sz="2800" b="1" dirty="0">
                <a:solidFill>
                  <a:schemeClr val="bg1"/>
                </a:solidFill>
                <a:latin typeface="+mj-lt"/>
              </a:rPr>
              <a:t>UNDERSTANDING STEREOTYPES AND PREJUDICES</a:t>
            </a:r>
            <a:endParaRPr lang="en-GB" sz="2800" b="1" dirty="0">
              <a:solidFill>
                <a:schemeClr val="bg1"/>
              </a:solidFill>
              <a:effectLst/>
              <a:latin typeface="+mj-lt"/>
            </a:endParaRPr>
          </a:p>
        </p:txBody>
      </p:sp>
      <p:pic>
        <p:nvPicPr>
          <p:cNvPr id="8" name="Imagen 8" descr="Dibujo animado de un personaje con la boca abierta&#10;&#10;Descripción generada automáticamente con confianza baja">
            <a:extLst>
              <a:ext uri="{FF2B5EF4-FFF2-40B4-BE49-F238E27FC236}">
                <a16:creationId xmlns:a16="http://schemas.microsoft.com/office/drawing/2014/main" id="{6D1D7DFE-20F5-4BBB-82B9-05597A6BA1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9089" y="766083"/>
            <a:ext cx="2334611" cy="1767035"/>
          </a:xfrm>
          <a:prstGeom prst="rect">
            <a:avLst/>
          </a:prstGeom>
        </p:spPr>
      </p:pic>
    </p:spTree>
    <p:extLst>
      <p:ext uri="{BB962C8B-B14F-4D97-AF65-F5344CB8AC3E}">
        <p14:creationId xmlns:p14="http://schemas.microsoft.com/office/powerpoint/2010/main" val="1335828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262EAD-992C-D354-9E60-C72DCB032C1D}"/>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 1. UNDERSTANDING STEREOTYPES AND PREJUDICES</a:t>
            </a:r>
            <a:br>
              <a:rPr lang="en-GB" sz="2700" dirty="0"/>
            </a:br>
            <a:r>
              <a:rPr lang="en-GB" sz="1600" dirty="0"/>
              <a:t> Section 1: Overview of what stereotypes and prejudices are</a:t>
            </a:r>
          </a:p>
        </p:txBody>
      </p:sp>
      <p:sp>
        <p:nvSpPr>
          <p:cNvPr id="4" name="CasellaDiTesto 3">
            <a:extLst>
              <a:ext uri="{FF2B5EF4-FFF2-40B4-BE49-F238E27FC236}">
                <a16:creationId xmlns:a16="http://schemas.microsoft.com/office/drawing/2014/main" id="{397C8F0E-2D57-D089-194F-45B8A00068C9}"/>
              </a:ext>
            </a:extLst>
          </p:cNvPr>
          <p:cNvSpPr txBox="1"/>
          <p:nvPr/>
        </p:nvSpPr>
        <p:spPr>
          <a:xfrm>
            <a:off x="914681" y="1292865"/>
            <a:ext cx="10096882" cy="646331"/>
          </a:xfrm>
          <a:prstGeom prst="rect">
            <a:avLst/>
          </a:prstGeom>
          <a:noFill/>
        </p:spPr>
        <p:txBody>
          <a:bodyPr wrap="square">
            <a:spAutoFit/>
          </a:bodyPr>
          <a:lstStyle/>
          <a:p>
            <a:pPr lvl="0" algn="just"/>
            <a:r>
              <a:rPr lang="en-GB" sz="1800" b="1" noProof="0" dirty="0">
                <a:solidFill>
                  <a:schemeClr val="accent1"/>
                </a:solidFill>
              </a:rPr>
              <a:t>Stereotypes</a:t>
            </a:r>
            <a:r>
              <a:rPr lang="en-GB" sz="1800" b="0" noProof="0" dirty="0"/>
              <a:t> and </a:t>
            </a:r>
            <a:r>
              <a:rPr lang="en-GB" sz="1800" b="1" noProof="0" dirty="0">
                <a:solidFill>
                  <a:schemeClr val="accent1"/>
                </a:solidFill>
              </a:rPr>
              <a:t>prejudices</a:t>
            </a:r>
            <a:r>
              <a:rPr lang="en-GB" sz="1800" b="0" noProof="0" dirty="0">
                <a:solidFill>
                  <a:schemeClr val="accent3">
                    <a:lumMod val="75000"/>
                  </a:schemeClr>
                </a:solidFill>
              </a:rPr>
              <a:t> </a:t>
            </a:r>
            <a:r>
              <a:rPr lang="en-GB" sz="1800" b="0" noProof="0" dirty="0"/>
              <a:t>are ideas we hold about events, groups, generations, nationalities and characteristics of certain individuals that can lead us to adopt negative attitudes towards them. </a:t>
            </a:r>
          </a:p>
        </p:txBody>
      </p:sp>
      <p:sp>
        <p:nvSpPr>
          <p:cNvPr id="9" name="Rettangolo con angoli arrotondati 8">
            <a:extLst>
              <a:ext uri="{FF2B5EF4-FFF2-40B4-BE49-F238E27FC236}">
                <a16:creationId xmlns:a16="http://schemas.microsoft.com/office/drawing/2014/main" id="{C8BDEE33-0A4B-447B-86E0-52FC4D7FDE64}"/>
              </a:ext>
            </a:extLst>
          </p:cNvPr>
          <p:cNvSpPr/>
          <p:nvPr/>
        </p:nvSpPr>
        <p:spPr>
          <a:xfrm>
            <a:off x="839384" y="2217105"/>
            <a:ext cx="3790448" cy="3219189"/>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a:extLst>
              <a:ext uri="{FF2B5EF4-FFF2-40B4-BE49-F238E27FC236}">
                <a16:creationId xmlns:a16="http://schemas.microsoft.com/office/drawing/2014/main" id="{D0D21CFC-5F79-475C-A8F2-C3FF819BF1C5}"/>
              </a:ext>
            </a:extLst>
          </p:cNvPr>
          <p:cNvSpPr txBox="1"/>
          <p:nvPr/>
        </p:nvSpPr>
        <p:spPr>
          <a:xfrm>
            <a:off x="839384" y="2533584"/>
            <a:ext cx="3639855" cy="2585323"/>
          </a:xfrm>
          <a:prstGeom prst="rect">
            <a:avLst/>
          </a:prstGeom>
          <a:noFill/>
        </p:spPr>
        <p:txBody>
          <a:bodyPr wrap="square">
            <a:spAutoFit/>
          </a:bodyPr>
          <a:lstStyle/>
          <a:p>
            <a:pPr algn="ctr"/>
            <a:r>
              <a:rPr lang="en-GB" b="1" dirty="0">
                <a:solidFill>
                  <a:schemeClr val="bg1"/>
                </a:solidFill>
              </a:rPr>
              <a:t>STEREOTYPE</a:t>
            </a:r>
          </a:p>
          <a:p>
            <a:pPr algn="ctr"/>
            <a:endParaRPr lang="en-GB" b="1" dirty="0">
              <a:solidFill>
                <a:schemeClr val="bg1"/>
              </a:solidFill>
            </a:endParaRPr>
          </a:p>
          <a:p>
            <a:pPr algn="ctr"/>
            <a:r>
              <a:rPr lang="en-GB" dirty="0">
                <a:solidFill>
                  <a:schemeClr val="bg1"/>
                </a:solidFill>
              </a:rPr>
              <a:t>The term originally referred to a rigid, reusable papier-mâché mold used in typography. By the early 1900s, it evolved in social psychology to describe rigid mental images or "cognitive </a:t>
            </a:r>
            <a:r>
              <a:rPr lang="en-GB" dirty="0" err="1">
                <a:solidFill>
                  <a:schemeClr val="bg1"/>
                </a:solidFill>
              </a:rPr>
              <a:t>molds</a:t>
            </a:r>
            <a:r>
              <a:rPr lang="en-GB" dirty="0">
                <a:solidFill>
                  <a:schemeClr val="bg1"/>
                </a:solidFill>
              </a:rPr>
              <a:t>" we use to represent reality.</a:t>
            </a:r>
          </a:p>
        </p:txBody>
      </p:sp>
      <p:sp>
        <p:nvSpPr>
          <p:cNvPr id="14" name="Rettangolo con angoli arrotondati 13">
            <a:extLst>
              <a:ext uri="{FF2B5EF4-FFF2-40B4-BE49-F238E27FC236}">
                <a16:creationId xmlns:a16="http://schemas.microsoft.com/office/drawing/2014/main" id="{75153A02-D02C-4813-B4E0-9F195E0D693B}"/>
              </a:ext>
            </a:extLst>
          </p:cNvPr>
          <p:cNvSpPr/>
          <p:nvPr/>
        </p:nvSpPr>
        <p:spPr>
          <a:xfrm>
            <a:off x="7221114" y="2217106"/>
            <a:ext cx="3790448" cy="3219189"/>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bg1"/>
              </a:solidFill>
            </a:endParaRPr>
          </a:p>
        </p:txBody>
      </p:sp>
      <p:sp>
        <p:nvSpPr>
          <p:cNvPr id="15" name="CasellaDiTesto 14">
            <a:extLst>
              <a:ext uri="{FF2B5EF4-FFF2-40B4-BE49-F238E27FC236}">
                <a16:creationId xmlns:a16="http://schemas.microsoft.com/office/drawing/2014/main" id="{1E5C36EF-7D86-4904-A013-DD3E33BC8559}"/>
              </a:ext>
            </a:extLst>
          </p:cNvPr>
          <p:cNvSpPr txBox="1"/>
          <p:nvPr/>
        </p:nvSpPr>
        <p:spPr>
          <a:xfrm>
            <a:off x="7296411" y="2533584"/>
            <a:ext cx="3639855" cy="2031325"/>
          </a:xfrm>
          <a:prstGeom prst="rect">
            <a:avLst/>
          </a:prstGeom>
          <a:noFill/>
        </p:spPr>
        <p:txBody>
          <a:bodyPr wrap="square">
            <a:spAutoFit/>
          </a:bodyPr>
          <a:lstStyle/>
          <a:p>
            <a:pPr lvl="0" algn="ctr"/>
            <a:r>
              <a:rPr lang="en-GB" b="1" noProof="0" dirty="0">
                <a:solidFill>
                  <a:schemeClr val="bg1"/>
                </a:solidFill>
              </a:rPr>
              <a:t>PREJUDICE</a:t>
            </a:r>
          </a:p>
          <a:p>
            <a:pPr lvl="0" algn="ctr"/>
            <a:endParaRPr lang="en-GB" b="1" noProof="0" dirty="0">
              <a:solidFill>
                <a:schemeClr val="bg1"/>
              </a:solidFill>
            </a:endParaRPr>
          </a:p>
          <a:p>
            <a:pPr lvl="0" algn="ctr"/>
            <a:r>
              <a:rPr lang="en-GB" sz="1800" b="0" noProof="0" dirty="0">
                <a:solidFill>
                  <a:schemeClr val="bg1"/>
                </a:solidFill>
              </a:rPr>
              <a:t>It can be seen as an evolution of the stereotype, because it</a:t>
            </a:r>
            <a:r>
              <a:rPr lang="en-GB" dirty="0">
                <a:solidFill>
                  <a:schemeClr val="bg1"/>
                </a:solidFill>
              </a:rPr>
              <a:t> represents </a:t>
            </a:r>
            <a:r>
              <a:rPr lang="en-GB" sz="1800" b="0" noProof="0" dirty="0">
                <a:solidFill>
                  <a:schemeClr val="bg1"/>
                </a:solidFill>
              </a:rPr>
              <a:t>a «pre-judgment», that is a negative judgment that precedes our direct experience.</a:t>
            </a:r>
            <a:endParaRPr lang="it-IT" dirty="0">
              <a:solidFill>
                <a:schemeClr val="bg1"/>
              </a:solidFill>
            </a:endParaRPr>
          </a:p>
        </p:txBody>
      </p:sp>
    </p:spTree>
    <p:extLst>
      <p:ext uri="{BB962C8B-B14F-4D97-AF65-F5344CB8AC3E}">
        <p14:creationId xmlns:p14="http://schemas.microsoft.com/office/powerpoint/2010/main" val="2735683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D63137-4FA8-F15E-2AD5-09E860A4B9F9}"/>
              </a:ext>
            </a:extLst>
          </p:cNvPr>
          <p:cNvSpPr txBox="1"/>
          <p:nvPr/>
        </p:nvSpPr>
        <p:spPr>
          <a:xfrm>
            <a:off x="914681" y="2690336"/>
            <a:ext cx="4365978" cy="1477328"/>
          </a:xfrm>
          <a:prstGeom prst="rect">
            <a:avLst/>
          </a:prstGeom>
          <a:noFill/>
        </p:spPr>
        <p:txBody>
          <a:bodyPr wrap="square" rtlCol="0">
            <a:spAutoFit/>
          </a:bodyPr>
          <a:lstStyle/>
          <a:p>
            <a:r>
              <a:rPr lang="en-GB" b="0" i="0" u="none" strike="noStrike" dirty="0">
                <a:solidFill>
                  <a:srgbClr val="000000"/>
                </a:solidFill>
                <a:effectLst/>
                <a:latin typeface="Calibri" panose="020F0502020204030204" pitchFamily="34" charset="0"/>
                <a:cs typeface="Calibri" panose="020F0502020204030204" pitchFamily="34" charset="0"/>
              </a:rPr>
              <a:t>Prejudices and stereotypes are not random. They stem from a social group's cultural background, passed down, crystallized and learned through socialization.</a:t>
            </a:r>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p:txBody>
      </p:sp>
      <p:graphicFrame>
        <p:nvGraphicFramePr>
          <p:cNvPr id="14" name="Segnaposto contenuto 3">
            <a:extLst>
              <a:ext uri="{FF2B5EF4-FFF2-40B4-BE49-F238E27FC236}">
                <a16:creationId xmlns:a16="http://schemas.microsoft.com/office/drawing/2014/main" id="{9C1F64ED-A19C-BC4E-35EB-2B04CE775791}"/>
              </a:ext>
            </a:extLst>
          </p:cNvPr>
          <p:cNvGraphicFramePr>
            <a:graphicFrameLocks/>
          </p:cNvGraphicFramePr>
          <p:nvPr>
            <p:extLst>
              <p:ext uri="{D42A27DB-BD31-4B8C-83A1-F6EECF244321}">
                <p14:modId xmlns:p14="http://schemas.microsoft.com/office/powerpoint/2010/main" val="3412835463"/>
              </p:ext>
            </p:extLst>
          </p:nvPr>
        </p:nvGraphicFramePr>
        <p:xfrm>
          <a:off x="5577157" y="1420238"/>
          <a:ext cx="5776644" cy="41439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ítulo 1">
            <a:extLst>
              <a:ext uri="{FF2B5EF4-FFF2-40B4-BE49-F238E27FC236}">
                <a16:creationId xmlns:a16="http://schemas.microsoft.com/office/drawing/2014/main" id="{C8AC634C-2BFB-FF96-FD2A-6B96B951BE12}"/>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 1. UNDERSTANDING STEREOTYPES AND PREJUDICES</a:t>
            </a:r>
            <a:br>
              <a:rPr lang="en-GB" sz="2700" dirty="0"/>
            </a:br>
            <a:r>
              <a:rPr lang="en-GB" sz="1600" dirty="0"/>
              <a:t> Section 1: Overview of what stereotypes and prejudices are</a:t>
            </a:r>
          </a:p>
        </p:txBody>
      </p:sp>
    </p:spTree>
    <p:extLst>
      <p:ext uri="{BB962C8B-B14F-4D97-AF65-F5344CB8AC3E}">
        <p14:creationId xmlns:p14="http://schemas.microsoft.com/office/powerpoint/2010/main" val="4272855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a:extLst>
              <a:ext uri="{FF2B5EF4-FFF2-40B4-BE49-F238E27FC236}">
                <a16:creationId xmlns:a16="http://schemas.microsoft.com/office/drawing/2014/main" id="{3F12FF34-E213-34A8-7AF0-730CF47C6461}"/>
              </a:ext>
            </a:extLst>
          </p:cNvPr>
          <p:cNvGraphicFramePr>
            <a:graphicFrameLocks noGrp="1"/>
          </p:cNvGraphicFramePr>
          <p:nvPr>
            <p:ph idx="1"/>
            <p:extLst>
              <p:ext uri="{D42A27DB-BD31-4B8C-83A1-F6EECF244321}">
                <p14:modId xmlns:p14="http://schemas.microsoft.com/office/powerpoint/2010/main" val="1353853099"/>
              </p:ext>
            </p:extLst>
          </p:nvPr>
        </p:nvGraphicFramePr>
        <p:xfrm>
          <a:off x="671306" y="1930076"/>
          <a:ext cx="11015477" cy="3720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sellaDiTesto 5">
            <a:extLst>
              <a:ext uri="{FF2B5EF4-FFF2-40B4-BE49-F238E27FC236}">
                <a16:creationId xmlns:a16="http://schemas.microsoft.com/office/drawing/2014/main" id="{B23461D0-DB6E-887C-1FD1-3BE96A4067B7}"/>
              </a:ext>
            </a:extLst>
          </p:cNvPr>
          <p:cNvSpPr txBox="1"/>
          <p:nvPr/>
        </p:nvSpPr>
        <p:spPr>
          <a:xfrm>
            <a:off x="470890" y="1245633"/>
            <a:ext cx="11416310" cy="646331"/>
          </a:xfrm>
          <a:prstGeom prst="rect">
            <a:avLst/>
          </a:prstGeom>
          <a:noFill/>
        </p:spPr>
        <p:txBody>
          <a:bodyPr wrap="square" rtlCol="0">
            <a:spAutoFit/>
          </a:bodyPr>
          <a:lstStyle/>
          <a:p>
            <a:r>
              <a:rPr lang="en-GB" dirty="0"/>
              <a:t>Stereotype can be considered as a </a:t>
            </a:r>
            <a:r>
              <a:rPr lang="en-GB" b="1" dirty="0">
                <a:solidFill>
                  <a:schemeClr val="accent1"/>
                </a:solidFill>
              </a:rPr>
              <a:t>hypothesis</a:t>
            </a:r>
            <a:r>
              <a:rPr lang="en-GB" dirty="0"/>
              <a:t> (cognitive component), prejudice as a </a:t>
            </a:r>
            <a:r>
              <a:rPr lang="en-GB" b="1" dirty="0">
                <a:solidFill>
                  <a:schemeClr val="accent1"/>
                </a:solidFill>
              </a:rPr>
              <a:t>belief</a:t>
            </a:r>
            <a:r>
              <a:rPr lang="en-GB" dirty="0"/>
              <a:t> (evaluative component) and both can lead to discrimination, which is an </a:t>
            </a:r>
            <a:r>
              <a:rPr lang="en-GB" b="1" dirty="0">
                <a:solidFill>
                  <a:schemeClr val="accent1"/>
                </a:solidFill>
              </a:rPr>
              <a:t>action</a:t>
            </a:r>
            <a:r>
              <a:rPr lang="en-GB" dirty="0"/>
              <a:t> (behavioural component).</a:t>
            </a:r>
          </a:p>
        </p:txBody>
      </p:sp>
      <p:sp>
        <p:nvSpPr>
          <p:cNvPr id="3" name="Título 1">
            <a:extLst>
              <a:ext uri="{FF2B5EF4-FFF2-40B4-BE49-F238E27FC236}">
                <a16:creationId xmlns:a16="http://schemas.microsoft.com/office/drawing/2014/main" id="{CC4B86AF-743B-FC7E-0C59-B84139321A80}"/>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 1. UNDERSTANDING STEREOTYPES AND PREJUDICES</a:t>
            </a:r>
            <a:br>
              <a:rPr lang="en-GB" sz="2700" dirty="0"/>
            </a:br>
            <a:r>
              <a:rPr lang="en-GB" sz="1600" dirty="0"/>
              <a:t> Section 2: Impact of stereotypes and prejudices</a:t>
            </a:r>
            <a:endParaRPr lang="en-GB" sz="1600" b="1" dirty="0"/>
          </a:p>
          <a:p>
            <a:endParaRPr lang="en-GB" sz="1600" dirty="0"/>
          </a:p>
        </p:txBody>
      </p:sp>
    </p:spTree>
    <p:extLst>
      <p:ext uri="{BB962C8B-B14F-4D97-AF65-F5344CB8AC3E}">
        <p14:creationId xmlns:p14="http://schemas.microsoft.com/office/powerpoint/2010/main" val="3087646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FCBA6FA-F33A-3F16-B1C7-A1695DB8573F}"/>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 1. UNDERSTANDING STEREOTYPES AND PREJUDICES</a:t>
            </a:r>
            <a:br>
              <a:rPr lang="en-GB" sz="2700" dirty="0"/>
            </a:br>
            <a:r>
              <a:rPr lang="en-GB" sz="1600" dirty="0"/>
              <a:t> Section 2: Impact of stereotypes and prejudices</a:t>
            </a:r>
            <a:endParaRPr lang="en-GB" sz="1600" b="1" dirty="0"/>
          </a:p>
          <a:p>
            <a:endParaRPr lang="en-GB" sz="1600" dirty="0"/>
          </a:p>
        </p:txBody>
      </p:sp>
      <p:sp>
        <p:nvSpPr>
          <p:cNvPr id="8" name="CasellaDiTesto 7">
            <a:extLst>
              <a:ext uri="{FF2B5EF4-FFF2-40B4-BE49-F238E27FC236}">
                <a16:creationId xmlns:a16="http://schemas.microsoft.com/office/drawing/2014/main" id="{A43D2CDD-A924-77F6-3954-494392D7BC51}"/>
              </a:ext>
            </a:extLst>
          </p:cNvPr>
          <p:cNvSpPr txBox="1"/>
          <p:nvPr/>
        </p:nvSpPr>
        <p:spPr>
          <a:xfrm>
            <a:off x="422832" y="1796958"/>
            <a:ext cx="11314056" cy="1477328"/>
          </a:xfrm>
          <a:prstGeom prst="rect">
            <a:avLst/>
          </a:prstGeom>
          <a:noFill/>
        </p:spPr>
        <p:txBody>
          <a:bodyPr wrap="square">
            <a:spAutoFit/>
          </a:bodyPr>
          <a:lstStyle/>
          <a:p>
            <a:pPr marL="285750" indent="-285750">
              <a:buFont typeface="Arial" panose="020B0604020202020204" pitchFamily="34" charset="0"/>
              <a:buChar char="•"/>
            </a:pPr>
            <a:r>
              <a:rPr lang="en-GB" b="1" dirty="0">
                <a:solidFill>
                  <a:schemeClr val="accent1"/>
                </a:solidFill>
              </a:rPr>
              <a:t>Antilocution</a:t>
            </a:r>
            <a:r>
              <a:rPr lang="en-GB" dirty="0"/>
              <a:t>: negative speech by the dominant group about the minority, fostering prejudice.  </a:t>
            </a:r>
          </a:p>
          <a:p>
            <a:pPr marL="285750" indent="-285750">
              <a:buFont typeface="Arial" panose="020B0604020202020204" pitchFamily="34" charset="0"/>
              <a:buChar char="•"/>
            </a:pPr>
            <a:r>
              <a:rPr lang="en-GB" b="1" dirty="0">
                <a:solidFill>
                  <a:schemeClr val="accent1"/>
                </a:solidFill>
              </a:rPr>
              <a:t>Avoidance</a:t>
            </a:r>
            <a:r>
              <a:rPr lang="en-GB" dirty="0"/>
              <a:t>: deliberate avoidance of the minority group by the dominant group.</a:t>
            </a:r>
          </a:p>
          <a:p>
            <a:pPr marL="285750" indent="-285750">
              <a:buFont typeface="Arial" panose="020B0604020202020204" pitchFamily="34" charset="0"/>
              <a:buChar char="•"/>
            </a:pPr>
            <a:r>
              <a:rPr lang="en-GB" b="1" dirty="0">
                <a:solidFill>
                  <a:schemeClr val="accent1"/>
                </a:solidFill>
              </a:rPr>
              <a:t>Discrimination</a:t>
            </a:r>
            <a:r>
              <a:rPr lang="en-GB" dirty="0"/>
              <a:t>: legal and societal separation of the minority group.  </a:t>
            </a:r>
          </a:p>
          <a:p>
            <a:pPr marL="285750" indent="-285750">
              <a:buFont typeface="Arial" panose="020B0604020202020204" pitchFamily="34" charset="0"/>
              <a:buChar char="•"/>
            </a:pPr>
            <a:r>
              <a:rPr lang="en-GB" b="1" dirty="0">
                <a:solidFill>
                  <a:schemeClr val="accent1"/>
                </a:solidFill>
              </a:rPr>
              <a:t>Physical Attack</a:t>
            </a:r>
            <a:r>
              <a:rPr lang="en-GB" dirty="0"/>
              <a:t>: harm or property damage inflicted on the minority group.  </a:t>
            </a:r>
          </a:p>
          <a:p>
            <a:pPr marL="285750" indent="-285750">
              <a:buFont typeface="Arial" panose="020B0604020202020204" pitchFamily="34" charset="0"/>
              <a:buChar char="•"/>
            </a:pPr>
            <a:r>
              <a:rPr lang="en-GB" b="1" dirty="0">
                <a:solidFill>
                  <a:schemeClr val="accent1"/>
                </a:solidFill>
              </a:rPr>
              <a:t>Extermination</a:t>
            </a:r>
            <a:r>
              <a:rPr lang="en-GB" dirty="0"/>
              <a:t>: organized efforts to eliminate the minority group, including genocide. </a:t>
            </a:r>
          </a:p>
        </p:txBody>
      </p:sp>
      <p:sp>
        <p:nvSpPr>
          <p:cNvPr id="12" name="CasellaDiTesto 11">
            <a:extLst>
              <a:ext uri="{FF2B5EF4-FFF2-40B4-BE49-F238E27FC236}">
                <a16:creationId xmlns:a16="http://schemas.microsoft.com/office/drawing/2014/main" id="{744C5A35-3770-C268-D718-B1D2E75B3A9C}"/>
              </a:ext>
            </a:extLst>
          </p:cNvPr>
          <p:cNvSpPr txBox="1"/>
          <p:nvPr/>
        </p:nvSpPr>
        <p:spPr>
          <a:xfrm>
            <a:off x="422832" y="5209756"/>
            <a:ext cx="10399656" cy="369332"/>
          </a:xfrm>
          <a:prstGeom prst="rect">
            <a:avLst/>
          </a:prstGeom>
          <a:noFill/>
        </p:spPr>
        <p:txBody>
          <a:bodyPr wrap="square">
            <a:spAutoFit/>
          </a:bodyPr>
          <a:lstStyle/>
          <a:p>
            <a:r>
              <a:rPr lang="en-GB" dirty="0"/>
              <a:t>This scale illustrates how prejudice escalates if not countered with empathy and respect for others.</a:t>
            </a:r>
          </a:p>
        </p:txBody>
      </p:sp>
      <p:sp>
        <p:nvSpPr>
          <p:cNvPr id="14" name="Triangolo 13">
            <a:extLst>
              <a:ext uri="{FF2B5EF4-FFF2-40B4-BE49-F238E27FC236}">
                <a16:creationId xmlns:a16="http://schemas.microsoft.com/office/drawing/2014/main" id="{46DC45E5-798F-A865-0A6D-16B14EEFA259}"/>
              </a:ext>
            </a:extLst>
          </p:cNvPr>
          <p:cNvSpPr/>
          <p:nvPr/>
        </p:nvSpPr>
        <p:spPr>
          <a:xfrm>
            <a:off x="3244241" y="3269293"/>
            <a:ext cx="1916482" cy="187171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7" name="Connettore 1 16">
            <a:extLst>
              <a:ext uri="{FF2B5EF4-FFF2-40B4-BE49-F238E27FC236}">
                <a16:creationId xmlns:a16="http://schemas.microsoft.com/office/drawing/2014/main" id="{DA229B10-6230-A505-845F-B2C21C385380}"/>
              </a:ext>
            </a:extLst>
          </p:cNvPr>
          <p:cNvCxnSpPr>
            <a:cxnSpLocks/>
          </p:cNvCxnSpPr>
          <p:nvPr/>
        </p:nvCxnSpPr>
        <p:spPr>
          <a:xfrm>
            <a:off x="3745283" y="3782860"/>
            <a:ext cx="18131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Connettore 1 18">
            <a:extLst>
              <a:ext uri="{FF2B5EF4-FFF2-40B4-BE49-F238E27FC236}">
                <a16:creationId xmlns:a16="http://schemas.microsoft.com/office/drawing/2014/main" id="{C8D30D32-B744-83DF-7666-42A9BA5E7B09}"/>
              </a:ext>
            </a:extLst>
          </p:cNvPr>
          <p:cNvCxnSpPr>
            <a:cxnSpLocks/>
          </p:cNvCxnSpPr>
          <p:nvPr/>
        </p:nvCxnSpPr>
        <p:spPr>
          <a:xfrm>
            <a:off x="3647161" y="4110625"/>
            <a:ext cx="207926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nettore 1 19">
            <a:extLst>
              <a:ext uri="{FF2B5EF4-FFF2-40B4-BE49-F238E27FC236}">
                <a16:creationId xmlns:a16="http://schemas.microsoft.com/office/drawing/2014/main" id="{6716997E-7C6A-21C0-5CCE-C09816773ECE}"/>
              </a:ext>
            </a:extLst>
          </p:cNvPr>
          <p:cNvCxnSpPr>
            <a:cxnSpLocks/>
          </p:cNvCxnSpPr>
          <p:nvPr/>
        </p:nvCxnSpPr>
        <p:spPr>
          <a:xfrm>
            <a:off x="3490587" y="4448829"/>
            <a:ext cx="22358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ttore 1 20">
            <a:extLst>
              <a:ext uri="{FF2B5EF4-FFF2-40B4-BE49-F238E27FC236}">
                <a16:creationId xmlns:a16="http://schemas.microsoft.com/office/drawing/2014/main" id="{DFC7EADB-CADD-B997-757E-0E6414085CFA}"/>
              </a:ext>
            </a:extLst>
          </p:cNvPr>
          <p:cNvCxnSpPr>
            <a:cxnSpLocks/>
          </p:cNvCxnSpPr>
          <p:nvPr/>
        </p:nvCxnSpPr>
        <p:spPr>
          <a:xfrm>
            <a:off x="3334011" y="4824609"/>
            <a:ext cx="29185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CasellaDiTesto 23">
            <a:extLst>
              <a:ext uri="{FF2B5EF4-FFF2-40B4-BE49-F238E27FC236}">
                <a16:creationId xmlns:a16="http://schemas.microsoft.com/office/drawing/2014/main" id="{F83F1502-36DD-34DD-D929-61CCE0D6D1A5}"/>
              </a:ext>
            </a:extLst>
          </p:cNvPr>
          <p:cNvSpPr txBox="1"/>
          <p:nvPr/>
        </p:nvSpPr>
        <p:spPr>
          <a:xfrm>
            <a:off x="5155607" y="4843219"/>
            <a:ext cx="2823055" cy="307777"/>
          </a:xfrm>
          <a:prstGeom prst="rect">
            <a:avLst/>
          </a:prstGeom>
          <a:noFill/>
        </p:spPr>
        <p:txBody>
          <a:bodyPr wrap="square" rtlCol="0">
            <a:spAutoFit/>
          </a:bodyPr>
          <a:lstStyle/>
          <a:p>
            <a:r>
              <a:rPr lang="it-IT" sz="1400" dirty="0"/>
              <a:t>Antilocution (hate speech)</a:t>
            </a:r>
          </a:p>
        </p:txBody>
      </p:sp>
      <p:sp>
        <p:nvSpPr>
          <p:cNvPr id="25" name="CasellaDiTesto 24">
            <a:extLst>
              <a:ext uri="{FF2B5EF4-FFF2-40B4-BE49-F238E27FC236}">
                <a16:creationId xmlns:a16="http://schemas.microsoft.com/office/drawing/2014/main" id="{CCFC8CA2-4411-8F7A-6BED-4030700753EA}"/>
              </a:ext>
            </a:extLst>
          </p:cNvPr>
          <p:cNvSpPr txBox="1"/>
          <p:nvPr/>
        </p:nvSpPr>
        <p:spPr>
          <a:xfrm>
            <a:off x="4958191" y="4565593"/>
            <a:ext cx="2823055" cy="307777"/>
          </a:xfrm>
          <a:prstGeom prst="rect">
            <a:avLst/>
          </a:prstGeom>
          <a:noFill/>
        </p:spPr>
        <p:txBody>
          <a:bodyPr wrap="square" rtlCol="0">
            <a:spAutoFit/>
          </a:bodyPr>
          <a:lstStyle/>
          <a:p>
            <a:r>
              <a:rPr lang="it-IT" sz="1400" dirty="0"/>
              <a:t>Active Avoidance</a:t>
            </a:r>
          </a:p>
        </p:txBody>
      </p:sp>
      <p:sp>
        <p:nvSpPr>
          <p:cNvPr id="26" name="CasellaDiTesto 25">
            <a:extLst>
              <a:ext uri="{FF2B5EF4-FFF2-40B4-BE49-F238E27FC236}">
                <a16:creationId xmlns:a16="http://schemas.microsoft.com/office/drawing/2014/main" id="{85D574E1-9C3A-AA74-98A8-8667594A8723}"/>
              </a:ext>
            </a:extLst>
          </p:cNvPr>
          <p:cNvSpPr txBox="1"/>
          <p:nvPr/>
        </p:nvSpPr>
        <p:spPr>
          <a:xfrm>
            <a:off x="4793293" y="4174606"/>
            <a:ext cx="2823055" cy="307777"/>
          </a:xfrm>
          <a:prstGeom prst="rect">
            <a:avLst/>
          </a:prstGeom>
          <a:noFill/>
        </p:spPr>
        <p:txBody>
          <a:bodyPr wrap="square" rtlCol="0">
            <a:spAutoFit/>
          </a:bodyPr>
          <a:lstStyle/>
          <a:p>
            <a:r>
              <a:rPr lang="en-GB" sz="1400"/>
              <a:t>Discrimination</a:t>
            </a:r>
          </a:p>
        </p:txBody>
      </p:sp>
      <p:sp>
        <p:nvSpPr>
          <p:cNvPr id="27" name="CasellaDiTesto 26">
            <a:extLst>
              <a:ext uri="{FF2B5EF4-FFF2-40B4-BE49-F238E27FC236}">
                <a16:creationId xmlns:a16="http://schemas.microsoft.com/office/drawing/2014/main" id="{6D8DDEE6-9873-B085-AEC2-868A5BADC269}"/>
              </a:ext>
            </a:extLst>
          </p:cNvPr>
          <p:cNvSpPr txBox="1"/>
          <p:nvPr/>
        </p:nvSpPr>
        <p:spPr>
          <a:xfrm>
            <a:off x="4636717" y="3859300"/>
            <a:ext cx="2823055" cy="307777"/>
          </a:xfrm>
          <a:prstGeom prst="rect">
            <a:avLst/>
          </a:prstGeom>
          <a:noFill/>
        </p:spPr>
        <p:txBody>
          <a:bodyPr wrap="square" rtlCol="0">
            <a:spAutoFit/>
          </a:bodyPr>
          <a:lstStyle/>
          <a:p>
            <a:r>
              <a:rPr lang="en-GB" sz="1400" dirty="0"/>
              <a:t>Physical Attack</a:t>
            </a:r>
          </a:p>
        </p:txBody>
      </p:sp>
      <p:sp>
        <p:nvSpPr>
          <p:cNvPr id="28" name="CasellaDiTesto 27">
            <a:extLst>
              <a:ext uri="{FF2B5EF4-FFF2-40B4-BE49-F238E27FC236}">
                <a16:creationId xmlns:a16="http://schemas.microsoft.com/office/drawing/2014/main" id="{E6292592-3C5A-3656-E211-3D6C4C0DB2F5}"/>
              </a:ext>
            </a:extLst>
          </p:cNvPr>
          <p:cNvSpPr txBox="1"/>
          <p:nvPr/>
        </p:nvSpPr>
        <p:spPr>
          <a:xfrm>
            <a:off x="4432687" y="3517283"/>
            <a:ext cx="2823055" cy="307777"/>
          </a:xfrm>
          <a:prstGeom prst="rect">
            <a:avLst/>
          </a:prstGeom>
          <a:noFill/>
        </p:spPr>
        <p:txBody>
          <a:bodyPr wrap="square" rtlCol="0">
            <a:spAutoFit/>
          </a:bodyPr>
          <a:lstStyle/>
          <a:p>
            <a:r>
              <a:rPr lang="en-GB" sz="1400"/>
              <a:t>Extermination</a:t>
            </a:r>
          </a:p>
        </p:txBody>
      </p:sp>
      <p:cxnSp>
        <p:nvCxnSpPr>
          <p:cNvPr id="29" name="Connettore 1 28">
            <a:extLst>
              <a:ext uri="{FF2B5EF4-FFF2-40B4-BE49-F238E27FC236}">
                <a16:creationId xmlns:a16="http://schemas.microsoft.com/office/drawing/2014/main" id="{E57ECC0E-ED4E-0F15-F77A-0F379CD842F4}"/>
              </a:ext>
            </a:extLst>
          </p:cNvPr>
          <p:cNvCxnSpPr>
            <a:cxnSpLocks/>
          </p:cNvCxnSpPr>
          <p:nvPr/>
        </p:nvCxnSpPr>
        <p:spPr>
          <a:xfrm flipV="1">
            <a:off x="3108960" y="5132386"/>
            <a:ext cx="4146782" cy="86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CasellaDiTesto 38">
            <a:extLst>
              <a:ext uri="{FF2B5EF4-FFF2-40B4-BE49-F238E27FC236}">
                <a16:creationId xmlns:a16="http://schemas.microsoft.com/office/drawing/2014/main" id="{FB853F98-08B6-EBFA-1EA8-C3DD4592AC98}"/>
              </a:ext>
            </a:extLst>
          </p:cNvPr>
          <p:cNvSpPr txBox="1"/>
          <p:nvPr/>
        </p:nvSpPr>
        <p:spPr>
          <a:xfrm>
            <a:off x="422832" y="1068295"/>
            <a:ext cx="10664268" cy="646331"/>
          </a:xfrm>
          <a:prstGeom prst="rect">
            <a:avLst/>
          </a:prstGeom>
          <a:noFill/>
        </p:spPr>
        <p:txBody>
          <a:bodyPr wrap="square">
            <a:spAutoFit/>
          </a:bodyPr>
          <a:lstStyle/>
          <a:p>
            <a:r>
              <a:rPr lang="en-GB" dirty="0"/>
              <a:t>The </a:t>
            </a:r>
            <a:r>
              <a:rPr lang="en-GB" b="1" dirty="0">
                <a:solidFill>
                  <a:schemeClr val="accent1"/>
                </a:solidFill>
              </a:rPr>
              <a:t>Allport Scale</a:t>
            </a:r>
            <a:r>
              <a:rPr lang="en-GB" dirty="0"/>
              <a:t>, a tool for measuring hate and prejudice in society, categorizes groups as dominant or minority. </a:t>
            </a:r>
          </a:p>
          <a:p>
            <a:r>
              <a:rPr lang="en-GB" dirty="0"/>
              <a:t>It identifies five levels of prejudice.</a:t>
            </a:r>
          </a:p>
        </p:txBody>
      </p:sp>
    </p:spTree>
    <p:extLst>
      <p:ext uri="{BB962C8B-B14F-4D97-AF65-F5344CB8AC3E}">
        <p14:creationId xmlns:p14="http://schemas.microsoft.com/office/powerpoint/2010/main" val="1359829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Segnaposto contenuto 20">
            <a:extLst>
              <a:ext uri="{FF2B5EF4-FFF2-40B4-BE49-F238E27FC236}">
                <a16:creationId xmlns:a16="http://schemas.microsoft.com/office/drawing/2014/main" id="{592E4AFD-E87F-DBD3-54BA-6549AD7460EE}"/>
              </a:ext>
            </a:extLst>
          </p:cNvPr>
          <p:cNvGraphicFramePr>
            <a:graphicFrameLocks noGrp="1"/>
          </p:cNvGraphicFramePr>
          <p:nvPr>
            <p:ph idx="1"/>
            <p:extLst>
              <p:ext uri="{D42A27DB-BD31-4B8C-83A1-F6EECF244321}">
                <p14:modId xmlns:p14="http://schemas.microsoft.com/office/powerpoint/2010/main" val="2567518779"/>
              </p:ext>
            </p:extLst>
          </p:nvPr>
        </p:nvGraphicFramePr>
        <p:xfrm>
          <a:off x="838200" y="1544525"/>
          <a:ext cx="10515600" cy="45720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483875601"/>
                    </a:ext>
                  </a:extLst>
                </a:gridCol>
              </a:tblGrid>
              <a:tr h="311762">
                <a:tc>
                  <a:txBody>
                    <a:bodyPr/>
                    <a:lstStyle/>
                    <a:p>
                      <a:endParaRPr lang="it-IT" sz="2400" dirty="0"/>
                    </a:p>
                  </a:txBody>
                  <a:tcPr/>
                </a:tc>
                <a:extLst>
                  <a:ext uri="{0D108BD9-81ED-4DB2-BD59-A6C34878D82A}">
                    <a16:rowId xmlns:a16="http://schemas.microsoft.com/office/drawing/2014/main" val="1286103296"/>
                  </a:ext>
                </a:extLst>
              </a:tr>
            </a:tbl>
          </a:graphicData>
        </a:graphic>
      </p:graphicFrame>
      <p:sp>
        <p:nvSpPr>
          <p:cNvPr id="25" name="CasellaDiTesto 24">
            <a:extLst>
              <a:ext uri="{FF2B5EF4-FFF2-40B4-BE49-F238E27FC236}">
                <a16:creationId xmlns:a16="http://schemas.microsoft.com/office/drawing/2014/main" id="{382AC4E0-4EE8-0D17-A62F-22AE000B4DAB}"/>
              </a:ext>
            </a:extLst>
          </p:cNvPr>
          <p:cNvSpPr txBox="1"/>
          <p:nvPr/>
        </p:nvSpPr>
        <p:spPr>
          <a:xfrm>
            <a:off x="838200" y="1598162"/>
            <a:ext cx="10515600" cy="461665"/>
          </a:xfrm>
          <a:prstGeom prst="rect">
            <a:avLst/>
          </a:prstGeom>
          <a:noFill/>
        </p:spPr>
        <p:txBody>
          <a:bodyPr wrap="square">
            <a:spAutoFit/>
          </a:bodyPr>
          <a:lstStyle/>
          <a:p>
            <a:pPr algn="ctr"/>
            <a:r>
              <a:rPr lang="it-IT" sz="2400" dirty="0">
                <a:solidFill>
                  <a:schemeClr val="bg1"/>
                </a:solidFill>
              </a:rPr>
              <a:t>SOCIO-ECONOMIC INEQUALITIES IN THE EU</a:t>
            </a:r>
          </a:p>
        </p:txBody>
      </p:sp>
      <p:graphicFrame>
        <p:nvGraphicFramePr>
          <p:cNvPr id="28" name="Tabella 27">
            <a:extLst>
              <a:ext uri="{FF2B5EF4-FFF2-40B4-BE49-F238E27FC236}">
                <a16:creationId xmlns:a16="http://schemas.microsoft.com/office/drawing/2014/main" id="{709E5A3F-F887-04B6-7358-E2EFF1E5C3E5}"/>
              </a:ext>
            </a:extLst>
          </p:cNvPr>
          <p:cNvGraphicFramePr>
            <a:graphicFrameLocks noGrp="1"/>
          </p:cNvGraphicFramePr>
          <p:nvPr>
            <p:extLst>
              <p:ext uri="{D42A27DB-BD31-4B8C-83A1-F6EECF244321}">
                <p14:modId xmlns:p14="http://schemas.microsoft.com/office/powerpoint/2010/main" val="495297546"/>
              </p:ext>
            </p:extLst>
          </p:nvPr>
        </p:nvGraphicFramePr>
        <p:xfrm>
          <a:off x="838200" y="2032497"/>
          <a:ext cx="10515600" cy="914400"/>
        </p:xfrm>
        <a:graphic>
          <a:graphicData uri="http://schemas.openxmlformats.org/drawingml/2006/table">
            <a:tbl>
              <a:tblPr firstRow="1" bandRow="1">
                <a:tableStyleId>{5C22544A-7EE6-4342-B048-85BDC9FD1C3A}</a:tableStyleId>
              </a:tblPr>
              <a:tblGrid>
                <a:gridCol w="2761034">
                  <a:extLst>
                    <a:ext uri="{9D8B030D-6E8A-4147-A177-3AD203B41FA5}">
                      <a16:colId xmlns:a16="http://schemas.microsoft.com/office/drawing/2014/main" val="190477218"/>
                    </a:ext>
                  </a:extLst>
                </a:gridCol>
                <a:gridCol w="7754566">
                  <a:extLst>
                    <a:ext uri="{9D8B030D-6E8A-4147-A177-3AD203B41FA5}">
                      <a16:colId xmlns:a16="http://schemas.microsoft.com/office/drawing/2014/main" val="2263469291"/>
                    </a:ext>
                  </a:extLst>
                </a:gridCol>
              </a:tblGrid>
              <a:tr h="370840">
                <a:tc>
                  <a:txBody>
                    <a:bodyPr/>
                    <a:lstStyle/>
                    <a:p>
                      <a:endParaRPr lang="en-GB" noProof="0" dirty="0"/>
                    </a:p>
                    <a:p>
                      <a:r>
                        <a:rPr lang="en-GB" noProof="0" dirty="0"/>
                        <a:t>BRIEF CONTEXT:</a:t>
                      </a:r>
                    </a:p>
                  </a:txBody>
                  <a:tcPr/>
                </a:tc>
                <a:tc>
                  <a:txBody>
                    <a:bodyPr/>
                    <a:lstStyle/>
                    <a:p>
                      <a:r>
                        <a:rPr lang="en-GB" b="0" noProof="0" dirty="0"/>
                        <a:t>"Anna, a highly qualified professional from a rural area in an economically disadvantaged EU region, moves to a major city seeking better job opportunities."</a:t>
                      </a:r>
                    </a:p>
                  </a:txBody>
                  <a:tcPr/>
                </a:tc>
                <a:extLst>
                  <a:ext uri="{0D108BD9-81ED-4DB2-BD59-A6C34878D82A}">
                    <a16:rowId xmlns:a16="http://schemas.microsoft.com/office/drawing/2014/main" val="3995421101"/>
                  </a:ext>
                </a:extLst>
              </a:tr>
            </a:tbl>
          </a:graphicData>
        </a:graphic>
      </p:graphicFrame>
      <p:graphicFrame>
        <p:nvGraphicFramePr>
          <p:cNvPr id="30" name="Tabella 29">
            <a:extLst>
              <a:ext uri="{FF2B5EF4-FFF2-40B4-BE49-F238E27FC236}">
                <a16:creationId xmlns:a16="http://schemas.microsoft.com/office/drawing/2014/main" id="{929E487B-D02C-F0AA-73C5-409718178C31}"/>
              </a:ext>
            </a:extLst>
          </p:cNvPr>
          <p:cNvGraphicFramePr>
            <a:graphicFrameLocks noGrp="1"/>
          </p:cNvGraphicFramePr>
          <p:nvPr>
            <p:extLst>
              <p:ext uri="{D42A27DB-BD31-4B8C-83A1-F6EECF244321}">
                <p14:modId xmlns:p14="http://schemas.microsoft.com/office/powerpoint/2010/main" val="1229286842"/>
              </p:ext>
            </p:extLst>
          </p:nvPr>
        </p:nvGraphicFramePr>
        <p:xfrm>
          <a:off x="838200" y="2946897"/>
          <a:ext cx="10515600" cy="1188720"/>
        </p:xfrm>
        <a:graphic>
          <a:graphicData uri="http://schemas.openxmlformats.org/drawingml/2006/table">
            <a:tbl>
              <a:tblPr firstRow="1" bandRow="1">
                <a:tableStyleId>{5C22544A-7EE6-4342-B048-85BDC9FD1C3A}</a:tableStyleId>
              </a:tblPr>
              <a:tblGrid>
                <a:gridCol w="2761034">
                  <a:extLst>
                    <a:ext uri="{9D8B030D-6E8A-4147-A177-3AD203B41FA5}">
                      <a16:colId xmlns:a16="http://schemas.microsoft.com/office/drawing/2014/main" val="2795580103"/>
                    </a:ext>
                  </a:extLst>
                </a:gridCol>
                <a:gridCol w="7754566">
                  <a:extLst>
                    <a:ext uri="{9D8B030D-6E8A-4147-A177-3AD203B41FA5}">
                      <a16:colId xmlns:a16="http://schemas.microsoft.com/office/drawing/2014/main" val="3220528318"/>
                    </a:ext>
                  </a:extLst>
                </a:gridCol>
              </a:tblGrid>
              <a:tr h="370840">
                <a:tc>
                  <a:txBody>
                    <a:bodyPr/>
                    <a:lstStyle/>
                    <a:p>
                      <a:endParaRPr lang="en-GB" noProof="0" dirty="0"/>
                    </a:p>
                    <a:p>
                      <a:r>
                        <a:rPr lang="en-GB" noProof="0" dirty="0"/>
                        <a:t>SITUATION:</a:t>
                      </a:r>
                    </a:p>
                  </a:txBody>
                  <a:tcPr/>
                </a:tc>
                <a:tc>
                  <a:txBody>
                    <a:bodyPr/>
                    <a:lstStyle/>
                    <a:p>
                      <a:r>
                        <a:rPr lang="en-GB" b="0" noProof="0" dirty="0"/>
                        <a:t>Despite her impressive qualifications, Anna faces biases during job interviews in the city.</a:t>
                      </a:r>
                    </a:p>
                    <a:p>
                      <a:r>
                        <a:rPr lang="en-GB" noProof="0" dirty="0"/>
                        <a:t>KEY QUOTE: </a:t>
                      </a:r>
                      <a:r>
                        <a:rPr lang="en-GB" b="0" noProof="0" dirty="0"/>
                        <a:t>"How does your rural background affect your ability to work in a fast-paced urban environment?"</a:t>
                      </a:r>
                    </a:p>
                  </a:txBody>
                  <a:tcPr/>
                </a:tc>
                <a:extLst>
                  <a:ext uri="{0D108BD9-81ED-4DB2-BD59-A6C34878D82A}">
                    <a16:rowId xmlns:a16="http://schemas.microsoft.com/office/drawing/2014/main" val="2571305864"/>
                  </a:ext>
                </a:extLst>
              </a:tr>
            </a:tbl>
          </a:graphicData>
        </a:graphic>
      </p:graphicFrame>
      <p:graphicFrame>
        <p:nvGraphicFramePr>
          <p:cNvPr id="31" name="Tabella 30">
            <a:extLst>
              <a:ext uri="{FF2B5EF4-FFF2-40B4-BE49-F238E27FC236}">
                <a16:creationId xmlns:a16="http://schemas.microsoft.com/office/drawing/2014/main" id="{E1DC3C01-E42F-4A03-D4E3-4E96EEB483C1}"/>
              </a:ext>
            </a:extLst>
          </p:cNvPr>
          <p:cNvGraphicFramePr>
            <a:graphicFrameLocks noGrp="1"/>
          </p:cNvGraphicFramePr>
          <p:nvPr>
            <p:extLst>
              <p:ext uri="{D42A27DB-BD31-4B8C-83A1-F6EECF244321}">
                <p14:modId xmlns:p14="http://schemas.microsoft.com/office/powerpoint/2010/main" val="1375142818"/>
              </p:ext>
            </p:extLst>
          </p:nvPr>
        </p:nvGraphicFramePr>
        <p:xfrm>
          <a:off x="838200" y="4135617"/>
          <a:ext cx="10515600" cy="1463040"/>
        </p:xfrm>
        <a:graphic>
          <a:graphicData uri="http://schemas.openxmlformats.org/drawingml/2006/table">
            <a:tbl>
              <a:tblPr firstRow="1" bandRow="1">
                <a:tableStyleId>{5C22544A-7EE6-4342-B048-85BDC9FD1C3A}</a:tableStyleId>
              </a:tblPr>
              <a:tblGrid>
                <a:gridCol w="2761034">
                  <a:extLst>
                    <a:ext uri="{9D8B030D-6E8A-4147-A177-3AD203B41FA5}">
                      <a16:colId xmlns:a16="http://schemas.microsoft.com/office/drawing/2014/main" val="876772087"/>
                    </a:ext>
                  </a:extLst>
                </a:gridCol>
                <a:gridCol w="7754566">
                  <a:extLst>
                    <a:ext uri="{9D8B030D-6E8A-4147-A177-3AD203B41FA5}">
                      <a16:colId xmlns:a16="http://schemas.microsoft.com/office/drawing/2014/main" val="668528466"/>
                    </a:ext>
                  </a:extLst>
                </a:gridCol>
              </a:tblGrid>
              <a:tr h="259701">
                <a:tc>
                  <a:txBody>
                    <a:bodyPr/>
                    <a:lstStyle/>
                    <a:p>
                      <a:endParaRPr lang="en-GB" noProof="0" dirty="0"/>
                    </a:p>
                    <a:p>
                      <a:endParaRPr lang="en-GB" noProof="0" dirty="0"/>
                    </a:p>
                    <a:p>
                      <a:r>
                        <a:rPr lang="en-GB" noProof="0" dirty="0"/>
                        <a:t>IMPACT:</a:t>
                      </a:r>
                    </a:p>
                  </a:txBody>
                  <a:tcPr/>
                </a:tc>
                <a:tc>
                  <a:txBody>
                    <a:bodyPr/>
                    <a:lstStyle/>
                    <a:p>
                      <a:pPr marL="285750" indent="-285750">
                        <a:buFont typeface="Arial" panose="020B0604020202020204" pitchFamily="34" charset="0"/>
                        <a:buChar char="•"/>
                      </a:pPr>
                      <a:r>
                        <a:rPr lang="en-GB" noProof="0" dirty="0"/>
                        <a:t>Stereotypes: </a:t>
                      </a:r>
                      <a:r>
                        <a:rPr lang="en-GB" b="0" noProof="0" dirty="0"/>
                        <a:t>"Rural areas seen as less advanced and less capable.»</a:t>
                      </a:r>
                    </a:p>
                    <a:p>
                      <a:pPr marL="285750" indent="-285750">
                        <a:buFont typeface="Arial" panose="020B0604020202020204" pitchFamily="34" charset="0"/>
                        <a:buChar char="•"/>
                      </a:pPr>
                      <a:r>
                        <a:rPr lang="en-GB" noProof="0" dirty="0"/>
                        <a:t>Prejudices: </a:t>
                      </a:r>
                      <a:r>
                        <a:rPr lang="en-GB" b="0" noProof="0" dirty="0"/>
                        <a:t>"Bias against education and professionalism from economically disadvantaged regions."</a:t>
                      </a:r>
                    </a:p>
                    <a:p>
                      <a:pPr marL="285750" indent="-285750">
                        <a:buFont typeface="Arial" panose="020B0604020202020204" pitchFamily="34" charset="0"/>
                        <a:buChar char="•"/>
                      </a:pPr>
                      <a:r>
                        <a:rPr lang="en-GB" noProof="0" dirty="0"/>
                        <a:t>Outcome: </a:t>
                      </a:r>
                      <a:r>
                        <a:rPr lang="en-GB" b="0" noProof="0" dirty="0"/>
                        <a:t>"Anna's qualifications overshadowed by geographic and socio-economic biases."</a:t>
                      </a:r>
                    </a:p>
                  </a:txBody>
                  <a:tcPr/>
                </a:tc>
                <a:extLst>
                  <a:ext uri="{0D108BD9-81ED-4DB2-BD59-A6C34878D82A}">
                    <a16:rowId xmlns:a16="http://schemas.microsoft.com/office/drawing/2014/main" val="3522205728"/>
                  </a:ext>
                </a:extLst>
              </a:tr>
            </a:tbl>
          </a:graphicData>
        </a:graphic>
      </p:graphicFrame>
      <p:sp>
        <p:nvSpPr>
          <p:cNvPr id="5" name="Título 1">
            <a:extLst>
              <a:ext uri="{FF2B5EF4-FFF2-40B4-BE49-F238E27FC236}">
                <a16:creationId xmlns:a16="http://schemas.microsoft.com/office/drawing/2014/main" id="{6C6F46EA-4DF9-8A67-3CA1-6323C927295D}"/>
              </a:ext>
            </a:extLst>
          </p:cNvPr>
          <p:cNvSpPr txBox="1">
            <a:spLocks/>
          </p:cNvSpPr>
          <p:nvPr/>
        </p:nvSpPr>
        <p:spPr>
          <a:xfrm>
            <a:off x="914681" y="291831"/>
            <a:ext cx="6947256" cy="635096"/>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dirty="0"/>
              <a:t> 1. UNDERSTANDING STEREOTYPES AND PREJUDICES</a:t>
            </a:r>
            <a:br>
              <a:rPr lang="en-GB" sz="2700" dirty="0"/>
            </a:br>
            <a:r>
              <a:rPr lang="en-GB" sz="1600" dirty="0"/>
              <a:t> Section 3: Case Study</a:t>
            </a:r>
            <a:endParaRPr lang="en-GB" sz="1600" b="1" dirty="0"/>
          </a:p>
          <a:p>
            <a:endParaRPr lang="en-GB" sz="1600" dirty="0"/>
          </a:p>
        </p:txBody>
      </p:sp>
    </p:spTree>
    <p:extLst>
      <p:ext uri="{BB962C8B-B14F-4D97-AF65-F5344CB8AC3E}">
        <p14:creationId xmlns:p14="http://schemas.microsoft.com/office/powerpoint/2010/main" val="3952392778"/>
      </p:ext>
    </p:extLst>
  </p:cSld>
  <p:clrMapOvr>
    <a:masterClrMapping/>
  </p:clrMapOvr>
</p:sld>
</file>

<file path=ppt/theme/theme1.xml><?xml version="1.0" encoding="utf-8"?>
<a:theme xmlns:a="http://schemas.openxmlformats.org/drawingml/2006/main" name="Tema de Office">
  <a:themeElements>
    <a:clrScheme name="ALL-IN">
      <a:dk1>
        <a:sysClr val="windowText" lastClr="000000"/>
      </a:dk1>
      <a:lt1>
        <a:sysClr val="window" lastClr="FFFFFF"/>
      </a:lt1>
      <a:dk2>
        <a:srgbClr val="000000"/>
      </a:dk2>
      <a:lt2>
        <a:srgbClr val="FFFFFF"/>
      </a:lt2>
      <a:accent1>
        <a:srgbClr val="E6332A"/>
      </a:accent1>
      <a:accent2>
        <a:srgbClr val="95C11F"/>
      </a:accent2>
      <a:accent3>
        <a:srgbClr val="36A9E1"/>
      </a:accent3>
      <a:accent4>
        <a:srgbClr val="FFED00"/>
      </a:accent4>
      <a:accent5>
        <a:srgbClr val="FFC000"/>
      </a:accent5>
      <a:accent6>
        <a:srgbClr val="7030A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4EE6340-7A51-7C46-80E0-1362B381F970}">
  <we:reference id="wa104380602" version="3.4.0.0" store="it-IT" storeType="OMEX"/>
  <we:alternateReferences>
    <we:reference id="WA104380602" version="3.4.0.0"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5708</TotalTime>
  <Words>3256</Words>
  <Application>Microsoft Office PowerPoint</Application>
  <PresentationFormat>Widescreen</PresentationFormat>
  <Paragraphs>282</Paragraphs>
  <Slides>34</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34</vt:i4>
      </vt:variant>
    </vt:vector>
  </HeadingPairs>
  <TitlesOfParts>
    <vt:vector size="39" baseType="lpstr">
      <vt:lpstr>Arial</vt:lpstr>
      <vt:lpstr>Calibri</vt:lpstr>
      <vt:lpstr>Calibri Light</vt:lpstr>
      <vt:lpstr>-webkit-standard</vt:lpstr>
      <vt:lpstr>Tema de Office</vt:lpstr>
      <vt:lpstr>Presentazione standard di PowerPoint</vt:lpstr>
      <vt:lpstr>Index</vt:lpstr>
      <vt:lpstr>Learning outcomes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Summing up</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IWS</dc:creator>
  <cp:lastModifiedBy>User</cp:lastModifiedBy>
  <cp:revision>77</cp:revision>
  <dcterms:created xsi:type="dcterms:W3CDTF">2024-02-15T10:13:29Z</dcterms:created>
  <dcterms:modified xsi:type="dcterms:W3CDTF">2025-01-23T13:31:23Z</dcterms:modified>
</cp:coreProperties>
</file>