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V33w3Ivw2vpmVxqVliKuq3BL6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53" y="8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0"/>
        <p:cNvGrpSpPr/>
        <p:nvPr/>
      </p:nvGrpSpPr>
      <p:grpSpPr>
        <a:xfrm>
          <a:off x="0" y="0"/>
          <a:ext cx="0" cy="0"/>
          <a:chOff x="0" y="0"/>
          <a:chExt cx="0" cy="0"/>
        </a:xfrm>
      </p:grpSpPr>
      <p:sp>
        <p:nvSpPr>
          <p:cNvPr id="11" name="Google Shape;11;p33"/>
          <p:cNvSpPr txBox="1">
            <a:spLocks noGrp="1"/>
          </p:cNvSpPr>
          <p:nvPr>
            <p:ph type="subTitle" idx="1"/>
          </p:nvPr>
        </p:nvSpPr>
        <p:spPr>
          <a:xfrm>
            <a:off x="1524000" y="3429000"/>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2" name="Google Shape;12;p33" descr="Forma&#10;&#10;Descripción generada automáticamente con confianza baja"/>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649274" y="1232735"/>
            <a:ext cx="4893452" cy="1223363"/>
          </a:xfrm>
          <a:prstGeom prst="rect">
            <a:avLst/>
          </a:prstGeom>
          <a:noFill/>
          <a:ln>
            <a:noFill/>
          </a:ln>
        </p:spPr>
      </p:pic>
      <p:pic>
        <p:nvPicPr>
          <p:cNvPr id="13" name="Google Shape;13;p33" descr="Text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6057664"/>
            <a:ext cx="2043649" cy="455963"/>
          </a:xfrm>
          <a:prstGeom prst="rect">
            <a:avLst/>
          </a:prstGeom>
          <a:noFill/>
          <a:ln>
            <a:noFill/>
          </a:ln>
        </p:spPr>
      </p:pic>
      <p:sp>
        <p:nvSpPr>
          <p:cNvPr id="14" name="Google Shape;14;p33"/>
          <p:cNvSpPr/>
          <p:nvPr/>
        </p:nvSpPr>
        <p:spPr>
          <a:xfrm>
            <a:off x="0" y="0"/>
            <a:ext cx="309483" cy="685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 name="Google Shape;15;p33"/>
          <p:cNvGrpSpPr/>
          <p:nvPr/>
        </p:nvGrpSpPr>
        <p:grpSpPr>
          <a:xfrm rot="10800000">
            <a:off x="9575441" y="5676129"/>
            <a:ext cx="1708402" cy="109529"/>
            <a:chOff x="904702" y="1533987"/>
            <a:chExt cx="1708402" cy="109529"/>
          </a:xfrm>
        </p:grpSpPr>
        <p:sp>
          <p:nvSpPr>
            <p:cNvPr id="16" name="Google Shape;16;p33"/>
            <p:cNvSpPr/>
            <p:nvPr/>
          </p:nvSpPr>
          <p:spPr>
            <a:xfrm>
              <a:off x="904702" y="1533987"/>
              <a:ext cx="720000" cy="10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33"/>
            <p:cNvSpPr/>
            <p:nvPr/>
          </p:nvSpPr>
          <p:spPr>
            <a:xfrm>
              <a:off x="1810537" y="1535516"/>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33"/>
            <p:cNvSpPr/>
            <p:nvPr/>
          </p:nvSpPr>
          <p:spPr>
            <a:xfrm>
              <a:off x="2042060" y="1533987"/>
              <a:ext cx="108000" cy="108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33"/>
            <p:cNvSpPr/>
            <p:nvPr/>
          </p:nvSpPr>
          <p:spPr>
            <a:xfrm>
              <a:off x="2273582" y="1533987"/>
              <a:ext cx="108000" cy="108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33"/>
            <p:cNvSpPr/>
            <p:nvPr/>
          </p:nvSpPr>
          <p:spPr>
            <a:xfrm>
              <a:off x="2505104" y="1533987"/>
              <a:ext cx="108000" cy="108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33"/>
            <p:cNvSpPr/>
            <p:nvPr/>
          </p:nvSpPr>
          <p:spPr>
            <a:xfrm>
              <a:off x="1579015" y="1533987"/>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2" name="Google Shape;22;p33"/>
          <p:cNvSpPr txBox="1"/>
          <p:nvPr/>
        </p:nvSpPr>
        <p:spPr>
          <a:xfrm>
            <a:off x="3092335" y="6051962"/>
            <a:ext cx="826146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Institute of Youth (INJUVE). Neither the European Union nor INJUVE can be held responsible for them.</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object" type="obj">
  <p:cSld name="OBJECT">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34"/>
          <p:cNvSpPr txBox="1">
            <a:spLocks noGrp="1"/>
          </p:cNvSpPr>
          <p:nvPr>
            <p:ph type="body" idx="1"/>
          </p:nvPr>
        </p:nvSpPr>
        <p:spPr>
          <a:xfrm>
            <a:off x="838200" y="1633140"/>
            <a:ext cx="10515600" cy="39379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 name="Google Shape;26;p34" descr="Imagen que contiene Texto&#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57328" y="611895"/>
            <a:ext cx="1935480" cy="483870"/>
          </a:xfrm>
          <a:prstGeom prst="rect">
            <a:avLst/>
          </a:prstGeom>
          <a:noFill/>
          <a:ln>
            <a:noFill/>
          </a:ln>
        </p:spPr>
      </p:pic>
      <p:pic>
        <p:nvPicPr>
          <p:cNvPr id="27" name="Google Shape;27;p34" descr="Text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6057664"/>
            <a:ext cx="2043649" cy="455963"/>
          </a:xfrm>
          <a:prstGeom prst="rect">
            <a:avLst/>
          </a:prstGeom>
          <a:noFill/>
          <a:ln>
            <a:noFill/>
          </a:ln>
        </p:spPr>
      </p:pic>
      <p:sp>
        <p:nvSpPr>
          <p:cNvPr id="28" name="Google Shape;28;p34"/>
          <p:cNvSpPr/>
          <p:nvPr/>
        </p:nvSpPr>
        <p:spPr>
          <a:xfrm>
            <a:off x="0" y="0"/>
            <a:ext cx="309483" cy="685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 name="Google Shape;29;p34"/>
          <p:cNvGrpSpPr/>
          <p:nvPr/>
        </p:nvGrpSpPr>
        <p:grpSpPr>
          <a:xfrm rot="10800000">
            <a:off x="9575441" y="5676129"/>
            <a:ext cx="1708402" cy="109529"/>
            <a:chOff x="904702" y="1533987"/>
            <a:chExt cx="1708402" cy="109529"/>
          </a:xfrm>
        </p:grpSpPr>
        <p:sp>
          <p:nvSpPr>
            <p:cNvPr id="30" name="Google Shape;30;p34"/>
            <p:cNvSpPr/>
            <p:nvPr/>
          </p:nvSpPr>
          <p:spPr>
            <a:xfrm>
              <a:off x="904702" y="1533987"/>
              <a:ext cx="720000" cy="10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34"/>
            <p:cNvSpPr/>
            <p:nvPr/>
          </p:nvSpPr>
          <p:spPr>
            <a:xfrm>
              <a:off x="1810537" y="1535516"/>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34"/>
            <p:cNvSpPr/>
            <p:nvPr/>
          </p:nvSpPr>
          <p:spPr>
            <a:xfrm>
              <a:off x="2042060" y="1533987"/>
              <a:ext cx="108000" cy="108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34"/>
            <p:cNvSpPr/>
            <p:nvPr/>
          </p:nvSpPr>
          <p:spPr>
            <a:xfrm>
              <a:off x="2273582" y="1533987"/>
              <a:ext cx="108000" cy="108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34"/>
            <p:cNvSpPr/>
            <p:nvPr/>
          </p:nvSpPr>
          <p:spPr>
            <a:xfrm>
              <a:off x="2505104" y="1533987"/>
              <a:ext cx="108000" cy="108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34"/>
            <p:cNvSpPr/>
            <p:nvPr/>
          </p:nvSpPr>
          <p:spPr>
            <a:xfrm>
              <a:off x="1579015" y="1533987"/>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 name="Google Shape;36;p34"/>
          <p:cNvSpPr txBox="1"/>
          <p:nvPr/>
        </p:nvSpPr>
        <p:spPr>
          <a:xfrm>
            <a:off x="3092335" y="6051962"/>
            <a:ext cx="826146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Institute of Youth (INJUVE). Neither the European Union nor INJUVE can be held responsible for them.</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objects">
  <p:cSld name="Title and 2 objects">
    <p:spTree>
      <p:nvGrpSpPr>
        <p:cNvPr id="1" name="Shape 37"/>
        <p:cNvGrpSpPr/>
        <p:nvPr/>
      </p:nvGrpSpPr>
      <p:grpSpPr>
        <a:xfrm>
          <a:off x="0" y="0"/>
          <a:ext cx="0" cy="0"/>
          <a:chOff x="0" y="0"/>
          <a:chExt cx="0" cy="0"/>
        </a:xfrm>
      </p:grpSpPr>
      <p:sp>
        <p:nvSpPr>
          <p:cNvPr id="38" name="Google Shape;38;p35"/>
          <p:cNvSpPr txBox="1">
            <a:spLocks noGrp="1"/>
          </p:cNvSpPr>
          <p:nvPr>
            <p:ph type="body" idx="1"/>
          </p:nvPr>
        </p:nvSpPr>
        <p:spPr>
          <a:xfrm>
            <a:off x="838200" y="1633140"/>
            <a:ext cx="5181600" cy="394639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35"/>
          <p:cNvSpPr txBox="1">
            <a:spLocks noGrp="1"/>
          </p:cNvSpPr>
          <p:nvPr>
            <p:ph type="body" idx="2"/>
          </p:nvPr>
        </p:nvSpPr>
        <p:spPr>
          <a:xfrm>
            <a:off x="6172200" y="1633139"/>
            <a:ext cx="5181600" cy="394639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35"/>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1" name="Google Shape;41;p35" descr="Imagen que contiene Texto&#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57328" y="611895"/>
            <a:ext cx="1935480" cy="483870"/>
          </a:xfrm>
          <a:prstGeom prst="rect">
            <a:avLst/>
          </a:prstGeom>
          <a:noFill/>
          <a:ln>
            <a:noFill/>
          </a:ln>
        </p:spPr>
      </p:pic>
      <p:pic>
        <p:nvPicPr>
          <p:cNvPr id="42" name="Google Shape;42;p35" descr="Text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6057664"/>
            <a:ext cx="2043649" cy="455963"/>
          </a:xfrm>
          <a:prstGeom prst="rect">
            <a:avLst/>
          </a:prstGeom>
          <a:noFill/>
          <a:ln>
            <a:noFill/>
          </a:ln>
        </p:spPr>
      </p:pic>
      <p:grpSp>
        <p:nvGrpSpPr>
          <p:cNvPr id="43" name="Google Shape;43;p35"/>
          <p:cNvGrpSpPr/>
          <p:nvPr/>
        </p:nvGrpSpPr>
        <p:grpSpPr>
          <a:xfrm rot="10800000">
            <a:off x="9575441" y="5676129"/>
            <a:ext cx="1708402" cy="109529"/>
            <a:chOff x="904702" y="1533987"/>
            <a:chExt cx="1708402" cy="109529"/>
          </a:xfrm>
        </p:grpSpPr>
        <p:sp>
          <p:nvSpPr>
            <p:cNvPr id="44" name="Google Shape;44;p35"/>
            <p:cNvSpPr/>
            <p:nvPr/>
          </p:nvSpPr>
          <p:spPr>
            <a:xfrm>
              <a:off x="904702" y="1533987"/>
              <a:ext cx="720000" cy="10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35"/>
            <p:cNvSpPr/>
            <p:nvPr/>
          </p:nvSpPr>
          <p:spPr>
            <a:xfrm>
              <a:off x="1810537" y="1535516"/>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35"/>
            <p:cNvSpPr/>
            <p:nvPr/>
          </p:nvSpPr>
          <p:spPr>
            <a:xfrm>
              <a:off x="2042060" y="1533987"/>
              <a:ext cx="108000" cy="108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35"/>
            <p:cNvSpPr/>
            <p:nvPr/>
          </p:nvSpPr>
          <p:spPr>
            <a:xfrm>
              <a:off x="2273582" y="1533987"/>
              <a:ext cx="108000" cy="108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35"/>
            <p:cNvSpPr/>
            <p:nvPr/>
          </p:nvSpPr>
          <p:spPr>
            <a:xfrm>
              <a:off x="2505104" y="1533987"/>
              <a:ext cx="108000" cy="108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35"/>
            <p:cNvSpPr/>
            <p:nvPr/>
          </p:nvSpPr>
          <p:spPr>
            <a:xfrm>
              <a:off x="1579015" y="1533987"/>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0" name="Google Shape;50;p35"/>
          <p:cNvSpPr/>
          <p:nvPr/>
        </p:nvSpPr>
        <p:spPr>
          <a:xfrm>
            <a:off x="0" y="0"/>
            <a:ext cx="309483" cy="685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35"/>
          <p:cNvSpPr txBox="1"/>
          <p:nvPr/>
        </p:nvSpPr>
        <p:spPr>
          <a:xfrm>
            <a:off x="3092335" y="6051962"/>
            <a:ext cx="826146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Institute of Youth (INJUVE). Neither the European Union nor INJUVE can be held responsible for them.</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objects with subtitles">
  <p:cSld name="Title and 2 objects with subtitles">
    <p:spTree>
      <p:nvGrpSpPr>
        <p:cNvPr id="1" name="Shape 52"/>
        <p:cNvGrpSpPr/>
        <p:nvPr/>
      </p:nvGrpSpPr>
      <p:grpSpPr>
        <a:xfrm>
          <a:off x="0" y="0"/>
          <a:ext cx="0" cy="0"/>
          <a:chOff x="0" y="0"/>
          <a:chExt cx="0" cy="0"/>
        </a:xfrm>
      </p:grpSpPr>
      <p:sp>
        <p:nvSpPr>
          <p:cNvPr id="53" name="Google Shape;53;p36"/>
          <p:cNvSpPr txBox="1">
            <a:spLocks noGrp="1"/>
          </p:cNvSpPr>
          <p:nvPr>
            <p:ph type="body" idx="1"/>
          </p:nvPr>
        </p:nvSpPr>
        <p:spPr>
          <a:xfrm>
            <a:off x="839788" y="1633141"/>
            <a:ext cx="5157787" cy="75446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E6342A"/>
              </a:buClr>
              <a:buSzPts val="2000"/>
              <a:buFont typeface="Arial"/>
              <a:buNone/>
              <a:defRPr sz="2000" b="1" i="0" u="none" strike="noStrike" cap="none">
                <a:solidFill>
                  <a:srgbClr val="E6342A"/>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Google Shape;54;p36"/>
          <p:cNvSpPr txBox="1">
            <a:spLocks noGrp="1"/>
          </p:cNvSpPr>
          <p:nvPr>
            <p:ph type="body" idx="2"/>
          </p:nvPr>
        </p:nvSpPr>
        <p:spPr>
          <a:xfrm>
            <a:off x="839788" y="2505075"/>
            <a:ext cx="5157787" cy="30630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6"/>
          <p:cNvSpPr txBox="1">
            <a:spLocks noGrp="1"/>
          </p:cNvSpPr>
          <p:nvPr>
            <p:ph type="body" idx="3"/>
          </p:nvPr>
        </p:nvSpPr>
        <p:spPr>
          <a:xfrm>
            <a:off x="6172200" y="1633141"/>
            <a:ext cx="5183188" cy="75446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E6342A"/>
              </a:buClr>
              <a:buSzPts val="2000"/>
              <a:buFont typeface="Arial"/>
              <a:buNone/>
              <a:defRPr sz="2000" b="1" i="0" u="none" strike="noStrike" cap="none">
                <a:solidFill>
                  <a:srgbClr val="E6342A"/>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body" idx="4"/>
          </p:nvPr>
        </p:nvSpPr>
        <p:spPr>
          <a:xfrm>
            <a:off x="6172200" y="2505075"/>
            <a:ext cx="5183188" cy="30490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p:nvPr/>
        </p:nvSpPr>
        <p:spPr>
          <a:xfrm>
            <a:off x="0" y="0"/>
            <a:ext cx="309483" cy="685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36"/>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 name="Google Shape;59;p36" descr="Imagen que contiene Texto&#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57328" y="611895"/>
            <a:ext cx="1935480" cy="483870"/>
          </a:xfrm>
          <a:prstGeom prst="rect">
            <a:avLst/>
          </a:prstGeom>
          <a:noFill/>
          <a:ln>
            <a:noFill/>
          </a:ln>
        </p:spPr>
      </p:pic>
      <p:pic>
        <p:nvPicPr>
          <p:cNvPr id="60" name="Google Shape;60;p36" descr="Text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6057664"/>
            <a:ext cx="2043649" cy="455963"/>
          </a:xfrm>
          <a:prstGeom prst="rect">
            <a:avLst/>
          </a:prstGeom>
          <a:noFill/>
          <a:ln>
            <a:noFill/>
          </a:ln>
        </p:spPr>
      </p:pic>
      <p:grpSp>
        <p:nvGrpSpPr>
          <p:cNvPr id="61" name="Google Shape;61;p36"/>
          <p:cNvGrpSpPr/>
          <p:nvPr/>
        </p:nvGrpSpPr>
        <p:grpSpPr>
          <a:xfrm rot="10800000">
            <a:off x="9575441" y="5676129"/>
            <a:ext cx="1708402" cy="109529"/>
            <a:chOff x="904702" y="1533987"/>
            <a:chExt cx="1708402" cy="109529"/>
          </a:xfrm>
        </p:grpSpPr>
        <p:sp>
          <p:nvSpPr>
            <p:cNvPr id="62" name="Google Shape;62;p36"/>
            <p:cNvSpPr/>
            <p:nvPr/>
          </p:nvSpPr>
          <p:spPr>
            <a:xfrm>
              <a:off x="904702" y="1533987"/>
              <a:ext cx="720000" cy="10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36"/>
            <p:cNvSpPr/>
            <p:nvPr/>
          </p:nvSpPr>
          <p:spPr>
            <a:xfrm>
              <a:off x="1810537" y="1535516"/>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36"/>
            <p:cNvSpPr/>
            <p:nvPr/>
          </p:nvSpPr>
          <p:spPr>
            <a:xfrm>
              <a:off x="2042060" y="1533987"/>
              <a:ext cx="108000" cy="108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36"/>
            <p:cNvSpPr/>
            <p:nvPr/>
          </p:nvSpPr>
          <p:spPr>
            <a:xfrm>
              <a:off x="2273582" y="1533987"/>
              <a:ext cx="108000" cy="108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6"/>
            <p:cNvSpPr/>
            <p:nvPr/>
          </p:nvSpPr>
          <p:spPr>
            <a:xfrm>
              <a:off x="2505104" y="1533987"/>
              <a:ext cx="108000" cy="108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36"/>
            <p:cNvSpPr/>
            <p:nvPr/>
          </p:nvSpPr>
          <p:spPr>
            <a:xfrm>
              <a:off x="1579015" y="1533987"/>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8" name="Google Shape;68;p36"/>
          <p:cNvSpPr txBox="1"/>
          <p:nvPr/>
        </p:nvSpPr>
        <p:spPr>
          <a:xfrm>
            <a:off x="3092335" y="6051962"/>
            <a:ext cx="826146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Institute of Youth (INJUVE). Neither the European Union nor INJUVE can be held responsible for them.</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teral layout" type="objTx">
  <p:cSld name="OBJECT_WITH_CAPTION_TEXT">
    <p:spTree>
      <p:nvGrpSpPr>
        <p:cNvPr id="1" name="Shape 69"/>
        <p:cNvGrpSpPr/>
        <p:nvPr/>
      </p:nvGrpSpPr>
      <p:grpSpPr>
        <a:xfrm>
          <a:off x="0" y="0"/>
          <a:ext cx="0" cy="0"/>
          <a:chOff x="0" y="0"/>
          <a:chExt cx="0" cy="0"/>
        </a:xfrm>
      </p:grpSpPr>
      <p:sp>
        <p:nvSpPr>
          <p:cNvPr id="70" name="Google Shape;70;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37"/>
          <p:cNvSpPr txBox="1">
            <a:spLocks noGrp="1"/>
          </p:cNvSpPr>
          <p:nvPr>
            <p:ph type="body" idx="1"/>
          </p:nvPr>
        </p:nvSpPr>
        <p:spPr>
          <a:xfrm>
            <a:off x="5183188" y="1278738"/>
            <a:ext cx="6172200" cy="42923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37"/>
          <p:cNvSpPr txBox="1">
            <a:spLocks noGrp="1"/>
          </p:cNvSpPr>
          <p:nvPr>
            <p:ph type="body" idx="2"/>
          </p:nvPr>
        </p:nvSpPr>
        <p:spPr>
          <a:xfrm>
            <a:off x="839788" y="2057400"/>
            <a:ext cx="3932237" cy="351366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3" name="Google Shape;73;p37"/>
          <p:cNvSpPr/>
          <p:nvPr/>
        </p:nvSpPr>
        <p:spPr>
          <a:xfrm>
            <a:off x="0" y="0"/>
            <a:ext cx="309483" cy="685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4" name="Google Shape;74;p37" descr="Texto&#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38200" y="6057664"/>
            <a:ext cx="2043649" cy="455963"/>
          </a:xfrm>
          <a:prstGeom prst="rect">
            <a:avLst/>
          </a:prstGeom>
          <a:noFill/>
          <a:ln>
            <a:noFill/>
          </a:ln>
        </p:spPr>
      </p:pic>
      <p:grpSp>
        <p:nvGrpSpPr>
          <p:cNvPr id="75" name="Google Shape;75;p37"/>
          <p:cNvGrpSpPr/>
          <p:nvPr/>
        </p:nvGrpSpPr>
        <p:grpSpPr>
          <a:xfrm rot="10800000">
            <a:off x="9575441" y="5676129"/>
            <a:ext cx="1708402" cy="109529"/>
            <a:chOff x="904702" y="1533987"/>
            <a:chExt cx="1708402" cy="109529"/>
          </a:xfrm>
        </p:grpSpPr>
        <p:sp>
          <p:nvSpPr>
            <p:cNvPr id="76" name="Google Shape;76;p37"/>
            <p:cNvSpPr/>
            <p:nvPr/>
          </p:nvSpPr>
          <p:spPr>
            <a:xfrm>
              <a:off x="904702" y="1533987"/>
              <a:ext cx="720000" cy="10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37"/>
            <p:cNvSpPr/>
            <p:nvPr/>
          </p:nvSpPr>
          <p:spPr>
            <a:xfrm>
              <a:off x="1810537" y="1535516"/>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37"/>
            <p:cNvSpPr/>
            <p:nvPr/>
          </p:nvSpPr>
          <p:spPr>
            <a:xfrm>
              <a:off x="2042060" y="1533987"/>
              <a:ext cx="108000" cy="108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37"/>
            <p:cNvSpPr/>
            <p:nvPr/>
          </p:nvSpPr>
          <p:spPr>
            <a:xfrm>
              <a:off x="2273582" y="1533987"/>
              <a:ext cx="108000" cy="108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37"/>
            <p:cNvSpPr/>
            <p:nvPr/>
          </p:nvSpPr>
          <p:spPr>
            <a:xfrm>
              <a:off x="2505104" y="1533987"/>
              <a:ext cx="108000" cy="108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37"/>
            <p:cNvSpPr/>
            <p:nvPr/>
          </p:nvSpPr>
          <p:spPr>
            <a:xfrm>
              <a:off x="1579015" y="1533987"/>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82" name="Google Shape;82;p37" descr="Imagen que contiene Text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57328" y="611895"/>
            <a:ext cx="1935480" cy="483870"/>
          </a:xfrm>
          <a:prstGeom prst="rect">
            <a:avLst/>
          </a:prstGeom>
          <a:noFill/>
          <a:ln>
            <a:noFill/>
          </a:ln>
        </p:spPr>
      </p:pic>
      <p:sp>
        <p:nvSpPr>
          <p:cNvPr id="83" name="Google Shape;83;p37"/>
          <p:cNvSpPr txBox="1"/>
          <p:nvPr/>
        </p:nvSpPr>
        <p:spPr>
          <a:xfrm>
            <a:off x="3092335" y="6051962"/>
            <a:ext cx="826146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Institute of Youth (INJUVE). Neither the European Union nor INJUVE can be held responsible for them.</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with style" type="blank">
  <p:cSld name="BLANK">
    <p:spTree>
      <p:nvGrpSpPr>
        <p:cNvPr id="1" name="Shape 84"/>
        <p:cNvGrpSpPr/>
        <p:nvPr/>
      </p:nvGrpSpPr>
      <p:grpSpPr>
        <a:xfrm>
          <a:off x="0" y="0"/>
          <a:ext cx="0" cy="0"/>
          <a:chOff x="0" y="0"/>
          <a:chExt cx="0" cy="0"/>
        </a:xfrm>
      </p:grpSpPr>
      <p:pic>
        <p:nvPicPr>
          <p:cNvPr id="85" name="Google Shape;85;p38" descr="Texto&#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38200" y="6057664"/>
            <a:ext cx="2043649" cy="455963"/>
          </a:xfrm>
          <a:prstGeom prst="rect">
            <a:avLst/>
          </a:prstGeom>
          <a:noFill/>
          <a:ln>
            <a:noFill/>
          </a:ln>
        </p:spPr>
      </p:pic>
      <p:grpSp>
        <p:nvGrpSpPr>
          <p:cNvPr id="86" name="Google Shape;86;p38"/>
          <p:cNvGrpSpPr/>
          <p:nvPr/>
        </p:nvGrpSpPr>
        <p:grpSpPr>
          <a:xfrm rot="10800000">
            <a:off x="9575441" y="5676129"/>
            <a:ext cx="1708402" cy="109529"/>
            <a:chOff x="904702" y="1533987"/>
            <a:chExt cx="1708402" cy="109529"/>
          </a:xfrm>
        </p:grpSpPr>
        <p:sp>
          <p:nvSpPr>
            <p:cNvPr id="87" name="Google Shape;87;p38"/>
            <p:cNvSpPr/>
            <p:nvPr/>
          </p:nvSpPr>
          <p:spPr>
            <a:xfrm>
              <a:off x="904702" y="1533987"/>
              <a:ext cx="720000" cy="10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38"/>
            <p:cNvSpPr/>
            <p:nvPr/>
          </p:nvSpPr>
          <p:spPr>
            <a:xfrm>
              <a:off x="1810537" y="1535516"/>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38"/>
            <p:cNvSpPr/>
            <p:nvPr/>
          </p:nvSpPr>
          <p:spPr>
            <a:xfrm>
              <a:off x="2042060" y="1533987"/>
              <a:ext cx="108000" cy="108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8"/>
            <p:cNvSpPr/>
            <p:nvPr/>
          </p:nvSpPr>
          <p:spPr>
            <a:xfrm>
              <a:off x="2273582" y="1533987"/>
              <a:ext cx="108000" cy="108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38"/>
            <p:cNvSpPr/>
            <p:nvPr/>
          </p:nvSpPr>
          <p:spPr>
            <a:xfrm>
              <a:off x="2505104" y="1533987"/>
              <a:ext cx="108000" cy="108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38"/>
            <p:cNvSpPr/>
            <p:nvPr/>
          </p:nvSpPr>
          <p:spPr>
            <a:xfrm>
              <a:off x="1579015" y="1533987"/>
              <a:ext cx="108000" cy="108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3" name="Google Shape;93;p38"/>
          <p:cNvSpPr/>
          <p:nvPr/>
        </p:nvSpPr>
        <p:spPr>
          <a:xfrm>
            <a:off x="0" y="0"/>
            <a:ext cx="309483" cy="6858000"/>
          </a:xfrm>
          <a:prstGeom prst="rect">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4" name="Google Shape;94;p38" descr="Imagen que contiene Text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57328" y="611895"/>
            <a:ext cx="1935480" cy="483870"/>
          </a:xfrm>
          <a:prstGeom prst="rect">
            <a:avLst/>
          </a:prstGeom>
          <a:noFill/>
          <a:ln>
            <a:noFill/>
          </a:ln>
        </p:spPr>
      </p:pic>
      <p:sp>
        <p:nvSpPr>
          <p:cNvPr id="95" name="Google Shape;95;p38"/>
          <p:cNvSpPr txBox="1"/>
          <p:nvPr/>
        </p:nvSpPr>
        <p:spPr>
          <a:xfrm>
            <a:off x="3092335" y="6051962"/>
            <a:ext cx="826146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Institute of Youth (INJUVE). Neither the European Union nor INJUVE can be held responsible for them.</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disclaimer">
  <p:cSld name="Blank + disclaimer">
    <p:spTree>
      <p:nvGrpSpPr>
        <p:cNvPr id="1" name="Shape 96"/>
        <p:cNvGrpSpPr/>
        <p:nvPr/>
      </p:nvGrpSpPr>
      <p:grpSpPr>
        <a:xfrm>
          <a:off x="0" y="0"/>
          <a:ext cx="0" cy="0"/>
          <a:chOff x="0" y="0"/>
          <a:chExt cx="0" cy="0"/>
        </a:xfrm>
      </p:grpSpPr>
      <p:pic>
        <p:nvPicPr>
          <p:cNvPr id="97" name="Google Shape;97;p39" descr="Texto&#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38200" y="6057664"/>
            <a:ext cx="2043649" cy="455963"/>
          </a:xfrm>
          <a:prstGeom prst="rect">
            <a:avLst/>
          </a:prstGeom>
          <a:noFill/>
          <a:ln>
            <a:noFill/>
          </a:ln>
        </p:spPr>
      </p:pic>
      <p:sp>
        <p:nvSpPr>
          <p:cNvPr id="98" name="Google Shape;98;p39"/>
          <p:cNvSpPr txBox="1"/>
          <p:nvPr/>
        </p:nvSpPr>
        <p:spPr>
          <a:xfrm>
            <a:off x="3092335" y="6051962"/>
            <a:ext cx="826146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Institute of Youth (INJUVE). Neither the European Union nor INJUVE can be held responsible for them.</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ull blank">
  <p:cSld name="Full blank">
    <p:spTree>
      <p:nvGrpSpPr>
        <p:cNvPr id="1" name="Shape 9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allin-inclusion.eu/"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subTitle" idx="1"/>
          </p:nvPr>
        </p:nvSpPr>
        <p:spPr>
          <a:xfrm>
            <a:off x="1524000" y="3429000"/>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s-ES"/>
              <a:t>Essential Approaches to Inclusive Communication</a:t>
            </a:r>
            <a:endParaRPr/>
          </a:p>
          <a:p>
            <a:pPr marL="0" lvl="0" indent="0" algn="ctr" rtl="0">
              <a:lnSpc>
                <a:spcPct val="90000"/>
              </a:lnSpc>
              <a:spcBef>
                <a:spcPts val="1000"/>
              </a:spcBef>
              <a:spcAft>
                <a:spcPts val="0"/>
              </a:spcAft>
              <a:buClr>
                <a:schemeClr val="dk1"/>
              </a:buClr>
              <a:buSzPts val="3200"/>
              <a:buNone/>
            </a:pPr>
            <a:endParaRPr/>
          </a:p>
          <a:p>
            <a:pPr marL="0" lvl="0" indent="0" algn="ctr" rtl="0">
              <a:lnSpc>
                <a:spcPct val="90000"/>
              </a:lnSpc>
              <a:spcBef>
                <a:spcPts val="1000"/>
              </a:spcBef>
              <a:spcAft>
                <a:spcPts val="0"/>
              </a:spcAft>
              <a:buClr>
                <a:schemeClr val="dk1"/>
              </a:buClr>
              <a:buSzPts val="2400"/>
              <a:buNone/>
            </a:pPr>
            <a:r>
              <a:rPr lang="es-ES" sz="2400" b="0"/>
              <a:t>Developed by Arrabal-AID</a:t>
            </a:r>
            <a:endParaRPr sz="2400" b="0"/>
          </a:p>
        </p:txBody>
      </p:sp>
      <p:pic>
        <p:nvPicPr>
          <p:cNvPr id="105" name="Google Shape;105;p1" descr="Dibujo en blanco y negro&#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4163" y="5215975"/>
            <a:ext cx="1583756" cy="5543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txBox="1">
            <a:spLocks noGrp="1"/>
          </p:cNvSpPr>
          <p:nvPr>
            <p:ph type="body" idx="1"/>
          </p:nvPr>
        </p:nvSpPr>
        <p:spPr>
          <a:xfrm>
            <a:off x="838200" y="1633140"/>
            <a:ext cx="5181600" cy="394639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Avoid sexist or racist terms, opting for neutral words like "people" instead of "men." Language has a powerful influence on how we perceive others and how they perceive themselves. Using inclusive language means avoiding words or phrases that reinforce stereotypes or exclude certain groups. Inclusive language embraces gender neutrality, cultural sensitivity, and is mindful of different social identities.</a:t>
            </a:r>
            <a:endParaRPr/>
          </a:p>
          <a:p>
            <a:pPr marL="0" lvl="0" indent="0" algn="l" rtl="0">
              <a:lnSpc>
                <a:spcPct val="90000"/>
              </a:lnSpc>
              <a:spcBef>
                <a:spcPts val="1000"/>
              </a:spcBef>
              <a:spcAft>
                <a:spcPts val="0"/>
              </a:spcAft>
              <a:buClr>
                <a:schemeClr val="dk1"/>
              </a:buClr>
              <a:buSzPts val="1800"/>
              <a:buNone/>
            </a:pPr>
            <a:r>
              <a:rPr lang="es-ES"/>
              <a:t>Key strategies include:</a:t>
            </a:r>
            <a:endParaRPr/>
          </a:p>
          <a:p>
            <a:pPr marL="285750" lvl="0" indent="-285750" algn="just" rtl="0">
              <a:lnSpc>
                <a:spcPct val="90000"/>
              </a:lnSpc>
              <a:spcBef>
                <a:spcPts val="1000"/>
              </a:spcBef>
              <a:spcAft>
                <a:spcPts val="0"/>
              </a:spcAft>
              <a:buClr>
                <a:schemeClr val="dk1"/>
              </a:buClr>
              <a:buSzPts val="1800"/>
              <a:buFont typeface="Arial"/>
              <a:buChar char="•"/>
            </a:pPr>
            <a:r>
              <a:rPr lang="es-ES" b="1"/>
              <a:t>Avoiding Gendered Language</a:t>
            </a:r>
            <a:r>
              <a:rPr lang="es-ES"/>
              <a:t>: Instead of using phrases like “chairman” or “policeman,” opt for gender-neutral terms like “chairperson” or “police officer.” Likewise, avoid defaulting to “he” or “guys” to address mixed-gender groups. Terms like “they” and “everyone” are more inclusive.</a:t>
            </a:r>
            <a:endParaRPr/>
          </a:p>
        </p:txBody>
      </p:sp>
      <p:sp>
        <p:nvSpPr>
          <p:cNvPr id="177" name="Google Shape;177;p10"/>
          <p:cNvSpPr txBox="1">
            <a:spLocks noGrp="1"/>
          </p:cNvSpPr>
          <p:nvPr>
            <p:ph type="body" idx="2"/>
          </p:nvPr>
        </p:nvSpPr>
        <p:spPr>
          <a:xfrm>
            <a:off x="6172200" y="1633139"/>
            <a:ext cx="5181600" cy="3946394"/>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1800"/>
              <a:buFont typeface="Arial"/>
              <a:buChar char="•"/>
            </a:pPr>
            <a:r>
              <a:rPr lang="es-ES" b="1"/>
              <a:t>Respecting Pronouns</a:t>
            </a:r>
            <a:r>
              <a:rPr lang="es-ES"/>
              <a:t>: Acknowledge and use individuals' preferred pronouns, whether they are “he,” “she,” “they,” or something else, to create a respectful and inclusive environment.</a:t>
            </a:r>
            <a:endParaRPr/>
          </a:p>
          <a:p>
            <a:pPr marL="0" lvl="0" indent="0" algn="just" rtl="0">
              <a:lnSpc>
                <a:spcPct val="90000"/>
              </a:lnSpc>
              <a:spcBef>
                <a:spcPts val="1000"/>
              </a:spcBef>
              <a:spcAft>
                <a:spcPts val="0"/>
              </a:spcAft>
              <a:buClr>
                <a:schemeClr val="dk1"/>
              </a:buClr>
              <a:buSzPts val="1800"/>
              <a:buNone/>
            </a:pPr>
            <a:endParaRPr/>
          </a:p>
          <a:p>
            <a:pPr marL="285750" lvl="0" indent="-285750" algn="just" rtl="0">
              <a:lnSpc>
                <a:spcPct val="90000"/>
              </a:lnSpc>
              <a:spcBef>
                <a:spcPts val="1000"/>
              </a:spcBef>
              <a:spcAft>
                <a:spcPts val="0"/>
              </a:spcAft>
              <a:buClr>
                <a:schemeClr val="dk1"/>
              </a:buClr>
              <a:buSzPts val="1800"/>
              <a:buFont typeface="Arial"/>
              <a:buChar char="•"/>
            </a:pPr>
            <a:r>
              <a:rPr lang="es-ES" b="1"/>
              <a:t>Avoiding Cultural Assumptions</a:t>
            </a:r>
            <a:r>
              <a:rPr lang="es-ES"/>
              <a:t>: Be mindful of expressions, humor, or references that might be exclusive to one cultural group. For example, using idioms or metaphors that are unfamiliar to non-native speakers can be alienating.</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sp>
        <p:nvSpPr>
          <p:cNvPr id="178" name="Google Shape;178;p10"/>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2. Strategies to Promote Inclusion in Communication</a:t>
            </a:r>
            <a:br>
              <a:rPr lang="es-ES"/>
            </a:br>
            <a:r>
              <a:rPr lang="es-ES" sz="2000" b="0"/>
              <a:t>2.1. </a:t>
            </a:r>
            <a:r>
              <a:rPr lang="es-ES" sz="2000"/>
              <a:t>Inclusive language</a:t>
            </a:r>
            <a:endParaRPr b="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body" idx="1"/>
          </p:nvPr>
        </p:nvSpPr>
        <p:spPr>
          <a:xfrm>
            <a:off x="838200" y="1633140"/>
            <a:ext cx="5181600" cy="394639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Use captions on videos, provide image descriptions, and ensure digital documents are accessible to people with disabilities. Communication should be accessible to all, including people with disabilities. This means adapting content so it can be consumed by those with visual, auditory, cognitive, or physical impairments.</a:t>
            </a:r>
            <a:endParaRPr/>
          </a:p>
          <a:p>
            <a:pPr marL="0" lvl="0" indent="0" algn="l" rtl="0">
              <a:lnSpc>
                <a:spcPct val="90000"/>
              </a:lnSpc>
              <a:spcBef>
                <a:spcPts val="1000"/>
              </a:spcBef>
              <a:spcAft>
                <a:spcPts val="0"/>
              </a:spcAft>
              <a:buClr>
                <a:schemeClr val="dk1"/>
              </a:buClr>
              <a:buSzPts val="1800"/>
              <a:buNone/>
            </a:pPr>
            <a:r>
              <a:rPr lang="es-ES"/>
              <a:t>Some strategies include:</a:t>
            </a:r>
            <a:endParaRPr/>
          </a:p>
          <a:p>
            <a:pPr marL="285750" lvl="0" indent="-285750" algn="just" rtl="0">
              <a:lnSpc>
                <a:spcPct val="90000"/>
              </a:lnSpc>
              <a:spcBef>
                <a:spcPts val="1000"/>
              </a:spcBef>
              <a:spcAft>
                <a:spcPts val="0"/>
              </a:spcAft>
              <a:buClr>
                <a:schemeClr val="dk1"/>
              </a:buClr>
              <a:buSzPts val="1800"/>
              <a:buFont typeface="Arial"/>
              <a:buChar char="•"/>
            </a:pPr>
            <a:r>
              <a:rPr lang="es-ES" b="1"/>
              <a:t>Subtitles and Transcriptions</a:t>
            </a:r>
            <a:r>
              <a:rPr lang="es-ES"/>
              <a:t>: When sharing video or audio content, include captions or transcripts so that people with hearing impairments or non-native speakers can access the information.</a:t>
            </a:r>
            <a:endParaRPr/>
          </a:p>
          <a:p>
            <a:pPr marL="0" lvl="0" indent="0" algn="just" rtl="0">
              <a:lnSpc>
                <a:spcPct val="90000"/>
              </a:lnSpc>
              <a:spcBef>
                <a:spcPts val="1000"/>
              </a:spcBef>
              <a:spcAft>
                <a:spcPts val="0"/>
              </a:spcAft>
              <a:buClr>
                <a:schemeClr val="dk1"/>
              </a:buClr>
              <a:buSzPts val="1800"/>
              <a:buNone/>
            </a:pPr>
            <a:endParaRPr/>
          </a:p>
        </p:txBody>
      </p:sp>
      <p:sp>
        <p:nvSpPr>
          <p:cNvPr id="184" name="Google Shape;184;p11"/>
          <p:cNvSpPr txBox="1">
            <a:spLocks noGrp="1"/>
          </p:cNvSpPr>
          <p:nvPr>
            <p:ph type="body" idx="2"/>
          </p:nvPr>
        </p:nvSpPr>
        <p:spPr>
          <a:xfrm>
            <a:off x="6172200" y="1633139"/>
            <a:ext cx="5181600" cy="3946394"/>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1800"/>
              <a:buFont typeface="Arial"/>
              <a:buChar char="•"/>
            </a:pPr>
            <a:r>
              <a:rPr lang="es-ES" b="1"/>
              <a:t>Alternative Text for Images</a:t>
            </a:r>
            <a:r>
              <a:rPr lang="es-ES"/>
              <a:t>: When using images, charts, or infographics, include descriptive text so that people who rely on screen readers can understand the visual content.</a:t>
            </a:r>
            <a:endParaRPr/>
          </a:p>
          <a:p>
            <a:pPr marL="0" lvl="0" indent="0" algn="l" rtl="0">
              <a:lnSpc>
                <a:spcPct val="90000"/>
              </a:lnSpc>
              <a:spcBef>
                <a:spcPts val="1000"/>
              </a:spcBef>
              <a:spcAft>
                <a:spcPts val="0"/>
              </a:spcAft>
              <a:buClr>
                <a:schemeClr val="dk1"/>
              </a:buClr>
              <a:buSzPts val="1800"/>
              <a:buNone/>
            </a:pPr>
            <a:endParaRPr/>
          </a:p>
          <a:p>
            <a:pPr marL="285750" lvl="0" indent="-285750" algn="just" rtl="0">
              <a:lnSpc>
                <a:spcPct val="90000"/>
              </a:lnSpc>
              <a:spcBef>
                <a:spcPts val="1000"/>
              </a:spcBef>
              <a:spcAft>
                <a:spcPts val="0"/>
              </a:spcAft>
              <a:buClr>
                <a:schemeClr val="dk1"/>
              </a:buClr>
              <a:buSzPts val="1800"/>
              <a:buFont typeface="Arial"/>
              <a:buChar char="•"/>
            </a:pPr>
            <a:r>
              <a:rPr lang="es-ES" b="1"/>
              <a:t>Accessible Digital Formats</a:t>
            </a:r>
            <a:r>
              <a:rPr lang="es-ES"/>
              <a:t>: Ensure that documents and websites are optimized for accessibility. This includes using proper headers for screen readers, offering text resizing options, and providing content in multiple formats (audio, text, etc.).</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sp>
        <p:nvSpPr>
          <p:cNvPr id="185" name="Google Shape;185;p11"/>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2. Strategies to Promote Inclusion in Communication</a:t>
            </a:r>
            <a:br>
              <a:rPr lang="es-ES"/>
            </a:br>
            <a:r>
              <a:rPr lang="es-ES" sz="2000" b="0"/>
              <a:t>2.2. </a:t>
            </a:r>
            <a:r>
              <a:rPr lang="es-ES" sz="2000"/>
              <a:t>Accessibility Principles</a:t>
            </a:r>
            <a:endParaRPr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2"/>
          <p:cNvSpPr txBox="1">
            <a:spLocks noGrp="1"/>
          </p:cNvSpPr>
          <p:nvPr>
            <p:ph type="body" idx="1"/>
          </p:nvPr>
        </p:nvSpPr>
        <p:spPr>
          <a:xfrm>
            <a:off x="838200" y="1633140"/>
            <a:ext cx="5181600" cy="394639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Recognize that different cultures have unique ways of communicating and tailor your message to not exclude any. Different cultures have distinct communication styles, norms, and values. To promote inclusion, it’s essential to be aware of these differences and tailor communication accordingly. What might be acceptable or expected in one culture could be offensive or confusing in another.</a:t>
            </a:r>
            <a:endParaRPr/>
          </a:p>
          <a:p>
            <a:pPr marL="0" lvl="0" indent="0" algn="l" rtl="0">
              <a:lnSpc>
                <a:spcPct val="90000"/>
              </a:lnSpc>
              <a:spcBef>
                <a:spcPts val="1000"/>
              </a:spcBef>
              <a:spcAft>
                <a:spcPts val="0"/>
              </a:spcAft>
              <a:buClr>
                <a:schemeClr val="dk1"/>
              </a:buClr>
              <a:buSzPts val="1800"/>
              <a:buNone/>
            </a:pPr>
            <a:r>
              <a:rPr lang="es-ES"/>
              <a:t>Key considerations:</a:t>
            </a:r>
            <a:endParaRPr/>
          </a:p>
          <a:p>
            <a:pPr marL="285750" lvl="0" indent="-285750" algn="just" rtl="0">
              <a:lnSpc>
                <a:spcPct val="90000"/>
              </a:lnSpc>
              <a:spcBef>
                <a:spcPts val="1000"/>
              </a:spcBef>
              <a:spcAft>
                <a:spcPts val="0"/>
              </a:spcAft>
              <a:buClr>
                <a:schemeClr val="dk1"/>
              </a:buClr>
              <a:buSzPts val="1800"/>
              <a:buFont typeface="Arial"/>
              <a:buChar char="•"/>
            </a:pPr>
            <a:r>
              <a:rPr lang="es-ES" b="1"/>
              <a:t>Direct vs. Indirect Communication</a:t>
            </a:r>
            <a:r>
              <a:rPr lang="es-ES"/>
              <a:t>: Some cultures, such as the U.S. or Germany, prefer direct and clear communication, while others, like Japan or India, , may favor a more indirect, context-driven approach. Adapting your style to fit the cultural context helps prevent misunderstandings.</a:t>
            </a:r>
            <a:endParaRPr/>
          </a:p>
          <a:p>
            <a:pPr marL="0" lvl="0" indent="0" algn="l" rtl="0">
              <a:lnSpc>
                <a:spcPct val="90000"/>
              </a:lnSpc>
              <a:spcBef>
                <a:spcPts val="1000"/>
              </a:spcBef>
              <a:spcAft>
                <a:spcPts val="0"/>
              </a:spcAft>
              <a:buClr>
                <a:schemeClr val="dk1"/>
              </a:buClr>
              <a:buSzPts val="1800"/>
              <a:buNone/>
            </a:pPr>
            <a:endParaRPr/>
          </a:p>
        </p:txBody>
      </p:sp>
      <p:sp>
        <p:nvSpPr>
          <p:cNvPr id="191" name="Google Shape;191;p12"/>
          <p:cNvSpPr txBox="1">
            <a:spLocks noGrp="1"/>
          </p:cNvSpPr>
          <p:nvPr>
            <p:ph type="body" idx="2"/>
          </p:nvPr>
        </p:nvSpPr>
        <p:spPr>
          <a:xfrm>
            <a:off x="6172200" y="1633139"/>
            <a:ext cx="5181600" cy="3946394"/>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1800"/>
              <a:buFont typeface="Arial"/>
              <a:buChar char="•"/>
            </a:pPr>
            <a:r>
              <a:rPr lang="es-ES" b="1"/>
              <a:t>Nonverbal Communication</a:t>
            </a:r>
            <a:r>
              <a:rPr lang="es-ES"/>
              <a:t>: Body language, eye contact, and gestures can have different meanings across cultures. For example, maintaining eye contact is seen as a sign of confidence in many Western countries, but it can be considered disrespectful in some Asian or Middle Eastern cultures.</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sp>
        <p:nvSpPr>
          <p:cNvPr id="192" name="Google Shape;192;p12"/>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2. Strategies to Promote Inclusion in Communication</a:t>
            </a:r>
            <a:br>
              <a:rPr lang="es-ES"/>
            </a:br>
            <a:r>
              <a:rPr lang="es-ES" sz="2000" b="0"/>
              <a:t>2.3. </a:t>
            </a:r>
            <a:r>
              <a:rPr lang="es-ES" sz="2000"/>
              <a:t>Cultural diversity in communications</a:t>
            </a:r>
            <a:endParaRPr b="0"/>
          </a:p>
        </p:txBody>
      </p:sp>
      <p:pic>
        <p:nvPicPr>
          <p:cNvPr id="193" name="Google Shape;193;p12" descr="Un grupo de personas haciendo gestos con la mano&#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97213" y="3525296"/>
            <a:ext cx="4856587" cy="20247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txBox="1">
            <a:spLocks noGrp="1"/>
          </p:cNvSpPr>
          <p:nvPr>
            <p:ph type="body" idx="1"/>
          </p:nvPr>
        </p:nvSpPr>
        <p:spPr>
          <a:xfrm>
            <a:off x="838200" y="1633140"/>
            <a:ext cx="5181600" cy="394639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Make websites and platforms accessible, using tools such as screen readers and alternative texts on images. In the digital age, ensuring that online platforms are accessible to everyone is critical for promoting inclusivity. Digital inclusion involves designing websites, social media platforms, and other digital spaces in a way that considers the needs of all users, including those with disabilities or limited digital literacy.</a:t>
            </a:r>
            <a:endParaRPr/>
          </a:p>
          <a:p>
            <a:pPr marL="0" lvl="0" indent="0" algn="l" rtl="0">
              <a:lnSpc>
                <a:spcPct val="90000"/>
              </a:lnSpc>
              <a:spcBef>
                <a:spcPts val="1000"/>
              </a:spcBef>
              <a:spcAft>
                <a:spcPts val="0"/>
              </a:spcAft>
              <a:buClr>
                <a:schemeClr val="dk1"/>
              </a:buClr>
              <a:buSzPts val="1800"/>
              <a:buNone/>
            </a:pPr>
            <a:r>
              <a:rPr lang="es-ES"/>
              <a:t>Examples of digital inclusion strategies:</a:t>
            </a:r>
            <a:endParaRPr/>
          </a:p>
          <a:p>
            <a:pPr marL="285750" lvl="0" indent="-285750" algn="l" rtl="0">
              <a:lnSpc>
                <a:spcPct val="90000"/>
              </a:lnSpc>
              <a:spcBef>
                <a:spcPts val="1000"/>
              </a:spcBef>
              <a:spcAft>
                <a:spcPts val="0"/>
              </a:spcAft>
              <a:buClr>
                <a:schemeClr val="dk1"/>
              </a:buClr>
              <a:buSzPts val="1800"/>
              <a:buFont typeface="Arial"/>
              <a:buChar char="•"/>
            </a:pPr>
            <a:r>
              <a:rPr lang="es-ES" b="1"/>
              <a:t>Screen Readers</a:t>
            </a:r>
            <a:r>
              <a:rPr lang="es-ES"/>
              <a:t>: Ensure that websites and apps are compatible with screen readers, which convert text into speech for visually impaired users.</a:t>
            </a:r>
            <a:endParaRPr/>
          </a:p>
          <a:p>
            <a:pPr marL="0" lvl="0" indent="0" algn="l" rtl="0">
              <a:lnSpc>
                <a:spcPct val="90000"/>
              </a:lnSpc>
              <a:spcBef>
                <a:spcPts val="1000"/>
              </a:spcBef>
              <a:spcAft>
                <a:spcPts val="0"/>
              </a:spcAft>
              <a:buClr>
                <a:schemeClr val="dk1"/>
              </a:buClr>
              <a:buSzPts val="1800"/>
              <a:buNone/>
            </a:pPr>
            <a:endParaRPr/>
          </a:p>
        </p:txBody>
      </p:sp>
      <p:sp>
        <p:nvSpPr>
          <p:cNvPr id="199" name="Google Shape;199;p13"/>
          <p:cNvSpPr txBox="1">
            <a:spLocks noGrp="1"/>
          </p:cNvSpPr>
          <p:nvPr>
            <p:ph type="body" idx="2"/>
          </p:nvPr>
        </p:nvSpPr>
        <p:spPr>
          <a:xfrm>
            <a:off x="6294400" y="1711600"/>
            <a:ext cx="2572200" cy="2164500"/>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1800"/>
              <a:buFont typeface="Arial"/>
              <a:buChar char="•"/>
            </a:pPr>
            <a:r>
              <a:rPr lang="es-ES" b="1"/>
              <a:t>Alt Text</a:t>
            </a:r>
            <a:r>
              <a:rPr lang="es-ES"/>
              <a:t>: Always use alternative text for images and graphics, so people using screen readers can understand the visual elements of the website.</a:t>
            </a:r>
            <a:endParaRPr/>
          </a:p>
          <a:p>
            <a:pPr marL="0" lvl="0" indent="0" algn="just"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sp>
        <p:nvSpPr>
          <p:cNvPr id="200" name="Google Shape;200;p13"/>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2. Strategies to Promote Inclusion in Communication</a:t>
            </a:r>
            <a:br>
              <a:rPr lang="es-ES"/>
            </a:br>
            <a:r>
              <a:rPr lang="es-ES" sz="2000" b="0"/>
              <a:t>2.3. </a:t>
            </a:r>
            <a:r>
              <a:rPr lang="es-ES" sz="2000"/>
              <a:t>Digital Inclusion</a:t>
            </a:r>
            <a:endParaRPr b="0"/>
          </a:p>
        </p:txBody>
      </p:sp>
      <p:pic>
        <p:nvPicPr>
          <p:cNvPr id="201" name="Google Shape;201;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969608" y="1765200"/>
            <a:ext cx="2279817" cy="2164500"/>
          </a:xfrm>
          <a:prstGeom prst="rect">
            <a:avLst/>
          </a:prstGeom>
          <a:noFill/>
          <a:ln>
            <a:noFill/>
          </a:ln>
        </p:spPr>
      </p:pic>
      <p:sp>
        <p:nvSpPr>
          <p:cNvPr id="202" name="Google Shape;202;p13"/>
          <p:cNvSpPr txBox="1"/>
          <p:nvPr/>
        </p:nvSpPr>
        <p:spPr>
          <a:xfrm>
            <a:off x="6461150" y="3729125"/>
            <a:ext cx="4862700" cy="15597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endParaRPr sz="1800">
              <a:solidFill>
                <a:schemeClr val="dk1"/>
              </a:solidFill>
              <a:latin typeface="Calibri"/>
              <a:ea typeface="Calibri"/>
              <a:cs typeface="Calibri"/>
              <a:sym typeface="Calibri"/>
            </a:endParaRPr>
          </a:p>
          <a:p>
            <a:pPr marL="285750" lvl="0" indent="-285750" algn="just" rtl="0">
              <a:lnSpc>
                <a:spcPct val="90000"/>
              </a:lnSpc>
              <a:spcBef>
                <a:spcPts val="1000"/>
              </a:spcBef>
              <a:spcAft>
                <a:spcPts val="0"/>
              </a:spcAft>
              <a:buClr>
                <a:schemeClr val="dk1"/>
              </a:buClr>
              <a:buSzPts val="1800"/>
              <a:buChar char="•"/>
            </a:pPr>
            <a:r>
              <a:rPr lang="es-ES" sz="1800" b="1">
                <a:solidFill>
                  <a:schemeClr val="dk1"/>
                </a:solidFill>
                <a:latin typeface="Calibri"/>
                <a:ea typeface="Calibri"/>
                <a:cs typeface="Calibri"/>
                <a:sym typeface="Calibri"/>
              </a:rPr>
              <a:t>Keyboard Navigation</a:t>
            </a:r>
            <a:r>
              <a:rPr lang="es-ES" sz="1800">
                <a:solidFill>
                  <a:schemeClr val="dk1"/>
                </a:solidFill>
                <a:latin typeface="Calibri"/>
                <a:ea typeface="Calibri"/>
                <a:cs typeface="Calibri"/>
                <a:sym typeface="Calibri"/>
              </a:rPr>
              <a:t>: Make sure that users can navigate websites using only a keyboard, without requiring a mouse, to accommodate users with physical disabilities.</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4"/>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Practical Application of Inclusive Communication</a:t>
            </a:r>
            <a:endParaRPr/>
          </a:p>
        </p:txBody>
      </p:sp>
      <p:sp>
        <p:nvSpPr>
          <p:cNvPr id="208" name="Google Shape;208;p14"/>
          <p:cNvSpPr txBox="1">
            <a:spLocks noGrp="1"/>
          </p:cNvSpPr>
          <p:nvPr>
            <p:ph type="body" idx="1"/>
          </p:nvPr>
        </p:nvSpPr>
        <p:spPr>
          <a:xfrm>
            <a:off x="838200" y="1633150"/>
            <a:ext cx="4935000" cy="39378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In everyday situations, such as meetings or presentations, it is crucial to consider the cultural and linguistic differences of the people involved. It is also essential to create an environment of trust to express ideas without fear.</a:t>
            </a:r>
            <a:endParaRPr/>
          </a:p>
          <a:p>
            <a:pPr marL="0" lvl="0" indent="0" algn="just" rtl="0">
              <a:lnSpc>
                <a:spcPct val="90000"/>
              </a:lnSpc>
              <a:spcBef>
                <a:spcPts val="1000"/>
              </a:spcBef>
              <a:spcAft>
                <a:spcPts val="0"/>
              </a:spcAft>
              <a:buClr>
                <a:schemeClr val="dk1"/>
              </a:buClr>
              <a:buSzPts val="1800"/>
              <a:buNone/>
            </a:pPr>
            <a:r>
              <a:rPr lang="es-ES" b="1"/>
              <a:t>Example:</a:t>
            </a:r>
            <a:r>
              <a:rPr lang="es-ES"/>
              <a:t>In a multicultural meeting, be sure to speak clearly, avoiding local jargon, and offer supporting material in multiple languages ​​if possible.</a:t>
            </a:r>
            <a:endParaRPr/>
          </a:p>
          <a:p>
            <a:pPr marL="0" lvl="0" indent="0" algn="just" rtl="0">
              <a:lnSpc>
                <a:spcPct val="90000"/>
              </a:lnSpc>
              <a:spcBef>
                <a:spcPts val="1000"/>
              </a:spcBef>
              <a:spcAft>
                <a:spcPts val="0"/>
              </a:spcAft>
              <a:buClr>
                <a:schemeClr val="dk1"/>
              </a:buClr>
              <a:buSzPts val="1800"/>
              <a:buNone/>
            </a:pPr>
            <a:endParaRPr/>
          </a:p>
        </p:txBody>
      </p:sp>
      <p:pic>
        <p:nvPicPr>
          <p:cNvPr id="209" name="Google Shape;209;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573993" y="1814087"/>
            <a:ext cx="4985657" cy="32298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5"/>
          <p:cNvSpPr txBox="1">
            <a:spLocks noGrp="1"/>
          </p:cNvSpPr>
          <p:nvPr>
            <p:ph type="body" idx="1"/>
          </p:nvPr>
        </p:nvSpPr>
        <p:spPr>
          <a:xfrm>
            <a:off x="838200" y="1633140"/>
            <a:ext cx="5181600" cy="394639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Use clear language and avoid jargon or cultural references specific to a group. Working in diverse teams requires clear and inclusive communication to ensure that all members feel engaged. When interacting with colleagues from different backgrounds, it’s essential to use language that is free of jargon, idiomatic expressions, or culturally specific references that others may not understand.</a:t>
            </a:r>
            <a:endParaRPr/>
          </a:p>
          <a:p>
            <a:pPr marL="0" lvl="0" indent="0" algn="l" rtl="0">
              <a:lnSpc>
                <a:spcPct val="90000"/>
              </a:lnSpc>
              <a:spcBef>
                <a:spcPts val="1000"/>
              </a:spcBef>
              <a:spcAft>
                <a:spcPts val="0"/>
              </a:spcAft>
              <a:buClr>
                <a:schemeClr val="dk1"/>
              </a:buClr>
              <a:buSzPts val="1800"/>
              <a:buNone/>
            </a:pPr>
            <a:r>
              <a:rPr lang="es-ES"/>
              <a:t>Key practices include:</a:t>
            </a:r>
            <a:endParaRPr/>
          </a:p>
          <a:p>
            <a:pPr marL="285750" lvl="0" indent="-285750" algn="just" rtl="0">
              <a:lnSpc>
                <a:spcPct val="90000"/>
              </a:lnSpc>
              <a:spcBef>
                <a:spcPts val="1000"/>
              </a:spcBef>
              <a:spcAft>
                <a:spcPts val="0"/>
              </a:spcAft>
              <a:buClr>
                <a:schemeClr val="dk1"/>
              </a:buClr>
              <a:buSzPts val="1800"/>
              <a:buFont typeface="Arial"/>
              <a:buChar char="•"/>
            </a:pPr>
            <a:r>
              <a:rPr lang="es-ES" b="1"/>
              <a:t>Using Simple and Clear Language</a:t>
            </a:r>
            <a:r>
              <a:rPr lang="es-ES"/>
              <a:t>: Avoid overly technical terms or idioms that may be unfamiliar to non-native speakers. For example, instead of saying “hit the ground running,” you could say “start working immediately.”</a:t>
            </a:r>
            <a:endParaRPr/>
          </a:p>
          <a:p>
            <a:pPr marL="0" lvl="0" indent="0" algn="l" rtl="0">
              <a:lnSpc>
                <a:spcPct val="90000"/>
              </a:lnSpc>
              <a:spcBef>
                <a:spcPts val="1000"/>
              </a:spcBef>
              <a:spcAft>
                <a:spcPts val="0"/>
              </a:spcAft>
              <a:buClr>
                <a:schemeClr val="dk1"/>
              </a:buClr>
              <a:buSzPts val="1800"/>
              <a:buNone/>
            </a:pPr>
            <a:endParaRPr/>
          </a:p>
        </p:txBody>
      </p:sp>
      <p:sp>
        <p:nvSpPr>
          <p:cNvPr id="215" name="Google Shape;215;p15"/>
          <p:cNvSpPr txBox="1">
            <a:spLocks noGrp="1"/>
          </p:cNvSpPr>
          <p:nvPr>
            <p:ph type="body" idx="2"/>
          </p:nvPr>
        </p:nvSpPr>
        <p:spPr>
          <a:xfrm>
            <a:off x="6172200" y="1633139"/>
            <a:ext cx="5181600" cy="3946394"/>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1800"/>
              <a:buFont typeface="Arial"/>
              <a:buChar char="•"/>
            </a:pPr>
            <a:r>
              <a:rPr lang="es-ES" b="1"/>
              <a:t>Checking for Understanding</a:t>
            </a:r>
            <a:r>
              <a:rPr lang="es-ES"/>
              <a:t>: Regularly check to ensure that everyone understands what has been communicated. This can be done by encouraging questions or providing summaries at the end of a discussion.</a:t>
            </a:r>
            <a:endParaRPr/>
          </a:p>
          <a:p>
            <a:pPr marL="285750" lvl="0" indent="-285750" algn="just" rtl="0">
              <a:lnSpc>
                <a:spcPct val="90000"/>
              </a:lnSpc>
              <a:spcBef>
                <a:spcPts val="1000"/>
              </a:spcBef>
              <a:spcAft>
                <a:spcPts val="0"/>
              </a:spcAft>
              <a:buClr>
                <a:schemeClr val="dk1"/>
              </a:buClr>
              <a:buSzPts val="1800"/>
              <a:buFont typeface="Arial"/>
              <a:buChar char="•"/>
            </a:pPr>
            <a:r>
              <a:rPr lang="es-ES" b="1"/>
              <a:t>Providing Translations</a:t>
            </a:r>
            <a:r>
              <a:rPr lang="es-ES"/>
              <a:t>: In a multicultural team, offering translations of key documents or materials can help ensure that non-native speakers fully understand the content.</a:t>
            </a:r>
            <a:endParaRPr/>
          </a:p>
          <a:p>
            <a:pPr marL="0" lvl="0" indent="0" algn="just"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sp>
        <p:nvSpPr>
          <p:cNvPr id="216" name="Google Shape;216;p15"/>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Practical Application of Inclusive Communication</a:t>
            </a:r>
            <a:br>
              <a:rPr lang="es-ES"/>
            </a:br>
            <a:r>
              <a:rPr lang="es-ES" sz="2000" b="0"/>
              <a:t>3.1. </a:t>
            </a:r>
            <a:r>
              <a:rPr lang="es-ES" sz="2000"/>
              <a:t>Adapting communication in diverse teams</a:t>
            </a:r>
            <a:endParaRPr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a:spLocks noGrp="1"/>
          </p:cNvSpPr>
          <p:nvPr>
            <p:ph type="body" idx="1"/>
          </p:nvPr>
        </p:nvSpPr>
        <p:spPr>
          <a:xfrm>
            <a:off x="838200" y="1633140"/>
            <a:ext cx="5181600" cy="394639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Use gender-neutral language and use alternative methods such as sign language or Braille materials. Inclusive communication also involves the use of various methods to accommodate individuals with different needs. This could mean using sign language interpreters for deaf participants in a meeting or providing Braille versions of documents for blind participants.</a:t>
            </a:r>
            <a:endParaRPr/>
          </a:p>
          <a:p>
            <a:pPr marL="0" lvl="0" indent="0" algn="just" rtl="0">
              <a:lnSpc>
                <a:spcPct val="90000"/>
              </a:lnSpc>
              <a:spcBef>
                <a:spcPts val="1000"/>
              </a:spcBef>
              <a:spcAft>
                <a:spcPts val="0"/>
              </a:spcAft>
              <a:buClr>
                <a:schemeClr val="dk1"/>
              </a:buClr>
              <a:buSzPts val="1800"/>
              <a:buNone/>
            </a:pPr>
            <a:r>
              <a:rPr lang="es-ES"/>
              <a:t>Examples include:</a:t>
            </a:r>
            <a:endParaRPr/>
          </a:p>
          <a:p>
            <a:pPr marL="285750" lvl="0" indent="-285750" algn="just" rtl="0">
              <a:lnSpc>
                <a:spcPct val="90000"/>
              </a:lnSpc>
              <a:spcBef>
                <a:spcPts val="1000"/>
              </a:spcBef>
              <a:spcAft>
                <a:spcPts val="0"/>
              </a:spcAft>
              <a:buClr>
                <a:schemeClr val="dk1"/>
              </a:buClr>
              <a:buSzPts val="1800"/>
              <a:buFont typeface="Arial"/>
              <a:buChar char="•"/>
            </a:pPr>
            <a:r>
              <a:rPr lang="es-ES" b="1"/>
              <a:t>Gender-Neutral Language</a:t>
            </a:r>
            <a:r>
              <a:rPr lang="es-ES"/>
              <a:t>: Instead of using gender-specific pronouns like “he” or “she,” use “they” or other neutral language.</a:t>
            </a:r>
            <a:endParaRPr/>
          </a:p>
          <a:p>
            <a:pPr marL="0" lvl="0" indent="0" algn="l" rtl="0">
              <a:lnSpc>
                <a:spcPct val="90000"/>
              </a:lnSpc>
              <a:spcBef>
                <a:spcPts val="1000"/>
              </a:spcBef>
              <a:spcAft>
                <a:spcPts val="0"/>
              </a:spcAft>
              <a:buClr>
                <a:schemeClr val="dk1"/>
              </a:buClr>
              <a:buSzPts val="1800"/>
              <a:buNone/>
            </a:pPr>
            <a:endParaRPr/>
          </a:p>
        </p:txBody>
      </p:sp>
      <p:sp>
        <p:nvSpPr>
          <p:cNvPr id="222" name="Google Shape;222;p16"/>
          <p:cNvSpPr txBox="1">
            <a:spLocks noGrp="1"/>
          </p:cNvSpPr>
          <p:nvPr>
            <p:ph type="body" idx="2"/>
          </p:nvPr>
        </p:nvSpPr>
        <p:spPr>
          <a:xfrm>
            <a:off x="6172200" y="1633139"/>
            <a:ext cx="5181600" cy="3946394"/>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1800"/>
              <a:buFont typeface="Arial"/>
              <a:buChar char="•"/>
            </a:pPr>
            <a:r>
              <a:rPr lang="es-ES" b="1"/>
              <a:t>Alternative Communication Methods</a:t>
            </a:r>
            <a:r>
              <a:rPr lang="es-ES"/>
              <a:t>: In situations where verbal communication may not be possible or effective, use written materials, sign language, or visual aids.</a:t>
            </a:r>
            <a:endParaRPr/>
          </a:p>
          <a:p>
            <a:pPr marL="0" lvl="0" indent="0" algn="just"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sp>
        <p:nvSpPr>
          <p:cNvPr id="223" name="Google Shape;223;p16"/>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Practical Application of Inclusive Communication</a:t>
            </a:r>
            <a:br>
              <a:rPr lang="es-ES"/>
            </a:br>
            <a:r>
              <a:rPr lang="es-ES" sz="2000" b="0"/>
              <a:t>3.2. </a:t>
            </a:r>
            <a:r>
              <a:rPr lang="es-ES" sz="2000"/>
              <a:t>Inclusive communication</a:t>
            </a:r>
            <a:endParaRPr b="0"/>
          </a:p>
        </p:txBody>
      </p:sp>
      <p:pic>
        <p:nvPicPr>
          <p:cNvPr id="224" name="Google Shape;224;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563926" y="2883850"/>
            <a:ext cx="4660825" cy="26328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7"/>
          <p:cNvSpPr txBox="1">
            <a:spLocks noGrp="1"/>
          </p:cNvSpPr>
          <p:nvPr>
            <p:ph type="body" idx="1"/>
          </p:nvPr>
        </p:nvSpPr>
        <p:spPr>
          <a:xfrm>
            <a:off x="838200" y="1633140"/>
            <a:ext cx="5181600" cy="394639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Recognize cultural differences and avoid interpretations based on stereotypes, promoting respectful dialogue. Conflicts can arise due to misunderstandings based on cultural differences, language barriers, or unconscious biases. To resolve these conflicts inclusively, it is essential to approach them with an open mind, recognizing the value of diverse perspectives and avoiding interpretations based on stereotypes.</a:t>
            </a:r>
            <a:endParaRPr/>
          </a:p>
          <a:p>
            <a:pPr marL="0" lvl="0" indent="0" algn="just" rtl="0">
              <a:lnSpc>
                <a:spcPct val="90000"/>
              </a:lnSpc>
              <a:spcBef>
                <a:spcPts val="1000"/>
              </a:spcBef>
              <a:spcAft>
                <a:spcPts val="0"/>
              </a:spcAft>
              <a:buClr>
                <a:schemeClr val="dk1"/>
              </a:buClr>
              <a:buSzPts val="1800"/>
              <a:buNone/>
            </a:pPr>
            <a:r>
              <a:rPr lang="es-ES"/>
              <a:t>Key strategies:</a:t>
            </a:r>
            <a:endParaRPr/>
          </a:p>
          <a:p>
            <a:pPr marL="285750" lvl="0" indent="-285750" algn="just" rtl="0">
              <a:lnSpc>
                <a:spcPct val="90000"/>
              </a:lnSpc>
              <a:spcBef>
                <a:spcPts val="1000"/>
              </a:spcBef>
              <a:spcAft>
                <a:spcPts val="0"/>
              </a:spcAft>
              <a:buClr>
                <a:schemeClr val="dk1"/>
              </a:buClr>
              <a:buSzPts val="1800"/>
              <a:buFont typeface="Arial"/>
              <a:buChar char="•"/>
            </a:pPr>
            <a:r>
              <a:rPr lang="es-ES" b="1"/>
              <a:t>Promoting Respectful Dialogue</a:t>
            </a:r>
            <a:r>
              <a:rPr lang="es-ES"/>
              <a:t>: Encourage open communication where all parties can express their concerns without fear of judgment. Facilitate discussions that focus on understanding, rather than blaming or assuming.</a:t>
            </a:r>
            <a:endParaRPr/>
          </a:p>
          <a:p>
            <a:pPr marL="0" lvl="0" indent="0" algn="l" rtl="0">
              <a:lnSpc>
                <a:spcPct val="90000"/>
              </a:lnSpc>
              <a:spcBef>
                <a:spcPts val="1000"/>
              </a:spcBef>
              <a:spcAft>
                <a:spcPts val="0"/>
              </a:spcAft>
              <a:buClr>
                <a:schemeClr val="dk1"/>
              </a:buClr>
              <a:buSzPts val="1800"/>
              <a:buNone/>
            </a:pPr>
            <a:endParaRPr/>
          </a:p>
        </p:txBody>
      </p:sp>
      <p:sp>
        <p:nvSpPr>
          <p:cNvPr id="230" name="Google Shape;230;p17"/>
          <p:cNvSpPr txBox="1">
            <a:spLocks noGrp="1"/>
          </p:cNvSpPr>
          <p:nvPr>
            <p:ph type="body" idx="2"/>
          </p:nvPr>
        </p:nvSpPr>
        <p:spPr>
          <a:xfrm>
            <a:off x="6172200" y="1633139"/>
            <a:ext cx="5181600" cy="3946394"/>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1800"/>
              <a:buFont typeface="Arial"/>
              <a:buChar char="•"/>
            </a:pPr>
            <a:r>
              <a:rPr lang="es-ES" b="1"/>
              <a:t>Cultural Sensitivity</a:t>
            </a:r>
            <a:r>
              <a:rPr lang="es-ES"/>
              <a:t>: Recognize and address any cultural differences that may be contributing to the conflict. This could involve acknowledging different communication styles or cultural norms that may have been misunderstood.</a:t>
            </a:r>
            <a:endParaRPr/>
          </a:p>
          <a:p>
            <a:pPr marL="0" lvl="0" indent="0" algn="just"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sp>
        <p:nvSpPr>
          <p:cNvPr id="231" name="Google Shape;231;p17"/>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Practical Application of Inclusive Communication</a:t>
            </a:r>
            <a:br>
              <a:rPr lang="es-ES"/>
            </a:br>
            <a:r>
              <a:rPr lang="es-ES" sz="2000" b="0"/>
              <a:t>3.3. </a:t>
            </a:r>
            <a:r>
              <a:rPr lang="es-ES" sz="2000"/>
              <a:t>Conflict resolution</a:t>
            </a:r>
            <a:endParaRPr b="0"/>
          </a:p>
        </p:txBody>
      </p:sp>
      <p:pic>
        <p:nvPicPr>
          <p:cNvPr id="232" name="Google Shape;232;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070275" y="3004525"/>
            <a:ext cx="3763025" cy="24346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8"/>
          <p:cNvSpPr txBox="1">
            <a:spLocks noGrp="1"/>
          </p:cNvSpPr>
          <p:nvPr>
            <p:ph type="body" idx="1"/>
          </p:nvPr>
        </p:nvSpPr>
        <p:spPr>
          <a:xfrm>
            <a:off x="838200" y="1633140"/>
            <a:ext cx="5181600" cy="394639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Evaluate satisfaction surveys or conduct self-assessments to ensure that communication has been effective and inclusive. To ensure that inclusive communication practices are effective, it’s important to regularly evaluate how well these strategies are working. Feedback mechanisms like surveys, interviews, or focus groups can help identify areas for improvement.</a:t>
            </a:r>
            <a:endParaRPr/>
          </a:p>
          <a:p>
            <a:pPr marL="0" lvl="0" indent="0" algn="l" rtl="0">
              <a:lnSpc>
                <a:spcPct val="90000"/>
              </a:lnSpc>
              <a:spcBef>
                <a:spcPts val="1000"/>
              </a:spcBef>
              <a:spcAft>
                <a:spcPts val="0"/>
              </a:spcAft>
              <a:buClr>
                <a:schemeClr val="dk1"/>
              </a:buClr>
              <a:buSzPts val="1800"/>
              <a:buNone/>
            </a:pPr>
            <a:r>
              <a:rPr lang="es-ES"/>
              <a:t>Key tools include:</a:t>
            </a:r>
            <a:endParaRPr/>
          </a:p>
          <a:p>
            <a:pPr marL="285750" lvl="0" indent="-285750" algn="just" rtl="0">
              <a:lnSpc>
                <a:spcPct val="90000"/>
              </a:lnSpc>
              <a:spcBef>
                <a:spcPts val="1000"/>
              </a:spcBef>
              <a:spcAft>
                <a:spcPts val="0"/>
              </a:spcAft>
              <a:buClr>
                <a:schemeClr val="dk1"/>
              </a:buClr>
              <a:buSzPts val="1800"/>
              <a:buFont typeface="Arial"/>
              <a:buChar char="•"/>
            </a:pPr>
            <a:r>
              <a:rPr lang="es-ES" b="1"/>
              <a:t>Satisfaction Surveys</a:t>
            </a:r>
            <a:r>
              <a:rPr lang="es-ES"/>
              <a:t>: Conduct surveys to gather feedback from employees or participants on whether they feel the communication methods were inclusive and accessible.</a:t>
            </a:r>
            <a:endParaRPr/>
          </a:p>
          <a:p>
            <a:pPr marL="0" lvl="0" indent="0" algn="l" rtl="0">
              <a:lnSpc>
                <a:spcPct val="90000"/>
              </a:lnSpc>
              <a:spcBef>
                <a:spcPts val="1000"/>
              </a:spcBef>
              <a:spcAft>
                <a:spcPts val="0"/>
              </a:spcAft>
              <a:buClr>
                <a:schemeClr val="dk1"/>
              </a:buClr>
              <a:buSzPts val="1800"/>
              <a:buNone/>
            </a:pPr>
            <a:endParaRPr/>
          </a:p>
        </p:txBody>
      </p:sp>
      <p:sp>
        <p:nvSpPr>
          <p:cNvPr id="238" name="Google Shape;238;p18"/>
          <p:cNvSpPr txBox="1">
            <a:spLocks noGrp="1"/>
          </p:cNvSpPr>
          <p:nvPr>
            <p:ph type="body" idx="2"/>
          </p:nvPr>
        </p:nvSpPr>
        <p:spPr>
          <a:xfrm>
            <a:off x="6172200" y="1633139"/>
            <a:ext cx="5181600" cy="3946394"/>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1800"/>
              <a:buFont typeface="Arial"/>
              <a:buChar char="•"/>
            </a:pPr>
            <a:r>
              <a:rPr lang="es-ES" b="1"/>
              <a:t>Self-Assessments</a:t>
            </a:r>
            <a:r>
              <a:rPr lang="es-ES"/>
              <a:t>: Encourage individuals to reflect on their own communication habits and identify areas where they could be more inclusive.</a:t>
            </a:r>
            <a:endParaRPr/>
          </a:p>
          <a:p>
            <a:pPr marL="0" lvl="0" indent="0" algn="just"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sp>
        <p:nvSpPr>
          <p:cNvPr id="239" name="Google Shape;239;p18"/>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3. Practical Application of Inclusive Communication</a:t>
            </a:r>
            <a:br>
              <a:rPr lang="es-ES"/>
            </a:br>
            <a:r>
              <a:rPr lang="es-ES" sz="2000" b="0"/>
              <a:t>3.4. </a:t>
            </a:r>
            <a:r>
              <a:rPr lang="es-ES" sz="2000"/>
              <a:t>Tools to measure success</a:t>
            </a:r>
            <a:endParaRPr b="0"/>
          </a:p>
        </p:txBody>
      </p:sp>
      <p:pic>
        <p:nvPicPr>
          <p:cNvPr id="240" name="Google Shape;240;p18"/>
          <p:cNvPicPr preferRelativeResize="0"/>
          <p:nvPr/>
        </p:nvPicPr>
        <p:blipFill>
          <a:blip r:embed="rId3">
            <a:alphaModFix/>
          </a:blip>
          <a:stretch>
            <a:fillRect/>
          </a:stretch>
        </p:blipFill>
        <p:spPr>
          <a:xfrm>
            <a:off x="6698225" y="2557600"/>
            <a:ext cx="4558325" cy="3083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0"/>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252" name="Google Shape;252;p20"/>
          <p:cNvSpPr txBox="1">
            <a:spLocks noGrp="1"/>
          </p:cNvSpPr>
          <p:nvPr>
            <p:ph type="body" idx="1"/>
          </p:nvPr>
        </p:nvSpPr>
        <p:spPr>
          <a:xfrm>
            <a:off x="838200" y="1633140"/>
            <a:ext cx="7497932" cy="39379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1</a:t>
            </a:r>
            <a:r>
              <a:rPr lang="es-ES"/>
              <a:t>. Which of the following is a common barrier to inclusive communication?</a:t>
            </a:r>
            <a:endParaRPr/>
          </a:p>
          <a:p>
            <a:pPr marL="0" lvl="0" indent="0" algn="l" rtl="0">
              <a:lnSpc>
                <a:spcPct val="90000"/>
              </a:lnSpc>
              <a:spcBef>
                <a:spcPts val="1000"/>
              </a:spcBef>
              <a:spcAft>
                <a:spcPts val="0"/>
              </a:spcAft>
              <a:buClr>
                <a:schemeClr val="dk1"/>
              </a:buClr>
              <a:buSzPts val="1800"/>
              <a:buNone/>
            </a:pPr>
            <a:r>
              <a:rPr lang="es-ES"/>
              <a:t>	Option a: Use of clear language</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b: Stereotypes and prejudices</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c: Active listening</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d: Recognizing cultural diversity</a:t>
            </a:r>
            <a:endParaRPr/>
          </a:p>
        </p:txBody>
      </p:sp>
      <p:pic>
        <p:nvPicPr>
          <p:cNvPr id="253" name="Google Shape;253;p20" descr="Un dibujo de un muñeco de peluche&#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28611" y="2026094"/>
            <a:ext cx="2598465" cy="3152017"/>
          </a:xfrm>
          <a:prstGeom prst="rect">
            <a:avLst/>
          </a:prstGeom>
          <a:noFill/>
          <a:ln>
            <a:noFill/>
          </a:ln>
        </p:spPr>
      </p:pic>
      <p:sp>
        <p:nvSpPr>
          <p:cNvPr id="254" name="Google Shape;254;p20"/>
          <p:cNvSpPr/>
          <p:nvPr/>
        </p:nvSpPr>
        <p:spPr>
          <a:xfrm>
            <a:off x="1381468" y="2403375"/>
            <a:ext cx="252000" cy="252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20"/>
          <p:cNvSpPr/>
          <p:nvPr/>
        </p:nvSpPr>
        <p:spPr>
          <a:xfrm>
            <a:off x="1381468" y="3173610"/>
            <a:ext cx="252000" cy="252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20"/>
          <p:cNvSpPr/>
          <p:nvPr/>
        </p:nvSpPr>
        <p:spPr>
          <a:xfrm>
            <a:off x="1381468" y="3917211"/>
            <a:ext cx="252000" cy="252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20"/>
          <p:cNvSpPr/>
          <p:nvPr/>
        </p:nvSpPr>
        <p:spPr>
          <a:xfrm>
            <a:off x="1381468" y="4664239"/>
            <a:ext cx="252000" cy="252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Index</a:t>
            </a:r>
            <a:endParaRPr/>
          </a:p>
        </p:txBody>
      </p:sp>
      <p:sp>
        <p:nvSpPr>
          <p:cNvPr id="111" name="Google Shape;111;p2"/>
          <p:cNvSpPr txBox="1">
            <a:spLocks noGrp="1"/>
          </p:cNvSpPr>
          <p:nvPr>
            <p:ph type="body" idx="1"/>
          </p:nvPr>
        </p:nvSpPr>
        <p:spPr>
          <a:xfrm>
            <a:off x="1725694" y="1457914"/>
            <a:ext cx="5065724" cy="91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Unit 1. Introduction to Inclusive Communication</a:t>
            </a:r>
            <a:endParaRPr/>
          </a:p>
          <a:p>
            <a:pPr marL="0" lvl="0" indent="0" algn="l" rtl="0">
              <a:lnSpc>
                <a:spcPct val="90000"/>
              </a:lnSpc>
              <a:spcBef>
                <a:spcPts val="1000"/>
              </a:spcBef>
              <a:spcAft>
                <a:spcPts val="0"/>
              </a:spcAft>
              <a:buClr>
                <a:schemeClr val="dk1"/>
              </a:buClr>
              <a:buSzPts val="1800"/>
              <a:buNone/>
            </a:pPr>
            <a:r>
              <a:rPr lang="es-ES"/>
              <a:t>1.1. Definition and key concepts.</a:t>
            </a:r>
            <a:br>
              <a:rPr lang="es-ES"/>
            </a:br>
            <a:r>
              <a:rPr lang="es-ES"/>
              <a:t>1.2. Common barriers.</a:t>
            </a:r>
            <a:br>
              <a:rPr lang="es-ES"/>
            </a:br>
            <a:r>
              <a:rPr lang="es-ES"/>
              <a:t>1.3. Benefits of inclusive communication</a:t>
            </a:r>
            <a:endParaRPr/>
          </a:p>
        </p:txBody>
      </p:sp>
      <p:pic>
        <p:nvPicPr>
          <p:cNvPr id="112" name="Google Shape;112;p2" descr="Una caricatura de una persona&#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42665" y="1894488"/>
            <a:ext cx="2787969" cy="3160451"/>
          </a:xfrm>
          <a:prstGeom prst="rect">
            <a:avLst/>
          </a:prstGeom>
          <a:noFill/>
          <a:ln>
            <a:noFill/>
          </a:ln>
        </p:spPr>
      </p:pic>
      <p:sp>
        <p:nvSpPr>
          <p:cNvPr id="113" name="Google Shape;113;p2"/>
          <p:cNvSpPr/>
          <p:nvPr/>
        </p:nvSpPr>
        <p:spPr>
          <a:xfrm>
            <a:off x="1159933" y="1507525"/>
            <a:ext cx="252000" cy="252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2"/>
          <p:cNvSpPr txBox="1"/>
          <p:nvPr/>
        </p:nvSpPr>
        <p:spPr>
          <a:xfrm>
            <a:off x="1725694" y="2901461"/>
            <a:ext cx="5970506" cy="91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s-ES" sz="1800" b="1">
                <a:solidFill>
                  <a:schemeClr val="dk1"/>
                </a:solidFill>
                <a:latin typeface="Calibri"/>
                <a:ea typeface="Calibri"/>
                <a:cs typeface="Calibri"/>
                <a:sym typeface="Calibri"/>
              </a:rPr>
              <a:t>Unit 2. Strategies to Promote Inclusion in Communication</a:t>
            </a:r>
            <a:br>
              <a:rPr lang="es-ES" sz="1800">
                <a:solidFill>
                  <a:schemeClr val="dk1"/>
                </a:solidFill>
                <a:latin typeface="Calibri"/>
                <a:ea typeface="Calibri"/>
                <a:cs typeface="Calibri"/>
                <a:sym typeface="Calibri"/>
              </a:rPr>
            </a:br>
            <a:r>
              <a:rPr lang="es-ES" sz="1800">
                <a:solidFill>
                  <a:schemeClr val="dk1"/>
                </a:solidFill>
                <a:latin typeface="Calibri"/>
                <a:ea typeface="Calibri"/>
                <a:cs typeface="Calibri"/>
                <a:sym typeface="Calibri"/>
              </a:rPr>
              <a:t>2.1. Inclusive language.</a:t>
            </a:r>
            <a:br>
              <a:rPr lang="es-ES" sz="1800">
                <a:solidFill>
                  <a:schemeClr val="dk1"/>
                </a:solidFill>
                <a:latin typeface="Calibri"/>
                <a:ea typeface="Calibri"/>
                <a:cs typeface="Calibri"/>
                <a:sym typeface="Calibri"/>
              </a:rPr>
            </a:br>
            <a:r>
              <a:rPr lang="es-ES" sz="1800">
                <a:solidFill>
                  <a:schemeClr val="dk1"/>
                </a:solidFill>
                <a:latin typeface="Calibri"/>
                <a:ea typeface="Calibri"/>
                <a:cs typeface="Calibri"/>
                <a:sym typeface="Calibri"/>
              </a:rPr>
              <a:t>2.2. Accessibility Principles.</a:t>
            </a:r>
            <a:br>
              <a:rPr lang="es-ES" sz="1800">
                <a:solidFill>
                  <a:schemeClr val="dk1"/>
                </a:solidFill>
                <a:latin typeface="Calibri"/>
                <a:ea typeface="Calibri"/>
                <a:cs typeface="Calibri"/>
                <a:sym typeface="Calibri"/>
              </a:rPr>
            </a:br>
            <a:r>
              <a:rPr lang="es-ES" sz="1800">
                <a:solidFill>
                  <a:schemeClr val="dk1"/>
                </a:solidFill>
                <a:latin typeface="Calibri"/>
                <a:ea typeface="Calibri"/>
                <a:cs typeface="Calibri"/>
                <a:sym typeface="Calibri"/>
              </a:rPr>
              <a:t>2.3. Cultural diversity in communications.</a:t>
            </a:r>
            <a:br>
              <a:rPr lang="es-ES" sz="1800">
                <a:solidFill>
                  <a:schemeClr val="dk1"/>
                </a:solidFill>
                <a:latin typeface="Calibri"/>
                <a:ea typeface="Calibri"/>
                <a:cs typeface="Calibri"/>
                <a:sym typeface="Calibri"/>
              </a:rPr>
            </a:br>
            <a:r>
              <a:rPr lang="es-ES" sz="1800">
                <a:solidFill>
                  <a:schemeClr val="dk1"/>
                </a:solidFill>
                <a:latin typeface="Calibri"/>
                <a:ea typeface="Calibri"/>
                <a:cs typeface="Calibri"/>
                <a:sym typeface="Calibri"/>
              </a:rPr>
              <a:t>2.4. Digital inclusion</a:t>
            </a:r>
            <a:endParaRPr sz="1800">
              <a:solidFill>
                <a:schemeClr val="dk1"/>
              </a:solidFill>
              <a:latin typeface="Calibri"/>
              <a:ea typeface="Calibri"/>
              <a:cs typeface="Calibri"/>
              <a:sym typeface="Calibri"/>
            </a:endParaRPr>
          </a:p>
        </p:txBody>
      </p:sp>
      <p:sp>
        <p:nvSpPr>
          <p:cNvPr id="115" name="Google Shape;115;p2"/>
          <p:cNvSpPr/>
          <p:nvPr/>
        </p:nvSpPr>
        <p:spPr>
          <a:xfrm>
            <a:off x="1226462" y="2955733"/>
            <a:ext cx="252000" cy="252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2"/>
          <p:cNvSpPr txBox="1"/>
          <p:nvPr/>
        </p:nvSpPr>
        <p:spPr>
          <a:xfrm>
            <a:off x="1725694" y="4436085"/>
            <a:ext cx="5065724" cy="91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s-ES" sz="1800" b="1">
                <a:solidFill>
                  <a:schemeClr val="dk1"/>
                </a:solidFill>
                <a:latin typeface="Calibri"/>
                <a:ea typeface="Calibri"/>
                <a:cs typeface="Calibri"/>
                <a:sym typeface="Calibri"/>
              </a:rPr>
              <a:t>Unit 3. Practical Application of Inclusive Communication</a:t>
            </a:r>
            <a:br>
              <a:rPr lang="es-ES" sz="1800" b="1">
                <a:solidFill>
                  <a:schemeClr val="dk1"/>
                </a:solidFill>
                <a:latin typeface="Calibri"/>
                <a:ea typeface="Calibri"/>
                <a:cs typeface="Calibri"/>
                <a:sym typeface="Calibri"/>
              </a:rPr>
            </a:br>
            <a:r>
              <a:rPr lang="es-ES" sz="1800">
                <a:solidFill>
                  <a:schemeClr val="dk1"/>
                </a:solidFill>
                <a:latin typeface="Calibri"/>
                <a:ea typeface="Calibri"/>
                <a:cs typeface="Calibri"/>
                <a:sym typeface="Calibri"/>
              </a:rPr>
              <a:t>3.1. Adapting communication in diverse teams.</a:t>
            </a:r>
            <a:br>
              <a:rPr lang="es-ES" sz="1800">
                <a:solidFill>
                  <a:schemeClr val="dk1"/>
                </a:solidFill>
                <a:latin typeface="Calibri"/>
                <a:ea typeface="Calibri"/>
                <a:cs typeface="Calibri"/>
                <a:sym typeface="Calibri"/>
              </a:rPr>
            </a:br>
            <a:r>
              <a:rPr lang="es-ES" sz="1800">
                <a:solidFill>
                  <a:schemeClr val="dk1"/>
                </a:solidFill>
                <a:latin typeface="Calibri"/>
                <a:ea typeface="Calibri"/>
                <a:cs typeface="Calibri"/>
                <a:sym typeface="Calibri"/>
              </a:rPr>
              <a:t>3.2. Inclusive communication.</a:t>
            </a:r>
            <a:br>
              <a:rPr lang="es-ES" sz="1800">
                <a:solidFill>
                  <a:schemeClr val="dk1"/>
                </a:solidFill>
                <a:latin typeface="Calibri"/>
                <a:ea typeface="Calibri"/>
                <a:cs typeface="Calibri"/>
                <a:sym typeface="Calibri"/>
              </a:rPr>
            </a:br>
            <a:r>
              <a:rPr lang="es-ES" sz="1800">
                <a:solidFill>
                  <a:schemeClr val="dk1"/>
                </a:solidFill>
                <a:latin typeface="Calibri"/>
                <a:ea typeface="Calibri"/>
                <a:cs typeface="Calibri"/>
                <a:sym typeface="Calibri"/>
              </a:rPr>
              <a:t>3.3. Conflict resolution.</a:t>
            </a:r>
            <a:endParaRPr sz="1800">
              <a:solidFill>
                <a:schemeClr val="dk1"/>
              </a:solidFill>
              <a:latin typeface="Calibri"/>
              <a:ea typeface="Calibri"/>
              <a:cs typeface="Calibri"/>
              <a:sym typeface="Calibri"/>
            </a:endParaRPr>
          </a:p>
        </p:txBody>
      </p:sp>
      <p:sp>
        <p:nvSpPr>
          <p:cNvPr id="117" name="Google Shape;117;p2"/>
          <p:cNvSpPr/>
          <p:nvPr/>
        </p:nvSpPr>
        <p:spPr>
          <a:xfrm>
            <a:off x="1310338" y="4482740"/>
            <a:ext cx="252000" cy="252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1"/>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263" name="Google Shape;263;p21"/>
          <p:cNvSpPr txBox="1">
            <a:spLocks noGrp="1"/>
          </p:cNvSpPr>
          <p:nvPr>
            <p:ph type="body" idx="1"/>
          </p:nvPr>
        </p:nvSpPr>
        <p:spPr>
          <a:xfrm>
            <a:off x="838200" y="1633140"/>
            <a:ext cx="7497932" cy="39379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1</a:t>
            </a:r>
            <a:r>
              <a:rPr lang="es-ES"/>
              <a:t>. Which of the following is a common barrier to inclusive communication?</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2400"/>
              <a:buNone/>
            </a:pPr>
            <a:r>
              <a:rPr lang="es-ES" sz="2400"/>
              <a:t>	</a:t>
            </a:r>
            <a:r>
              <a:rPr lang="es-ES" sz="2400" b="1"/>
              <a:t>Correct option</a:t>
            </a:r>
            <a:r>
              <a:rPr lang="es-ES" sz="2400"/>
              <a:t>: </a:t>
            </a:r>
            <a:r>
              <a:rPr lang="es-ES" sz="2400" b="1"/>
              <a:t>: </a:t>
            </a:r>
            <a:r>
              <a:rPr lang="es-ES" sz="2400"/>
              <a:t>b) Stereotypes and prejudices</a:t>
            </a:r>
            <a:endParaRPr sz="2400"/>
          </a:p>
        </p:txBody>
      </p:sp>
      <p:pic>
        <p:nvPicPr>
          <p:cNvPr id="264" name="Google Shape;264;p21" descr="Una caricatura de una person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36132" y="1828800"/>
            <a:ext cx="2799452" cy="33605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2"/>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270" name="Google Shape;270;p22"/>
          <p:cNvSpPr txBox="1">
            <a:spLocks noGrp="1"/>
          </p:cNvSpPr>
          <p:nvPr>
            <p:ph type="body" idx="1"/>
          </p:nvPr>
        </p:nvSpPr>
        <p:spPr>
          <a:xfrm>
            <a:off x="838200" y="1633140"/>
            <a:ext cx="7497932" cy="39379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2</a:t>
            </a:r>
            <a:r>
              <a:rPr lang="es-ES"/>
              <a:t>. What is meant by "neutral language"?</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a: Language that avoids bias and discriminatory terms.</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b: Language that lacks emotions.</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c: Language exclusively for technical topics.</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d: Language focused on a single audience.</a:t>
            </a:r>
            <a:endParaRPr/>
          </a:p>
        </p:txBody>
      </p:sp>
      <p:pic>
        <p:nvPicPr>
          <p:cNvPr id="271" name="Google Shape;271;p22" descr="Un dibujo de un muñeco de peluche&#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28611" y="2026094"/>
            <a:ext cx="2598465" cy="3152017"/>
          </a:xfrm>
          <a:prstGeom prst="rect">
            <a:avLst/>
          </a:prstGeom>
          <a:noFill/>
          <a:ln>
            <a:noFill/>
          </a:ln>
        </p:spPr>
      </p:pic>
      <p:sp>
        <p:nvSpPr>
          <p:cNvPr id="272" name="Google Shape;272;p22"/>
          <p:cNvSpPr/>
          <p:nvPr/>
        </p:nvSpPr>
        <p:spPr>
          <a:xfrm>
            <a:off x="1381468" y="2403375"/>
            <a:ext cx="252000" cy="252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22"/>
          <p:cNvSpPr/>
          <p:nvPr/>
        </p:nvSpPr>
        <p:spPr>
          <a:xfrm>
            <a:off x="1381468" y="3173610"/>
            <a:ext cx="252000" cy="252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22"/>
          <p:cNvSpPr/>
          <p:nvPr/>
        </p:nvSpPr>
        <p:spPr>
          <a:xfrm>
            <a:off x="1381468" y="3917211"/>
            <a:ext cx="252000" cy="252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22"/>
          <p:cNvSpPr/>
          <p:nvPr/>
        </p:nvSpPr>
        <p:spPr>
          <a:xfrm>
            <a:off x="1381468" y="4664239"/>
            <a:ext cx="252000" cy="252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3"/>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281" name="Google Shape;281;p23"/>
          <p:cNvSpPr txBox="1">
            <a:spLocks noGrp="1"/>
          </p:cNvSpPr>
          <p:nvPr>
            <p:ph type="body" idx="1"/>
          </p:nvPr>
        </p:nvSpPr>
        <p:spPr>
          <a:xfrm>
            <a:off x="838200" y="1633140"/>
            <a:ext cx="7497932" cy="39379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2</a:t>
            </a:r>
            <a:r>
              <a:rPr lang="es-ES"/>
              <a:t>. What is meant by "neutral language"?</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2400"/>
              <a:buNone/>
            </a:pPr>
            <a:r>
              <a:rPr lang="es-ES" sz="2400"/>
              <a:t>	</a:t>
            </a:r>
            <a:r>
              <a:rPr lang="es-ES" sz="2400" b="1"/>
              <a:t>Correct option</a:t>
            </a:r>
            <a:r>
              <a:rPr lang="es-ES" sz="2400"/>
              <a:t>: a) Language that avoids bias and discriminatory terms.</a:t>
            </a:r>
            <a:endParaRPr sz="2400"/>
          </a:p>
        </p:txBody>
      </p:sp>
      <p:pic>
        <p:nvPicPr>
          <p:cNvPr id="282" name="Google Shape;282;p23" descr="Una caricatura de una person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36132" y="1828800"/>
            <a:ext cx="2799452" cy="33605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4"/>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288" name="Google Shape;288;p24"/>
          <p:cNvSpPr txBox="1">
            <a:spLocks noGrp="1"/>
          </p:cNvSpPr>
          <p:nvPr>
            <p:ph type="body" idx="1"/>
          </p:nvPr>
        </p:nvSpPr>
        <p:spPr>
          <a:xfrm>
            <a:off x="838200" y="1633140"/>
            <a:ext cx="7497932" cy="39379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3</a:t>
            </a:r>
            <a:r>
              <a:rPr lang="es-ES"/>
              <a:t>. Which aspect is essential for inclusive communication in digital environments?</a:t>
            </a:r>
            <a:endParaRPr/>
          </a:p>
          <a:p>
            <a:pPr marL="0" lvl="0" indent="0" algn="l" rtl="0">
              <a:lnSpc>
                <a:spcPct val="90000"/>
              </a:lnSpc>
              <a:spcBef>
                <a:spcPts val="1000"/>
              </a:spcBef>
              <a:spcAft>
                <a:spcPts val="0"/>
              </a:spcAft>
              <a:buClr>
                <a:schemeClr val="dk1"/>
              </a:buClr>
              <a:buSzPts val="1800"/>
              <a:buNone/>
            </a:pPr>
            <a:r>
              <a:rPr lang="es-ES"/>
              <a:t>	Option a: Keep it as short as possible.</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b: Use technical terms.</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c: Ensure accessibility.</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d: Send messages to everyone simultaneously.</a:t>
            </a:r>
            <a:endParaRPr/>
          </a:p>
        </p:txBody>
      </p:sp>
      <p:pic>
        <p:nvPicPr>
          <p:cNvPr id="289" name="Google Shape;289;p24" descr="Un dibujo de un muñeco de peluche&#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28611" y="2026094"/>
            <a:ext cx="2598465" cy="3152017"/>
          </a:xfrm>
          <a:prstGeom prst="rect">
            <a:avLst/>
          </a:prstGeom>
          <a:noFill/>
          <a:ln>
            <a:noFill/>
          </a:ln>
        </p:spPr>
      </p:pic>
      <p:sp>
        <p:nvSpPr>
          <p:cNvPr id="290" name="Google Shape;290;p24"/>
          <p:cNvSpPr/>
          <p:nvPr/>
        </p:nvSpPr>
        <p:spPr>
          <a:xfrm>
            <a:off x="1381468" y="2403375"/>
            <a:ext cx="252000" cy="252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24"/>
          <p:cNvSpPr/>
          <p:nvPr/>
        </p:nvSpPr>
        <p:spPr>
          <a:xfrm>
            <a:off x="1381468" y="3173610"/>
            <a:ext cx="252000" cy="252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24"/>
          <p:cNvSpPr/>
          <p:nvPr/>
        </p:nvSpPr>
        <p:spPr>
          <a:xfrm>
            <a:off x="1381468" y="3917211"/>
            <a:ext cx="252000" cy="252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24"/>
          <p:cNvSpPr/>
          <p:nvPr/>
        </p:nvSpPr>
        <p:spPr>
          <a:xfrm>
            <a:off x="1381468" y="4664239"/>
            <a:ext cx="252000" cy="252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5"/>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299" name="Google Shape;299;p25"/>
          <p:cNvSpPr txBox="1">
            <a:spLocks noGrp="1"/>
          </p:cNvSpPr>
          <p:nvPr>
            <p:ph type="body" idx="1"/>
          </p:nvPr>
        </p:nvSpPr>
        <p:spPr>
          <a:xfrm>
            <a:off x="838200" y="1633140"/>
            <a:ext cx="7497932" cy="39379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3</a:t>
            </a:r>
            <a:r>
              <a:rPr lang="es-ES"/>
              <a:t>. Which aspect is essential for inclusive communication in digital environments?</a:t>
            </a:r>
            <a:endParaRPr/>
          </a:p>
          <a:p>
            <a:pPr marL="0" lvl="0" indent="0" algn="l" rtl="0">
              <a:lnSpc>
                <a:spcPct val="90000"/>
              </a:lnSpc>
              <a:spcBef>
                <a:spcPts val="1000"/>
              </a:spcBef>
              <a:spcAft>
                <a:spcPts val="0"/>
              </a:spcAft>
              <a:buClr>
                <a:schemeClr val="dk1"/>
              </a:buClr>
              <a:buSzPts val="2400"/>
              <a:buNone/>
            </a:pPr>
            <a:r>
              <a:rPr lang="es-ES" sz="2400"/>
              <a:t>	</a:t>
            </a:r>
            <a:r>
              <a:rPr lang="es-ES" sz="2400" b="1"/>
              <a:t>Correct option</a:t>
            </a:r>
            <a:r>
              <a:rPr lang="es-ES" sz="2400"/>
              <a:t>: c) Ensure accessibility</a:t>
            </a:r>
            <a:endParaRPr sz="2400"/>
          </a:p>
        </p:txBody>
      </p:sp>
      <p:pic>
        <p:nvPicPr>
          <p:cNvPr id="300" name="Google Shape;300;p25" descr="Una caricatura de una person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36132" y="1828800"/>
            <a:ext cx="2799452" cy="33605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6"/>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306" name="Google Shape;306;p26"/>
          <p:cNvSpPr txBox="1">
            <a:spLocks noGrp="1"/>
          </p:cNvSpPr>
          <p:nvPr>
            <p:ph type="body" idx="1"/>
          </p:nvPr>
        </p:nvSpPr>
        <p:spPr>
          <a:xfrm>
            <a:off x="838200" y="1633140"/>
            <a:ext cx="7497932" cy="39379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4</a:t>
            </a:r>
            <a:r>
              <a:rPr lang="es-ES"/>
              <a:t>. Which of the following is a strategy to foster inclusive communication in multicultural environments?</a:t>
            </a:r>
            <a:endParaRPr/>
          </a:p>
          <a:p>
            <a:pPr marL="0" lvl="0" indent="0" algn="l" rtl="0">
              <a:lnSpc>
                <a:spcPct val="90000"/>
              </a:lnSpc>
              <a:spcBef>
                <a:spcPts val="1000"/>
              </a:spcBef>
              <a:spcAft>
                <a:spcPts val="0"/>
              </a:spcAft>
              <a:buClr>
                <a:schemeClr val="dk1"/>
              </a:buClr>
              <a:buSzPts val="1800"/>
              <a:buNone/>
            </a:pPr>
            <a:r>
              <a:rPr lang="es-ES"/>
              <a:t>	Option a: Avoid any type of feedback.</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b: Use language specific to a culture.</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c: Consider cultural and linguistic differences.</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d: Not consider differences to avoid conflicts.</a:t>
            </a:r>
            <a:endParaRPr/>
          </a:p>
        </p:txBody>
      </p:sp>
      <p:pic>
        <p:nvPicPr>
          <p:cNvPr id="307" name="Google Shape;307;p26" descr="Un dibujo de un muñeco de peluche&#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28611" y="2026094"/>
            <a:ext cx="2598465" cy="3152017"/>
          </a:xfrm>
          <a:prstGeom prst="rect">
            <a:avLst/>
          </a:prstGeom>
          <a:noFill/>
          <a:ln>
            <a:noFill/>
          </a:ln>
        </p:spPr>
      </p:pic>
      <p:sp>
        <p:nvSpPr>
          <p:cNvPr id="308" name="Google Shape;308;p26"/>
          <p:cNvSpPr/>
          <p:nvPr/>
        </p:nvSpPr>
        <p:spPr>
          <a:xfrm>
            <a:off x="1381468" y="2403375"/>
            <a:ext cx="252000" cy="252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26"/>
          <p:cNvSpPr/>
          <p:nvPr/>
        </p:nvSpPr>
        <p:spPr>
          <a:xfrm>
            <a:off x="1381468" y="3173610"/>
            <a:ext cx="252000" cy="252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26"/>
          <p:cNvSpPr/>
          <p:nvPr/>
        </p:nvSpPr>
        <p:spPr>
          <a:xfrm>
            <a:off x="1381468" y="3917211"/>
            <a:ext cx="252000" cy="252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26"/>
          <p:cNvSpPr/>
          <p:nvPr/>
        </p:nvSpPr>
        <p:spPr>
          <a:xfrm>
            <a:off x="1381468" y="4664239"/>
            <a:ext cx="252000" cy="252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7"/>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317" name="Google Shape;317;p27"/>
          <p:cNvSpPr txBox="1">
            <a:spLocks noGrp="1"/>
          </p:cNvSpPr>
          <p:nvPr>
            <p:ph type="body" idx="1"/>
          </p:nvPr>
        </p:nvSpPr>
        <p:spPr>
          <a:xfrm>
            <a:off x="838200" y="1633140"/>
            <a:ext cx="7497932" cy="39379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4</a:t>
            </a:r>
            <a:r>
              <a:rPr lang="es-ES"/>
              <a:t>. Which of the following is a strategy to foster inclusive communication in multicultural environments?</a:t>
            </a:r>
            <a:endParaRPr/>
          </a:p>
          <a:p>
            <a:pPr marL="0" lvl="0" indent="0" algn="l" rtl="0">
              <a:lnSpc>
                <a:spcPct val="90000"/>
              </a:lnSpc>
              <a:spcBef>
                <a:spcPts val="1000"/>
              </a:spcBef>
              <a:spcAft>
                <a:spcPts val="0"/>
              </a:spcAft>
              <a:buClr>
                <a:schemeClr val="dk1"/>
              </a:buClr>
              <a:buSzPts val="2400"/>
              <a:buNone/>
            </a:pPr>
            <a:r>
              <a:rPr lang="es-ES" sz="2400"/>
              <a:t>	</a:t>
            </a:r>
            <a:r>
              <a:rPr lang="es-ES" sz="2400" b="1"/>
              <a:t>Correct option</a:t>
            </a:r>
            <a:r>
              <a:rPr lang="es-ES" sz="2400"/>
              <a:t>: c) Consider cultural and linguistic differences.</a:t>
            </a:r>
            <a:endParaRPr/>
          </a:p>
          <a:p>
            <a:pPr marL="0" lvl="0" indent="0" algn="l" rtl="0">
              <a:lnSpc>
                <a:spcPct val="90000"/>
              </a:lnSpc>
              <a:spcBef>
                <a:spcPts val="1000"/>
              </a:spcBef>
              <a:spcAft>
                <a:spcPts val="0"/>
              </a:spcAft>
              <a:buClr>
                <a:schemeClr val="dk1"/>
              </a:buClr>
              <a:buSzPts val="2400"/>
              <a:buNone/>
            </a:pPr>
            <a:endParaRPr sz="2400"/>
          </a:p>
        </p:txBody>
      </p:sp>
      <p:pic>
        <p:nvPicPr>
          <p:cNvPr id="318" name="Google Shape;318;p27" descr="Una caricatura de una person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36132" y="1828800"/>
            <a:ext cx="2799452" cy="33605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8"/>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324" name="Google Shape;324;p28"/>
          <p:cNvSpPr txBox="1">
            <a:spLocks noGrp="1"/>
          </p:cNvSpPr>
          <p:nvPr>
            <p:ph type="body" idx="1"/>
          </p:nvPr>
        </p:nvSpPr>
        <p:spPr>
          <a:xfrm>
            <a:off x="838200" y="1633140"/>
            <a:ext cx="7497932" cy="39379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5</a:t>
            </a:r>
            <a:r>
              <a:rPr lang="es-ES"/>
              <a:t>. Which concept describes the preconceived ideas that automatically arise about a person or group?</a:t>
            </a:r>
            <a:endParaRPr/>
          </a:p>
          <a:p>
            <a:pPr marL="0" lvl="0" indent="0" algn="l" rtl="0">
              <a:lnSpc>
                <a:spcPct val="90000"/>
              </a:lnSpc>
              <a:spcBef>
                <a:spcPts val="1000"/>
              </a:spcBef>
              <a:spcAft>
                <a:spcPts val="0"/>
              </a:spcAft>
              <a:buClr>
                <a:schemeClr val="dk1"/>
              </a:buClr>
              <a:buSzPts val="1800"/>
              <a:buNone/>
            </a:pPr>
            <a:r>
              <a:rPr lang="es-ES"/>
              <a:t>	Option a: Inclusion</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b: Diversity</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c: Unconscious bias</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	Option d: Assertiveness</a:t>
            </a:r>
            <a:endParaRPr/>
          </a:p>
        </p:txBody>
      </p:sp>
      <p:pic>
        <p:nvPicPr>
          <p:cNvPr id="325" name="Google Shape;325;p28" descr="Un dibujo de un muñeco de peluche&#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28611" y="2026094"/>
            <a:ext cx="2598465" cy="3152017"/>
          </a:xfrm>
          <a:prstGeom prst="rect">
            <a:avLst/>
          </a:prstGeom>
          <a:noFill/>
          <a:ln>
            <a:noFill/>
          </a:ln>
        </p:spPr>
      </p:pic>
      <p:sp>
        <p:nvSpPr>
          <p:cNvPr id="326" name="Google Shape;326;p28"/>
          <p:cNvSpPr/>
          <p:nvPr/>
        </p:nvSpPr>
        <p:spPr>
          <a:xfrm>
            <a:off x="1381468" y="2403375"/>
            <a:ext cx="252000" cy="252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28"/>
          <p:cNvSpPr/>
          <p:nvPr/>
        </p:nvSpPr>
        <p:spPr>
          <a:xfrm>
            <a:off x="1381468" y="3173610"/>
            <a:ext cx="252000" cy="252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28"/>
          <p:cNvSpPr/>
          <p:nvPr/>
        </p:nvSpPr>
        <p:spPr>
          <a:xfrm>
            <a:off x="1381468" y="3917211"/>
            <a:ext cx="252000" cy="252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28"/>
          <p:cNvSpPr/>
          <p:nvPr/>
        </p:nvSpPr>
        <p:spPr>
          <a:xfrm>
            <a:off x="1381468" y="4664239"/>
            <a:ext cx="252000" cy="252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9"/>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Self-assessment test</a:t>
            </a:r>
            <a:endParaRPr/>
          </a:p>
        </p:txBody>
      </p:sp>
      <p:sp>
        <p:nvSpPr>
          <p:cNvPr id="335" name="Google Shape;335;p29"/>
          <p:cNvSpPr txBox="1">
            <a:spLocks noGrp="1"/>
          </p:cNvSpPr>
          <p:nvPr>
            <p:ph type="body" idx="1"/>
          </p:nvPr>
        </p:nvSpPr>
        <p:spPr>
          <a:xfrm>
            <a:off x="838200" y="1633140"/>
            <a:ext cx="7497932" cy="39379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Question 5</a:t>
            </a:r>
            <a:r>
              <a:rPr lang="es-ES"/>
              <a:t>. Which concept describes the preconceived ideas that automatically arise about a person or group?</a:t>
            </a:r>
            <a:endParaRPr/>
          </a:p>
          <a:p>
            <a:pPr marL="0" lvl="0" indent="0" algn="l" rtl="0">
              <a:lnSpc>
                <a:spcPct val="90000"/>
              </a:lnSpc>
              <a:spcBef>
                <a:spcPts val="1000"/>
              </a:spcBef>
              <a:spcAft>
                <a:spcPts val="0"/>
              </a:spcAft>
              <a:buClr>
                <a:schemeClr val="dk1"/>
              </a:buClr>
              <a:buSzPts val="2400"/>
              <a:buNone/>
            </a:pPr>
            <a:r>
              <a:rPr lang="es-ES" sz="2400"/>
              <a:t>	</a:t>
            </a:r>
            <a:r>
              <a:rPr lang="es-ES" sz="2400" b="1"/>
              <a:t>Correct option</a:t>
            </a:r>
            <a:r>
              <a:rPr lang="es-ES" sz="2400"/>
              <a:t>: c) Unconscious bias</a:t>
            </a:r>
            <a:endParaRPr sz="2400"/>
          </a:p>
        </p:txBody>
      </p:sp>
      <p:pic>
        <p:nvPicPr>
          <p:cNvPr id="336" name="Google Shape;336;p29" descr="Una caricatura de una person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36132" y="1828800"/>
            <a:ext cx="2799452" cy="33605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0"/>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Summing up</a:t>
            </a:r>
            <a:endParaRPr/>
          </a:p>
        </p:txBody>
      </p:sp>
      <p:sp>
        <p:nvSpPr>
          <p:cNvPr id="342" name="Google Shape;342;p30"/>
          <p:cNvSpPr txBox="1">
            <a:spLocks noGrp="1"/>
          </p:cNvSpPr>
          <p:nvPr>
            <p:ph type="body" idx="1"/>
          </p:nvPr>
        </p:nvSpPr>
        <p:spPr>
          <a:xfrm>
            <a:off x="1109685" y="1730797"/>
            <a:ext cx="3821544" cy="14207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b="1"/>
              <a:t>Definition and benefits: </a:t>
            </a:r>
            <a:r>
              <a:rPr lang="es-ES"/>
              <a:t>Inclusive communication ensures that all people, regardless of their differences, feel respected and understood, improving relationships and promoting equity.</a:t>
            </a:r>
            <a:endParaRPr/>
          </a:p>
        </p:txBody>
      </p:sp>
      <p:pic>
        <p:nvPicPr>
          <p:cNvPr id="343" name="Google Shape;343;p30" descr="Interfaz de usuario gráfic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8462" y="2184761"/>
            <a:ext cx="2955075" cy="2683789"/>
          </a:xfrm>
          <a:prstGeom prst="rect">
            <a:avLst/>
          </a:prstGeom>
          <a:noFill/>
          <a:ln>
            <a:noFill/>
          </a:ln>
        </p:spPr>
      </p:pic>
      <p:sp>
        <p:nvSpPr>
          <p:cNvPr id="344" name="Google Shape;344;p30"/>
          <p:cNvSpPr txBox="1"/>
          <p:nvPr/>
        </p:nvSpPr>
        <p:spPr>
          <a:xfrm>
            <a:off x="1109685" y="3901738"/>
            <a:ext cx="2695113" cy="142077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s-ES" sz="1800" b="1">
                <a:solidFill>
                  <a:schemeClr val="dk1"/>
                </a:solidFill>
                <a:latin typeface="Calibri"/>
                <a:ea typeface="Calibri"/>
                <a:cs typeface="Calibri"/>
                <a:sym typeface="Calibri"/>
              </a:rPr>
              <a:t>Common barriers: </a:t>
            </a:r>
            <a:r>
              <a:rPr lang="es-ES" sz="1800">
                <a:solidFill>
                  <a:schemeClr val="dk1"/>
                </a:solidFill>
                <a:latin typeface="Calibri"/>
                <a:ea typeface="Calibri"/>
                <a:cs typeface="Calibri"/>
                <a:sym typeface="Calibri"/>
              </a:rPr>
              <a:t>Unconscious biases and stereotypes are common obstacles that limit inclusion in communication.</a:t>
            </a:r>
            <a:endParaRPr sz="1800">
              <a:solidFill>
                <a:schemeClr val="dk1"/>
              </a:solidFill>
              <a:latin typeface="Calibri"/>
              <a:ea typeface="Calibri"/>
              <a:cs typeface="Calibri"/>
              <a:sym typeface="Calibri"/>
            </a:endParaRPr>
          </a:p>
        </p:txBody>
      </p:sp>
      <p:sp>
        <p:nvSpPr>
          <p:cNvPr id="345" name="Google Shape;345;p30"/>
          <p:cNvSpPr txBox="1"/>
          <p:nvPr/>
        </p:nvSpPr>
        <p:spPr>
          <a:xfrm>
            <a:off x="8513201" y="1730797"/>
            <a:ext cx="3199828" cy="142077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s-ES" sz="1800" b="1">
                <a:solidFill>
                  <a:schemeClr val="dk1"/>
                </a:solidFill>
                <a:latin typeface="Calibri"/>
                <a:ea typeface="Calibri"/>
                <a:cs typeface="Calibri"/>
                <a:sym typeface="Calibri"/>
              </a:rPr>
              <a:t>Inclusive strategies: </a:t>
            </a:r>
            <a:r>
              <a:rPr lang="es-ES" sz="1800">
                <a:solidFill>
                  <a:schemeClr val="dk1"/>
                </a:solidFill>
                <a:latin typeface="Calibri"/>
                <a:ea typeface="Calibri"/>
                <a:cs typeface="Calibri"/>
                <a:sym typeface="Calibri"/>
              </a:rPr>
              <a:t>Using neutral and accessible language, respecting cultural differences and ensuring accessibility for people with disabilities are key to inclusive communication.</a:t>
            </a:r>
            <a:endParaRPr sz="1800">
              <a:solidFill>
                <a:schemeClr val="dk1"/>
              </a:solidFill>
              <a:latin typeface="Calibri"/>
              <a:ea typeface="Calibri"/>
              <a:cs typeface="Calibri"/>
              <a:sym typeface="Calibri"/>
            </a:endParaRPr>
          </a:p>
        </p:txBody>
      </p:sp>
      <p:sp>
        <p:nvSpPr>
          <p:cNvPr id="346" name="Google Shape;346;p30"/>
          <p:cNvSpPr txBox="1"/>
          <p:nvPr/>
        </p:nvSpPr>
        <p:spPr>
          <a:xfrm>
            <a:off x="8513201" y="3901738"/>
            <a:ext cx="3417542" cy="142077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s-ES" sz="1800" b="1">
                <a:solidFill>
                  <a:schemeClr val="dk1"/>
                </a:solidFill>
                <a:latin typeface="Calibri"/>
                <a:ea typeface="Calibri"/>
                <a:cs typeface="Calibri"/>
                <a:sym typeface="Calibri"/>
              </a:rPr>
              <a:t>Practical application: </a:t>
            </a:r>
            <a:r>
              <a:rPr lang="es-ES" sz="1600">
                <a:solidFill>
                  <a:schemeClr val="dk1"/>
                </a:solidFill>
                <a:latin typeface="Calibri"/>
                <a:ea typeface="Calibri"/>
                <a:cs typeface="Calibri"/>
                <a:sym typeface="Calibri"/>
              </a:rPr>
              <a:t>Adapting communication to diverse contexts, resolving misunderstandings with empathy and evaluating effectiveness through feedback fosters more inclusive and respectful environments. </a:t>
            </a:r>
            <a:endParaRPr sz="1600">
              <a:solidFill>
                <a:schemeClr val="dk1"/>
              </a:solidFill>
              <a:latin typeface="Calibri"/>
              <a:ea typeface="Calibri"/>
              <a:cs typeface="Calibri"/>
              <a:sym typeface="Calibri"/>
            </a:endParaRPr>
          </a:p>
        </p:txBody>
      </p:sp>
      <p:sp>
        <p:nvSpPr>
          <p:cNvPr id="347" name="Google Shape;347;p30"/>
          <p:cNvSpPr/>
          <p:nvPr/>
        </p:nvSpPr>
        <p:spPr>
          <a:xfrm>
            <a:off x="857685" y="1764182"/>
            <a:ext cx="252000" cy="252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30"/>
          <p:cNvSpPr/>
          <p:nvPr/>
        </p:nvSpPr>
        <p:spPr>
          <a:xfrm>
            <a:off x="8271791" y="3946314"/>
            <a:ext cx="252000" cy="252000"/>
          </a:xfrm>
          <a:prstGeom prst="ellipse">
            <a:avLst/>
          </a:prstGeom>
          <a:solidFill>
            <a:srgbClr val="FEE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30"/>
          <p:cNvSpPr/>
          <p:nvPr/>
        </p:nvSpPr>
        <p:spPr>
          <a:xfrm>
            <a:off x="8271791" y="1761707"/>
            <a:ext cx="252000" cy="252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30"/>
          <p:cNvSpPr/>
          <p:nvPr/>
        </p:nvSpPr>
        <p:spPr>
          <a:xfrm>
            <a:off x="857685" y="3946313"/>
            <a:ext cx="252000" cy="252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Description</a:t>
            </a:r>
            <a:endParaRPr/>
          </a:p>
        </p:txBody>
      </p:sp>
      <p:sp>
        <p:nvSpPr>
          <p:cNvPr id="123" name="Google Shape;123;p3"/>
          <p:cNvSpPr txBox="1">
            <a:spLocks noGrp="1"/>
          </p:cNvSpPr>
          <p:nvPr>
            <p:ph type="body" idx="1"/>
          </p:nvPr>
        </p:nvSpPr>
        <p:spPr>
          <a:xfrm>
            <a:off x="838200" y="1633140"/>
            <a:ext cx="10515600" cy="39379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800"/>
              <a:buNone/>
            </a:pPr>
            <a:r>
              <a:rPr lang="es-ES" b="1"/>
              <a:t>"Essential Approaches to Inclusive Communication" </a:t>
            </a:r>
            <a:r>
              <a:rPr lang="es-ES"/>
              <a:t>provides a deep understanding of the key principles that underpin inclusive communication. Across three modules, barriers to inclusion, tools and practices to promote diversity and equity in daily interaction, both at personal and professional levels, are explored. The course includes practical examples as well as clear guidelines to improve communication, ensuring that each message is effectively and respectfully delivered to a diverse audience.</a:t>
            </a:r>
            <a:endParaRPr/>
          </a:p>
          <a:p>
            <a:pPr marL="0" lvl="0" indent="0" algn="l" rtl="0">
              <a:lnSpc>
                <a:spcPct val="150000"/>
              </a:lnSpc>
              <a:spcBef>
                <a:spcPts val="1000"/>
              </a:spcBef>
              <a:spcAft>
                <a:spcPts val="0"/>
              </a:spcAft>
              <a:buClr>
                <a:schemeClr val="dk1"/>
              </a:buClr>
              <a:buSzPts val="1800"/>
              <a:buNone/>
            </a:pPr>
            <a:endParaRPr/>
          </a:p>
          <a:p>
            <a:pPr marL="0" lvl="0" indent="0" algn="l" rtl="0">
              <a:lnSpc>
                <a:spcPct val="150000"/>
              </a:lnSpc>
              <a:spcBef>
                <a:spcPts val="1000"/>
              </a:spcBef>
              <a:spcAft>
                <a:spcPts val="0"/>
              </a:spcAft>
              <a:buClr>
                <a:schemeClr val="dk1"/>
              </a:buClr>
              <a:buSzPts val="1800"/>
              <a:buNone/>
            </a:pPr>
            <a:r>
              <a:rPr lang="es-ES" b="1"/>
              <a:t>Keywords: </a:t>
            </a:r>
            <a:r>
              <a:rPr lang="es-ES"/>
              <a:t>Accessibility, Communication Barriers, Inclusive Communication, Neutral Language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1"/>
          <p:cNvSpPr txBox="1">
            <a:spLocks noGrp="1"/>
          </p:cNvSpPr>
          <p:nvPr>
            <p:ph type="subTitle" idx="1"/>
          </p:nvPr>
        </p:nvSpPr>
        <p:spPr>
          <a:xfrm>
            <a:off x="1524000" y="3429000"/>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s-ES"/>
              <a:t>Thanks for your attention!</a:t>
            </a:r>
            <a:endParaRPr/>
          </a:p>
          <a:p>
            <a:pPr marL="0" lvl="0" indent="0" algn="ctr" rtl="0">
              <a:lnSpc>
                <a:spcPct val="90000"/>
              </a:lnSpc>
              <a:spcBef>
                <a:spcPts val="1000"/>
              </a:spcBef>
              <a:spcAft>
                <a:spcPts val="0"/>
              </a:spcAft>
              <a:buClr>
                <a:schemeClr val="dk1"/>
              </a:buClr>
              <a:buSzPts val="3200"/>
              <a:buNone/>
            </a:pPr>
            <a:endParaRPr/>
          </a:p>
          <a:p>
            <a:pPr marL="0" lvl="0" indent="0" algn="ctr" rtl="0">
              <a:lnSpc>
                <a:spcPct val="90000"/>
              </a:lnSpc>
              <a:spcBef>
                <a:spcPts val="1000"/>
              </a:spcBef>
              <a:spcAft>
                <a:spcPts val="0"/>
              </a:spcAft>
              <a:buClr>
                <a:schemeClr val="dk1"/>
              </a:buClr>
              <a:buSzPts val="2400"/>
              <a:buNone/>
            </a:pPr>
            <a:r>
              <a:rPr lang="es-ES" sz="2400" b="0"/>
              <a:t>Explore more resources at </a:t>
            </a:r>
            <a:r>
              <a:rPr lang="es-ES" sz="2400" b="0" u="sng">
                <a:solidFill>
                  <a:schemeClr val="hlink"/>
                </a:solidFill>
                <a:hlinkClick r:id="rId3"/>
              </a:rPr>
              <a:t>www.allin-inclusion.eu</a:t>
            </a:r>
            <a:r>
              <a:rPr lang="es-ES" sz="2400" b="0"/>
              <a:t> </a:t>
            </a:r>
            <a:endParaRPr sz="2400" b="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s-ES"/>
              <a:t>Learning outcomes</a:t>
            </a:r>
            <a:endParaRPr/>
          </a:p>
        </p:txBody>
      </p:sp>
      <p:pic>
        <p:nvPicPr>
          <p:cNvPr id="129" name="Google Shape;129;p4" descr="Imagen que contiene reloj, dibuj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74377" y="1782192"/>
            <a:ext cx="2864013" cy="3293616"/>
          </a:xfrm>
          <a:prstGeom prst="rect">
            <a:avLst/>
          </a:prstGeom>
          <a:noFill/>
          <a:ln>
            <a:noFill/>
          </a:ln>
        </p:spPr>
      </p:pic>
      <p:sp>
        <p:nvSpPr>
          <p:cNvPr id="130" name="Google Shape;130;p4"/>
          <p:cNvSpPr txBox="1">
            <a:spLocks noGrp="1"/>
          </p:cNvSpPr>
          <p:nvPr>
            <p:ph type="body" idx="1"/>
          </p:nvPr>
        </p:nvSpPr>
        <p:spPr>
          <a:xfrm>
            <a:off x="838200" y="1633141"/>
            <a:ext cx="6601287" cy="4773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s-ES"/>
              <a:t>In this module, you will learn:</a:t>
            </a:r>
            <a:endParaRPr/>
          </a:p>
        </p:txBody>
      </p:sp>
      <p:sp>
        <p:nvSpPr>
          <p:cNvPr id="131" name="Google Shape;131;p4"/>
          <p:cNvSpPr txBox="1"/>
          <p:nvPr/>
        </p:nvSpPr>
        <p:spPr>
          <a:xfrm>
            <a:off x="1794707" y="2213736"/>
            <a:ext cx="5065724" cy="91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s-ES" sz="1800">
                <a:solidFill>
                  <a:schemeClr val="dk1"/>
                </a:solidFill>
                <a:latin typeface="Calibri"/>
                <a:ea typeface="Calibri"/>
                <a:cs typeface="Calibri"/>
                <a:sym typeface="Calibri"/>
              </a:rPr>
              <a:t>Understand the fundamental principles of inclusive communication.</a:t>
            </a:r>
            <a:endParaRPr sz="1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00"/>
              <a:buFont typeface="Arial"/>
              <a:buNone/>
            </a:pPr>
            <a:r>
              <a:rPr lang="es-ES" sz="1800">
                <a:solidFill>
                  <a:schemeClr val="dk1"/>
                </a:solidFill>
                <a:latin typeface="Calibri"/>
                <a:ea typeface="Calibri"/>
                <a:cs typeface="Calibri"/>
                <a:sym typeface="Calibri"/>
              </a:rPr>
              <a:t>Identify common barriers to inclusion in communication and how to overcome them.</a:t>
            </a:r>
            <a:endParaRPr sz="1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00"/>
              <a:buFont typeface="Arial"/>
              <a:buNone/>
            </a:pPr>
            <a:r>
              <a:rPr lang="es-ES" sz="1800">
                <a:solidFill>
                  <a:schemeClr val="dk1"/>
                </a:solidFill>
                <a:latin typeface="Calibri"/>
                <a:ea typeface="Calibri"/>
                <a:cs typeface="Calibri"/>
                <a:sym typeface="Calibri"/>
              </a:rPr>
              <a:t>Apply effective strategies to promote inclusion in different environments (personal, professional and digital).</a:t>
            </a:r>
            <a:endParaRPr sz="1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00"/>
              <a:buFont typeface="Arial"/>
              <a:buNone/>
            </a:pPr>
            <a:r>
              <a:rPr lang="es-ES" sz="1800">
                <a:solidFill>
                  <a:schemeClr val="dk1"/>
                </a:solidFill>
                <a:latin typeface="Calibri"/>
                <a:ea typeface="Calibri"/>
                <a:cs typeface="Calibri"/>
                <a:sym typeface="Calibri"/>
              </a:rPr>
              <a:t>Recognize the importance of adapting language and behavior to communicate with people of different backgrounds and abilities.</a:t>
            </a:r>
            <a:endParaRPr sz="1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00"/>
              <a:buFont typeface="Arial"/>
              <a:buNone/>
            </a:pPr>
            <a:r>
              <a:rPr lang="es-ES" sz="1800">
                <a:solidFill>
                  <a:schemeClr val="dk1"/>
                </a:solidFill>
                <a:latin typeface="Calibri"/>
                <a:ea typeface="Calibri"/>
                <a:cs typeface="Calibri"/>
                <a:sym typeface="Calibri"/>
              </a:rPr>
              <a:t>Evaluate the positive impact of inclusive communication on social cohesion and equity.</a:t>
            </a:r>
            <a:endParaRPr sz="1800">
              <a:solidFill>
                <a:schemeClr val="dk1"/>
              </a:solidFill>
              <a:latin typeface="Calibri"/>
              <a:ea typeface="Calibri"/>
              <a:cs typeface="Calibri"/>
              <a:sym typeface="Calibri"/>
            </a:endParaRPr>
          </a:p>
        </p:txBody>
      </p:sp>
      <p:sp>
        <p:nvSpPr>
          <p:cNvPr id="132" name="Google Shape;132;p4"/>
          <p:cNvSpPr/>
          <p:nvPr/>
        </p:nvSpPr>
        <p:spPr>
          <a:xfrm>
            <a:off x="1255451" y="2264704"/>
            <a:ext cx="252000" cy="252000"/>
          </a:xfrm>
          <a:prstGeom prst="ellipse">
            <a:avLst/>
          </a:prstGeom>
          <a:solidFill>
            <a:srgbClr val="E6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4"/>
          <p:cNvSpPr/>
          <p:nvPr/>
        </p:nvSpPr>
        <p:spPr>
          <a:xfrm>
            <a:off x="1255451" y="2876136"/>
            <a:ext cx="252000" cy="252000"/>
          </a:xfrm>
          <a:prstGeom prst="ellipse">
            <a:avLst/>
          </a:prstGeom>
          <a:solidFill>
            <a:srgbClr val="36A9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4"/>
          <p:cNvSpPr/>
          <p:nvPr/>
        </p:nvSpPr>
        <p:spPr>
          <a:xfrm>
            <a:off x="1255451" y="3476193"/>
            <a:ext cx="252000" cy="252000"/>
          </a:xfrm>
          <a:prstGeom prst="ellipse">
            <a:avLst/>
          </a:prstGeom>
          <a:solidFill>
            <a:srgbClr val="94C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4"/>
          <p:cNvSpPr/>
          <p:nvPr/>
        </p:nvSpPr>
        <p:spPr>
          <a:xfrm>
            <a:off x="1256045" y="4386943"/>
            <a:ext cx="251406" cy="25719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1. Introduction to Inclusive Communication</a:t>
            </a:r>
            <a:endParaRPr/>
          </a:p>
        </p:txBody>
      </p:sp>
      <p:sp>
        <p:nvSpPr>
          <p:cNvPr id="141" name="Google Shape;141;p5"/>
          <p:cNvSpPr txBox="1">
            <a:spLocks noGrp="1"/>
          </p:cNvSpPr>
          <p:nvPr>
            <p:ph type="body" idx="1"/>
          </p:nvPr>
        </p:nvSpPr>
        <p:spPr>
          <a:xfrm>
            <a:off x="838200" y="1633140"/>
            <a:ext cx="6063343" cy="393792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Inclusive communication ensures that all people, regardless of their differences, feel respected and understood. This includes avoiding the use of stereotypes, prejudices, or language that excludes certain groups. For example, instead of using “men” as a synonym for humanity, it is more inclusive to use “people” or “people.” Common barriers include the use of exclusionary language, ignorance of cultural differences, and non-visible disabilities.</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s-ES" b="1"/>
              <a:t>Example:</a:t>
            </a:r>
            <a:r>
              <a:rPr lang="es-ES"/>
              <a:t>In a work environment, using “team” instead of “guys” ensures that everyone feels included, regardless of gender.</a:t>
            </a:r>
            <a:endParaRPr/>
          </a:p>
          <a:p>
            <a:pPr marL="0" lvl="0" indent="0" algn="l" rtl="0">
              <a:lnSpc>
                <a:spcPct val="90000"/>
              </a:lnSpc>
              <a:spcBef>
                <a:spcPts val="1000"/>
              </a:spcBef>
              <a:spcAft>
                <a:spcPts val="0"/>
              </a:spcAft>
              <a:buClr>
                <a:schemeClr val="dk1"/>
              </a:buClr>
              <a:buSzPts val="1800"/>
              <a:buNone/>
            </a:pPr>
            <a:endParaRPr/>
          </a:p>
        </p:txBody>
      </p:sp>
      <p:pic>
        <p:nvPicPr>
          <p:cNvPr id="142" name="Google Shape;142;p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407580" y="1763379"/>
            <a:ext cx="3897600" cy="3733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838200" y="1633140"/>
            <a:ext cx="5181600" cy="394639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Inclusive communication ensures that people, regardless of their background or abilities, are treated equitably in interactions. </a:t>
            </a:r>
            <a:endParaRPr/>
          </a:p>
          <a:p>
            <a:pPr marL="0" lvl="0" indent="0" algn="just" rtl="0">
              <a:lnSpc>
                <a:spcPct val="90000"/>
              </a:lnSpc>
              <a:spcBef>
                <a:spcPts val="1000"/>
              </a:spcBef>
              <a:spcAft>
                <a:spcPts val="0"/>
              </a:spcAft>
              <a:buClr>
                <a:schemeClr val="dk1"/>
              </a:buClr>
              <a:buSzPts val="1800"/>
              <a:buNone/>
            </a:pPr>
            <a:r>
              <a:rPr lang="es-ES"/>
              <a:t>Inclusive communication ensures that individuals from all backgrounds and abilities are treated equitably during interactions, both verbal and non-verbal. It emphasizes the importance of creating an environment where everyone, regardless of gender, race, culture, physical or cognitive abilities, can participate and express themselves. This approach moves away from one-size-fits-all communication and instead tailors interactions to accommodate the needs of diverse audiences. Inclusive communication goes beyond simply avoiding offensive language; it also involves being mindful of tone, body language,</a:t>
            </a:r>
            <a:endParaRPr/>
          </a:p>
        </p:txBody>
      </p:sp>
      <p:sp>
        <p:nvSpPr>
          <p:cNvPr id="148" name="Google Shape;148;p6"/>
          <p:cNvSpPr txBox="1">
            <a:spLocks noGrp="1"/>
          </p:cNvSpPr>
          <p:nvPr>
            <p:ph type="body" idx="2"/>
          </p:nvPr>
        </p:nvSpPr>
        <p:spPr>
          <a:xfrm>
            <a:off x="6172200" y="1633139"/>
            <a:ext cx="5181600" cy="394639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and context to prevent marginalization or misunderstanding.</a:t>
            </a:r>
            <a:endParaRPr/>
          </a:p>
          <a:p>
            <a:pPr marL="0" lvl="0" indent="0" algn="l" rtl="0">
              <a:lnSpc>
                <a:spcPct val="90000"/>
              </a:lnSpc>
              <a:spcBef>
                <a:spcPts val="1000"/>
              </a:spcBef>
              <a:spcAft>
                <a:spcPts val="0"/>
              </a:spcAft>
              <a:buClr>
                <a:schemeClr val="dk1"/>
              </a:buClr>
              <a:buSzPts val="1800"/>
              <a:buNone/>
            </a:pPr>
            <a:r>
              <a:rPr lang="es-ES"/>
              <a:t>Examples of key concepts:</a:t>
            </a:r>
            <a:endParaRPr/>
          </a:p>
          <a:p>
            <a:pPr marL="285750" lvl="0" indent="-285750" algn="l" rtl="0">
              <a:lnSpc>
                <a:spcPct val="90000"/>
              </a:lnSpc>
              <a:spcBef>
                <a:spcPts val="1000"/>
              </a:spcBef>
              <a:spcAft>
                <a:spcPts val="0"/>
              </a:spcAft>
              <a:buClr>
                <a:schemeClr val="dk1"/>
              </a:buClr>
              <a:buSzPts val="1800"/>
              <a:buFont typeface="Arial"/>
              <a:buChar char="•"/>
            </a:pPr>
            <a:r>
              <a:rPr lang="es-ES" b="1"/>
              <a:t>Equitable treatment</a:t>
            </a:r>
            <a:r>
              <a:rPr lang="es-ES"/>
              <a:t>: Ensuring that everyone, regardless of their background, is given the opportunity to engage meaningfully.</a:t>
            </a:r>
            <a:endParaRPr/>
          </a:p>
          <a:p>
            <a:pPr marL="285750" lvl="0" indent="-285750" algn="l" rtl="0">
              <a:lnSpc>
                <a:spcPct val="90000"/>
              </a:lnSpc>
              <a:spcBef>
                <a:spcPts val="1000"/>
              </a:spcBef>
              <a:spcAft>
                <a:spcPts val="0"/>
              </a:spcAft>
              <a:buClr>
                <a:schemeClr val="dk1"/>
              </a:buClr>
              <a:buSzPts val="1800"/>
              <a:buFont typeface="Arial"/>
              <a:buChar char="•"/>
            </a:pPr>
            <a:r>
              <a:rPr lang="es-ES" b="1"/>
              <a:t>Accessibility</a:t>
            </a:r>
            <a:r>
              <a:rPr lang="es-ES"/>
              <a:t>: Making sure that communication is understandable and accessible for people with different linguistic abilities or physical impairments (e.g., using visual aids for people with hearing impairments).</a:t>
            </a:r>
            <a:endParaRPr/>
          </a:p>
          <a:p>
            <a:pPr marL="285750" lvl="0" indent="-285750" algn="l" rtl="0">
              <a:lnSpc>
                <a:spcPct val="90000"/>
              </a:lnSpc>
              <a:spcBef>
                <a:spcPts val="1000"/>
              </a:spcBef>
              <a:spcAft>
                <a:spcPts val="0"/>
              </a:spcAft>
              <a:buClr>
                <a:schemeClr val="dk1"/>
              </a:buClr>
              <a:buSzPts val="1800"/>
              <a:buFont typeface="Arial"/>
              <a:buChar char="•"/>
            </a:pPr>
            <a:r>
              <a:rPr lang="es-ES" b="1"/>
              <a:t>Diversity of perspectives</a:t>
            </a:r>
            <a:r>
              <a:rPr lang="es-ES"/>
              <a:t>: Recognizing and valuing different viewpoints and cultural backgrounds when communicating.</a:t>
            </a:r>
            <a:endParaRPr/>
          </a:p>
          <a:p>
            <a:pPr marL="0" lvl="0" indent="0" algn="just"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sp>
        <p:nvSpPr>
          <p:cNvPr id="149" name="Google Shape;149;p6"/>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1. Introduction to Inclusive Communication</a:t>
            </a:r>
            <a:br>
              <a:rPr lang="es-ES"/>
            </a:br>
            <a:r>
              <a:rPr lang="es-ES" sz="2000" b="0"/>
              <a:t>1.1. </a:t>
            </a:r>
            <a:r>
              <a:rPr lang="es-ES" sz="2000"/>
              <a:t>Definition and key concepts</a:t>
            </a:r>
            <a:endParaRPr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body" idx="1"/>
          </p:nvPr>
        </p:nvSpPr>
        <p:spPr>
          <a:xfrm>
            <a:off x="838200" y="1633140"/>
            <a:ext cx="5181600" cy="394639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These include unconscious bias, use of stereotypes and discriminatory language, which can exclude certain groups.</a:t>
            </a:r>
            <a:endParaRPr/>
          </a:p>
          <a:p>
            <a:pPr marL="0" lvl="0" indent="0" algn="just" rtl="0">
              <a:lnSpc>
                <a:spcPct val="90000"/>
              </a:lnSpc>
              <a:spcBef>
                <a:spcPts val="1000"/>
              </a:spcBef>
              <a:spcAft>
                <a:spcPts val="0"/>
              </a:spcAft>
              <a:buClr>
                <a:schemeClr val="dk1"/>
              </a:buClr>
              <a:buSzPts val="1800"/>
              <a:buNone/>
            </a:pPr>
            <a:r>
              <a:rPr lang="es-ES"/>
              <a:t>There are numerous barriers to inclusive communication, many of which stem from unconscious biases and social norms. These barriers can inadvertently exclude or marginalize individuals, perpetuating discrimination.</a:t>
            </a:r>
            <a:endParaRPr/>
          </a:p>
          <a:p>
            <a:pPr marL="0" lvl="0" indent="0" algn="just" rtl="0">
              <a:lnSpc>
                <a:spcPct val="90000"/>
              </a:lnSpc>
              <a:spcBef>
                <a:spcPts val="1000"/>
              </a:spcBef>
              <a:spcAft>
                <a:spcPts val="0"/>
              </a:spcAft>
              <a:buClr>
                <a:schemeClr val="dk1"/>
              </a:buClr>
              <a:buSzPts val="1800"/>
              <a:buNone/>
            </a:pPr>
            <a:r>
              <a:rPr lang="es-ES"/>
              <a:t>Some common barriers include:</a:t>
            </a:r>
            <a:endParaRPr/>
          </a:p>
          <a:p>
            <a:pPr marL="285750" lvl="0" indent="-285750" algn="just" rtl="0">
              <a:lnSpc>
                <a:spcPct val="90000"/>
              </a:lnSpc>
              <a:spcBef>
                <a:spcPts val="1000"/>
              </a:spcBef>
              <a:spcAft>
                <a:spcPts val="0"/>
              </a:spcAft>
              <a:buClr>
                <a:schemeClr val="dk1"/>
              </a:buClr>
              <a:buSzPts val="1800"/>
              <a:buFont typeface="Arial"/>
              <a:buChar char="•"/>
            </a:pPr>
            <a:r>
              <a:rPr lang="es-ES" b="1"/>
              <a:t>Unconscious Bias: </a:t>
            </a:r>
            <a:r>
              <a:rPr lang="es-ES"/>
              <a:t>Often, people may not be aware of their own biases, which can lead them to make assumptions about others based on stereotypes related to gender, race, ethnicity, age, or ability. For example, assuming a woman is less capable in a leadership role or using gendered language like</a:t>
            </a:r>
            <a:endParaRPr/>
          </a:p>
        </p:txBody>
      </p:sp>
      <p:sp>
        <p:nvSpPr>
          <p:cNvPr id="155" name="Google Shape;155;p7"/>
          <p:cNvSpPr txBox="1">
            <a:spLocks noGrp="1"/>
          </p:cNvSpPr>
          <p:nvPr>
            <p:ph type="body" idx="2"/>
          </p:nvPr>
        </p:nvSpPr>
        <p:spPr>
          <a:xfrm>
            <a:off x="6172200" y="1633139"/>
            <a:ext cx="5181600" cy="394639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"guys" to address a mixed-gender group.</a:t>
            </a:r>
            <a:endParaRPr/>
          </a:p>
          <a:p>
            <a:pPr marL="285750" lvl="0" indent="-285750" algn="l" rtl="0">
              <a:lnSpc>
                <a:spcPct val="90000"/>
              </a:lnSpc>
              <a:spcBef>
                <a:spcPts val="1000"/>
              </a:spcBef>
              <a:spcAft>
                <a:spcPts val="0"/>
              </a:spcAft>
              <a:buClr>
                <a:schemeClr val="dk1"/>
              </a:buClr>
              <a:buSzPts val="1800"/>
              <a:buFont typeface="Arial"/>
              <a:buChar char="•"/>
            </a:pPr>
            <a:r>
              <a:rPr lang="es-ES" b="1"/>
              <a:t>Stereotypes</a:t>
            </a:r>
            <a:r>
              <a:rPr lang="es-ES"/>
              <a:t>: Stereotypes, such as assuming that older people are not tech-savvy or that people with accents are less competent, can harm communication and contribute to exclusion.</a:t>
            </a:r>
            <a:endParaRPr/>
          </a:p>
          <a:p>
            <a:pPr marL="285750" lvl="0" indent="-285750" algn="l" rtl="0">
              <a:lnSpc>
                <a:spcPct val="90000"/>
              </a:lnSpc>
              <a:spcBef>
                <a:spcPts val="1000"/>
              </a:spcBef>
              <a:spcAft>
                <a:spcPts val="0"/>
              </a:spcAft>
              <a:buClr>
                <a:schemeClr val="dk1"/>
              </a:buClr>
              <a:buSzPts val="1800"/>
              <a:buFont typeface="Arial"/>
              <a:buChar char="•"/>
            </a:pPr>
            <a:r>
              <a:rPr lang="es-ES" b="1"/>
              <a:t>Discriminatory Language</a:t>
            </a:r>
            <a:r>
              <a:rPr lang="es-ES"/>
              <a:t>: Language that excludes or marginalizes certain groups, such as using offensive terms related to gender, race, or disability. This also includes microaggressions, which are subtle, often unintentional, comments or actions that communicate bias.</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sp>
        <p:nvSpPr>
          <p:cNvPr id="156" name="Google Shape;156;p7"/>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1. Introduction to Inclusive Communication</a:t>
            </a:r>
            <a:br>
              <a:rPr lang="es-ES"/>
            </a:br>
            <a:r>
              <a:rPr lang="es-ES" sz="2000" b="0"/>
              <a:t>1.2. </a:t>
            </a:r>
            <a:r>
              <a:rPr lang="es-ES" sz="2000"/>
              <a:t>Common barriers</a:t>
            </a:r>
            <a:endParaRPr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body" idx="1"/>
          </p:nvPr>
        </p:nvSpPr>
        <p:spPr>
          <a:xfrm>
            <a:off x="838200" y="1633140"/>
            <a:ext cx="5181600" cy="394639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Improves social cohesion, encourages diversity at work and increases participation by creating more accessible spaces for everyone.</a:t>
            </a:r>
            <a:endParaRPr/>
          </a:p>
          <a:p>
            <a:pPr marL="0" lvl="0" indent="0" algn="just" rtl="0">
              <a:lnSpc>
                <a:spcPct val="90000"/>
              </a:lnSpc>
              <a:spcBef>
                <a:spcPts val="1000"/>
              </a:spcBef>
              <a:spcAft>
                <a:spcPts val="0"/>
              </a:spcAft>
              <a:buClr>
                <a:schemeClr val="dk1"/>
              </a:buClr>
              <a:buSzPts val="1800"/>
              <a:buNone/>
            </a:pPr>
            <a:r>
              <a:rPr lang="es-ES"/>
              <a:t>Fostering an inclusive communication environment can lead to numerous benefits, both at an organizational and societal level:</a:t>
            </a:r>
            <a:endParaRPr/>
          </a:p>
          <a:p>
            <a:pPr marL="285750" lvl="0" indent="-285750" algn="just" rtl="0">
              <a:lnSpc>
                <a:spcPct val="90000"/>
              </a:lnSpc>
              <a:spcBef>
                <a:spcPts val="1000"/>
              </a:spcBef>
              <a:spcAft>
                <a:spcPts val="0"/>
              </a:spcAft>
              <a:buClr>
                <a:schemeClr val="dk1"/>
              </a:buClr>
              <a:buSzPts val="1800"/>
              <a:buFont typeface="Arial"/>
              <a:buChar char="•"/>
            </a:pPr>
            <a:r>
              <a:rPr lang="es-ES" b="1"/>
              <a:t>Improves Social Cohesion: </a:t>
            </a:r>
            <a:r>
              <a:rPr lang="es-ES"/>
              <a:t>When communication is inclusive, individuals from different backgrounds feel valued and understood, which promotes stronger, more cohesive communities.</a:t>
            </a:r>
            <a:endParaRPr/>
          </a:p>
          <a:p>
            <a:pPr marL="285750" lvl="0" indent="-285750" algn="just" rtl="0">
              <a:lnSpc>
                <a:spcPct val="90000"/>
              </a:lnSpc>
              <a:spcBef>
                <a:spcPts val="1000"/>
              </a:spcBef>
              <a:spcAft>
                <a:spcPts val="0"/>
              </a:spcAft>
              <a:buClr>
                <a:schemeClr val="dk1"/>
              </a:buClr>
              <a:buSzPts val="1800"/>
              <a:buFont typeface="Arial"/>
              <a:buChar char="•"/>
            </a:pPr>
            <a:r>
              <a:rPr lang="es-ES" b="1"/>
              <a:t>Encourages Diversity at Work</a:t>
            </a:r>
            <a:r>
              <a:rPr lang="es-ES"/>
              <a:t>: Inclusivity enables people from different demographic groups to contribute their unique ideas, fostering innovation and creativity. Employees are more likely to thrive in a work environment where they feel respected </a:t>
            </a:r>
            <a:endParaRPr/>
          </a:p>
          <a:p>
            <a:pPr marL="285750" lvl="0" indent="-171450" algn="just" rtl="0">
              <a:lnSpc>
                <a:spcPct val="90000"/>
              </a:lnSpc>
              <a:spcBef>
                <a:spcPts val="1000"/>
              </a:spcBef>
              <a:spcAft>
                <a:spcPts val="0"/>
              </a:spcAft>
              <a:buClr>
                <a:schemeClr val="dk1"/>
              </a:buClr>
              <a:buSzPts val="1800"/>
              <a:buFont typeface="Arial"/>
              <a:buNone/>
            </a:pPr>
            <a:endParaRPr/>
          </a:p>
        </p:txBody>
      </p:sp>
      <p:sp>
        <p:nvSpPr>
          <p:cNvPr id="162" name="Google Shape;162;p8"/>
          <p:cNvSpPr txBox="1">
            <a:spLocks noGrp="1"/>
          </p:cNvSpPr>
          <p:nvPr>
            <p:ph type="body" idx="2"/>
          </p:nvPr>
        </p:nvSpPr>
        <p:spPr>
          <a:xfrm>
            <a:off x="6172200" y="1633139"/>
            <a:ext cx="5181600" cy="394639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and inclued. </a:t>
            </a:r>
            <a:endParaRPr/>
          </a:p>
          <a:p>
            <a:pPr marL="285750" lvl="0" indent="-285750" algn="just" rtl="0">
              <a:lnSpc>
                <a:spcPct val="90000"/>
              </a:lnSpc>
              <a:spcBef>
                <a:spcPts val="1000"/>
              </a:spcBef>
              <a:spcAft>
                <a:spcPts val="0"/>
              </a:spcAft>
              <a:buClr>
                <a:schemeClr val="dk1"/>
              </a:buClr>
              <a:buSzPts val="1800"/>
              <a:buFont typeface="Arial"/>
              <a:buChar char="•"/>
            </a:pPr>
            <a:r>
              <a:rPr lang="es-ES" b="1"/>
              <a:t>Increases Participation</a:t>
            </a:r>
            <a:r>
              <a:rPr lang="es-ES"/>
              <a:t>: By making communication accessible and inclusive, more people can contribute, especially those from marginalized groups. This includes creating accessible materials for people with disabilities, providing translation services, and using clear, non-technical language in professional settings.</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sp>
        <p:nvSpPr>
          <p:cNvPr id="163" name="Google Shape;163;p8"/>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1. Introduction to Inclusive Communication</a:t>
            </a:r>
            <a:br>
              <a:rPr lang="es-ES"/>
            </a:br>
            <a:r>
              <a:rPr lang="es-ES" sz="2000" b="0"/>
              <a:t>1.3. </a:t>
            </a:r>
            <a:r>
              <a:rPr lang="es-ES" sz="2000"/>
              <a:t>Benefits of inclusive communication</a:t>
            </a:r>
            <a:endParaRPr b="0"/>
          </a:p>
        </p:txBody>
      </p:sp>
      <p:pic>
        <p:nvPicPr>
          <p:cNvPr id="164" name="Google Shape;164;p8" descr="Personas sentadas en una mes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40286" y="3940629"/>
            <a:ext cx="4713514" cy="14913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838200" y="340823"/>
            <a:ext cx="7790411" cy="102601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alibri"/>
              <a:buNone/>
            </a:pPr>
            <a:r>
              <a:rPr lang="es-ES"/>
              <a:t>2. Strategies to Promote Inclusion in Communication</a:t>
            </a:r>
            <a:endParaRPr/>
          </a:p>
        </p:txBody>
      </p:sp>
      <p:sp>
        <p:nvSpPr>
          <p:cNvPr id="170" name="Google Shape;170;p9"/>
          <p:cNvSpPr txBox="1">
            <a:spLocks noGrp="1"/>
          </p:cNvSpPr>
          <p:nvPr>
            <p:ph type="body" idx="1"/>
          </p:nvPr>
        </p:nvSpPr>
        <p:spPr>
          <a:xfrm>
            <a:off x="838200" y="1633140"/>
            <a:ext cx="6063343" cy="393792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s-ES"/>
              <a:t>This module focuses on how to implement inclusive strategies, such as using neutral and accessible language. Sexist or racist language should be avoided, and language that does not discriminate should be used instead. It is also essential to ensure that people with disabilities have access to information, whether through subtitles on videos or descriptions of images.</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s-ES" b="1"/>
              <a:t>Example:</a:t>
            </a:r>
            <a:r>
              <a:rPr lang="es-ES"/>
              <a:t>In an email, instead of writing "Dear Sir/Madam", you can choose "Dear [name]" or simply "Hello [name]".</a:t>
            </a:r>
            <a:endParaRPr/>
          </a:p>
          <a:p>
            <a:pPr marL="0" lvl="0" indent="0" algn="just" rtl="0">
              <a:lnSpc>
                <a:spcPct val="90000"/>
              </a:lnSpc>
              <a:spcBef>
                <a:spcPts val="1000"/>
              </a:spcBef>
              <a:spcAft>
                <a:spcPts val="0"/>
              </a:spcAft>
              <a:buClr>
                <a:schemeClr val="dk1"/>
              </a:buClr>
              <a:buSzPts val="1800"/>
              <a:buNone/>
            </a:pPr>
            <a:endParaRPr/>
          </a:p>
        </p:txBody>
      </p:sp>
      <p:pic>
        <p:nvPicPr>
          <p:cNvPr id="171" name="Google Shape;171;p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14600" y="1404550"/>
            <a:ext cx="3902176" cy="4048900"/>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ALL-IN">
      <a:dk1>
        <a:srgbClr val="000000"/>
      </a:dk1>
      <a:lt1>
        <a:srgbClr val="FFFFFF"/>
      </a:lt1>
      <a:dk2>
        <a:srgbClr val="000000"/>
      </a:dk2>
      <a:lt2>
        <a:srgbClr val="FFFFFF"/>
      </a:lt2>
      <a:accent1>
        <a:srgbClr val="E6332A"/>
      </a:accent1>
      <a:accent2>
        <a:srgbClr val="95C11F"/>
      </a:accent2>
      <a:accent3>
        <a:srgbClr val="36A9E1"/>
      </a:accent3>
      <a:accent4>
        <a:srgbClr val="FFED00"/>
      </a:accent4>
      <a:accent5>
        <a:srgbClr val="FFC000"/>
      </a:accent5>
      <a:accent6>
        <a:srgbClr val="7030A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2934</Words>
  <Application>Microsoft Office PowerPoint</Application>
  <PresentationFormat>Panorámica</PresentationFormat>
  <Paragraphs>176</Paragraphs>
  <Slides>30</Slides>
  <Notes>30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30</vt:i4>
      </vt:variant>
    </vt:vector>
  </HeadingPairs>
  <TitlesOfParts>
    <vt:vector size="33" baseType="lpstr">
      <vt:lpstr>Arial</vt:lpstr>
      <vt:lpstr>Calibri</vt:lpstr>
      <vt:lpstr>Tema de Office</vt:lpstr>
      <vt:lpstr>Presentación de PowerPoint</vt:lpstr>
      <vt:lpstr>Index</vt:lpstr>
      <vt:lpstr>Description</vt:lpstr>
      <vt:lpstr>Learning outcomes</vt:lpstr>
      <vt:lpstr>1. Introduction to Inclusive Communication</vt:lpstr>
      <vt:lpstr>1. Introduction to Inclusive Communication 1.1. Definition and key concepts</vt:lpstr>
      <vt:lpstr>1. Introduction to Inclusive Communication 1.2. Common barriers</vt:lpstr>
      <vt:lpstr>1. Introduction to Inclusive Communication 1.3. Benefits of inclusive communication</vt:lpstr>
      <vt:lpstr>2. Strategies to Promote Inclusion in Communication</vt:lpstr>
      <vt:lpstr>2. Strategies to Promote Inclusion in Communication 2.1. Inclusive language</vt:lpstr>
      <vt:lpstr>2. Strategies to Promote Inclusion in Communication 2.2. Accessibility Principles</vt:lpstr>
      <vt:lpstr>2. Strategies to Promote Inclusion in Communication 2.3. Cultural diversity in communications</vt:lpstr>
      <vt:lpstr>2. Strategies to Promote Inclusion in Communication 2.3. Digital Inclusion</vt:lpstr>
      <vt:lpstr>3. Practical Application of Inclusive Communication</vt:lpstr>
      <vt:lpstr>3. Practical Application of Inclusive Communication 3.1. Adapting communication in diverse teams</vt:lpstr>
      <vt:lpstr>3. Practical Application of Inclusive Communication 3.2. Inclusive communication</vt:lpstr>
      <vt:lpstr>3. Practical Application of Inclusive Communication 3.3. Conflict resolution</vt:lpstr>
      <vt:lpstr>3. Practical Application of Inclusive Communication 3.4. Tools to measure success</vt:lpstr>
      <vt:lpstr>Self-assessment test</vt:lpstr>
      <vt:lpstr>Self-assessment test</vt:lpstr>
      <vt:lpstr>Self-assessment test</vt:lpstr>
      <vt:lpstr>Self-assessment test</vt:lpstr>
      <vt:lpstr>Self-assessment test</vt:lpstr>
      <vt:lpstr>Self-assessment test</vt:lpstr>
      <vt:lpstr>Self-assessment test</vt:lpstr>
      <vt:lpstr>Self-assessment test</vt:lpstr>
      <vt:lpstr>Self-assessment test</vt:lpstr>
      <vt:lpstr>Self-assessment test</vt:lpstr>
      <vt:lpstr>Summing up</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Miriam IWS</dc:creator>
  <cp:lastModifiedBy>Miriam IWS</cp:lastModifiedBy>
  <cp:revision>2</cp:revision>
  <dcterms:created xsi:type="dcterms:W3CDTF">2024-02-15T10:13:29Z</dcterms:created>
  <dcterms:modified xsi:type="dcterms:W3CDTF">2024-11-13T12:55:29Z</dcterms:modified>
</cp:coreProperties>
</file>